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311" r:id="rId2"/>
    <p:sldId id="370" r:id="rId3"/>
    <p:sldId id="326" r:id="rId4"/>
    <p:sldId id="327" r:id="rId5"/>
    <p:sldId id="371" r:id="rId6"/>
    <p:sldId id="372" r:id="rId7"/>
    <p:sldId id="373" r:id="rId8"/>
    <p:sldId id="347" r:id="rId9"/>
    <p:sldId id="350" r:id="rId10"/>
    <p:sldId id="334" r:id="rId11"/>
    <p:sldId id="332" r:id="rId12"/>
    <p:sldId id="333" r:id="rId13"/>
    <p:sldId id="324" r:id="rId14"/>
    <p:sldId id="374" r:id="rId15"/>
    <p:sldId id="375" r:id="rId16"/>
    <p:sldId id="258" r:id="rId17"/>
    <p:sldId id="269" r:id="rId18"/>
    <p:sldId id="317" r:id="rId19"/>
    <p:sldId id="318" r:id="rId20"/>
    <p:sldId id="376" r:id="rId21"/>
    <p:sldId id="319" r:id="rId22"/>
    <p:sldId id="377" r:id="rId23"/>
    <p:sldId id="323" r:id="rId24"/>
    <p:sldId id="378" r:id="rId25"/>
    <p:sldId id="321" r:id="rId26"/>
    <p:sldId id="322" r:id="rId27"/>
    <p:sldId id="379" r:id="rId28"/>
    <p:sldId id="380" r:id="rId29"/>
    <p:sldId id="336" r:id="rId30"/>
    <p:sldId id="338" r:id="rId31"/>
    <p:sldId id="352" r:id="rId32"/>
    <p:sldId id="339" r:id="rId33"/>
    <p:sldId id="337" r:id="rId34"/>
    <p:sldId id="340" r:id="rId35"/>
    <p:sldId id="381" r:id="rId36"/>
    <p:sldId id="382" r:id="rId37"/>
    <p:sldId id="341" r:id="rId38"/>
    <p:sldId id="342" r:id="rId39"/>
    <p:sldId id="384" r:id="rId40"/>
    <p:sldId id="343" r:id="rId41"/>
    <p:sldId id="385" r:id="rId42"/>
    <p:sldId id="386" r:id="rId43"/>
    <p:sldId id="365" r:id="rId44"/>
    <p:sldId id="344" r:id="rId45"/>
    <p:sldId id="387" r:id="rId46"/>
    <p:sldId id="345" r:id="rId47"/>
    <p:sldId id="388" r:id="rId48"/>
    <p:sldId id="390" r:id="rId49"/>
    <p:sldId id="391" r:id="rId50"/>
    <p:sldId id="392" r:id="rId51"/>
    <p:sldId id="393" r:id="rId52"/>
    <p:sldId id="394" r:id="rId53"/>
    <p:sldId id="395" r:id="rId54"/>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CC66FF"/>
    <a:srgbClr val="D0D8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10.8</c:v>
                </c:pt>
                <c:pt idx="1">
                  <c:v>8.5</c:v>
                </c:pt>
              </c:numCache>
            </c:numRef>
          </c:val>
          <c:extLst xmlns:c16r2="http://schemas.microsoft.com/office/drawing/2015/06/chart">
            <c:ext xmlns:c16="http://schemas.microsoft.com/office/drawing/2014/chart" uri="{C3380CC4-5D6E-409C-BE32-E72D297353CC}">
              <c16:uniqueId val="{00000000-6539-4876-8D9B-AAD9345CC49A}"/>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8.8000000000000007</c:v>
                </c:pt>
                <c:pt idx="1">
                  <c:v>6</c:v>
                </c:pt>
              </c:numCache>
            </c:numRef>
          </c:val>
          <c:extLst xmlns:c16r2="http://schemas.microsoft.com/office/drawing/2015/06/chart">
            <c:ext xmlns:c16="http://schemas.microsoft.com/office/drawing/2014/chart" uri="{C3380CC4-5D6E-409C-BE32-E72D297353CC}">
              <c16:uniqueId val="{00000001-6539-4876-8D9B-AAD9345CC49A}"/>
            </c:ext>
          </c:extLst>
        </c:ser>
        <c:dLbls>
          <c:showLegendKey val="0"/>
          <c:showVal val="0"/>
          <c:showCatName val="0"/>
          <c:showSerName val="0"/>
          <c:showPercent val="0"/>
          <c:showBubbleSize val="0"/>
        </c:dLbls>
        <c:gapWidth val="174"/>
        <c:overlap val="-27"/>
        <c:axId val="205683584"/>
        <c:axId val="205496512"/>
      </c:barChart>
      <c:catAx>
        <c:axId val="20568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05496512"/>
        <c:crosses val="autoZero"/>
        <c:auto val="1"/>
        <c:lblAlgn val="ctr"/>
        <c:lblOffset val="100"/>
        <c:noMultiLvlLbl val="0"/>
      </c:catAx>
      <c:valAx>
        <c:axId val="205496512"/>
        <c:scaling>
          <c:orientation val="minMax"/>
        </c:scaling>
        <c:delete val="1"/>
        <c:axPos val="l"/>
        <c:numFmt formatCode="General" sourceLinked="1"/>
        <c:majorTickMark val="none"/>
        <c:minorTickMark val="none"/>
        <c:tickLblPos val="nextTo"/>
        <c:crossAx val="205683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33.299999999999997</c:v>
                </c:pt>
                <c:pt idx="1">
                  <c:v>31.3</c:v>
                </c:pt>
              </c:numCache>
            </c:numRef>
          </c:val>
          <c:extLst xmlns:c16r2="http://schemas.microsoft.com/office/drawing/2015/06/chart">
            <c:ext xmlns:c16="http://schemas.microsoft.com/office/drawing/2014/chart" uri="{C3380CC4-5D6E-409C-BE32-E72D297353CC}">
              <c16:uniqueId val="{00000000-9A4D-47BB-9C56-6BEB79354447}"/>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30.9</c:v>
                </c:pt>
                <c:pt idx="1">
                  <c:v>31.4</c:v>
                </c:pt>
              </c:numCache>
            </c:numRef>
          </c:val>
          <c:extLst xmlns:c16r2="http://schemas.microsoft.com/office/drawing/2015/06/chart">
            <c:ext xmlns:c16="http://schemas.microsoft.com/office/drawing/2014/chart" uri="{C3380CC4-5D6E-409C-BE32-E72D297353CC}">
              <c16:uniqueId val="{00000001-9A4D-47BB-9C56-6BEB79354447}"/>
            </c:ext>
          </c:extLst>
        </c:ser>
        <c:dLbls>
          <c:showLegendKey val="0"/>
          <c:showVal val="0"/>
          <c:showCatName val="0"/>
          <c:showSerName val="0"/>
          <c:showPercent val="0"/>
          <c:showBubbleSize val="0"/>
        </c:dLbls>
        <c:gapWidth val="174"/>
        <c:overlap val="-27"/>
        <c:axId val="261422248"/>
        <c:axId val="262408360"/>
      </c:barChart>
      <c:catAx>
        <c:axId val="261422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408360"/>
        <c:crosses val="autoZero"/>
        <c:auto val="1"/>
        <c:lblAlgn val="ctr"/>
        <c:lblOffset val="100"/>
        <c:noMultiLvlLbl val="0"/>
      </c:catAx>
      <c:valAx>
        <c:axId val="262408360"/>
        <c:scaling>
          <c:orientation val="minMax"/>
          <c:min val="25"/>
        </c:scaling>
        <c:delete val="0"/>
        <c:axPos val="l"/>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14222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9.8000000000000007</c:v>
                </c:pt>
                <c:pt idx="1">
                  <c:v>9.6</c:v>
                </c:pt>
              </c:numCache>
            </c:numRef>
          </c:val>
          <c:extLst xmlns:c16r2="http://schemas.microsoft.com/office/drawing/2015/06/chart">
            <c:ext xmlns:c16="http://schemas.microsoft.com/office/drawing/2014/chart" uri="{C3380CC4-5D6E-409C-BE32-E72D297353CC}">
              <c16:uniqueId val="{00000000-6D36-4337-8D92-67DF31767C46}"/>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9.4</c:v>
                </c:pt>
                <c:pt idx="1">
                  <c:v>9.3000000000000007</c:v>
                </c:pt>
              </c:numCache>
            </c:numRef>
          </c:val>
          <c:extLst xmlns:c16r2="http://schemas.microsoft.com/office/drawing/2015/06/chart">
            <c:ext xmlns:c16="http://schemas.microsoft.com/office/drawing/2014/chart" uri="{C3380CC4-5D6E-409C-BE32-E72D297353CC}">
              <c16:uniqueId val="{00000001-6D36-4337-8D92-67DF31767C46}"/>
            </c:ext>
          </c:extLst>
        </c:ser>
        <c:dLbls>
          <c:showLegendKey val="0"/>
          <c:showVal val="0"/>
          <c:showCatName val="0"/>
          <c:showSerName val="0"/>
          <c:showPercent val="0"/>
          <c:showBubbleSize val="0"/>
        </c:dLbls>
        <c:gapWidth val="174"/>
        <c:overlap val="-27"/>
        <c:axId val="262409144"/>
        <c:axId val="262409536"/>
      </c:barChart>
      <c:catAx>
        <c:axId val="262409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409536"/>
        <c:crosses val="autoZero"/>
        <c:auto val="1"/>
        <c:lblAlgn val="ctr"/>
        <c:lblOffset val="100"/>
        <c:noMultiLvlLbl val="0"/>
      </c:catAx>
      <c:valAx>
        <c:axId val="262409536"/>
        <c:scaling>
          <c:orientation val="minMax"/>
        </c:scaling>
        <c:delete val="1"/>
        <c:axPos val="l"/>
        <c:numFmt formatCode="General" sourceLinked="1"/>
        <c:majorTickMark val="none"/>
        <c:minorTickMark val="none"/>
        <c:tickLblPos val="nextTo"/>
        <c:crossAx val="26240914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8.1</c:v>
                </c:pt>
                <c:pt idx="1">
                  <c:v>7.7</c:v>
                </c:pt>
              </c:numCache>
            </c:numRef>
          </c:val>
          <c:extLst xmlns:c16r2="http://schemas.microsoft.com/office/drawing/2015/06/chart">
            <c:ext xmlns:c16="http://schemas.microsoft.com/office/drawing/2014/chart" uri="{C3380CC4-5D6E-409C-BE32-E72D297353CC}">
              <c16:uniqueId val="{00000000-F1BF-46E6-A65E-438FC70911F2}"/>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7.3</c:v>
                </c:pt>
                <c:pt idx="1">
                  <c:v>7.9</c:v>
                </c:pt>
              </c:numCache>
            </c:numRef>
          </c:val>
          <c:extLst xmlns:c16r2="http://schemas.microsoft.com/office/drawing/2015/06/chart">
            <c:ext xmlns:c16="http://schemas.microsoft.com/office/drawing/2014/chart" uri="{C3380CC4-5D6E-409C-BE32-E72D297353CC}">
              <c16:uniqueId val="{00000001-F1BF-46E6-A65E-438FC70911F2}"/>
            </c:ext>
          </c:extLst>
        </c:ser>
        <c:dLbls>
          <c:showLegendKey val="0"/>
          <c:showVal val="0"/>
          <c:showCatName val="0"/>
          <c:showSerName val="0"/>
          <c:showPercent val="0"/>
          <c:showBubbleSize val="0"/>
        </c:dLbls>
        <c:gapWidth val="174"/>
        <c:overlap val="-27"/>
        <c:axId val="262410320"/>
        <c:axId val="262410712"/>
      </c:barChart>
      <c:catAx>
        <c:axId val="262410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410712"/>
        <c:crosses val="autoZero"/>
        <c:auto val="1"/>
        <c:lblAlgn val="ctr"/>
        <c:lblOffset val="100"/>
        <c:noMultiLvlLbl val="0"/>
      </c:catAx>
      <c:valAx>
        <c:axId val="262410712"/>
        <c:scaling>
          <c:orientation val="minMax"/>
        </c:scaling>
        <c:delete val="1"/>
        <c:axPos val="l"/>
        <c:numFmt formatCode="General" sourceLinked="1"/>
        <c:majorTickMark val="none"/>
        <c:minorTickMark val="none"/>
        <c:tickLblPos val="nextTo"/>
        <c:crossAx val="26241032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11.9</c:v>
                </c:pt>
                <c:pt idx="1">
                  <c:v>12.2</c:v>
                </c:pt>
              </c:numCache>
            </c:numRef>
          </c:val>
          <c:extLst xmlns:c16r2="http://schemas.microsoft.com/office/drawing/2015/06/chart">
            <c:ext xmlns:c16="http://schemas.microsoft.com/office/drawing/2014/chart" uri="{C3380CC4-5D6E-409C-BE32-E72D297353CC}">
              <c16:uniqueId val="{00000000-EAB9-432F-B809-AB064ED5D097}"/>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12.4</c:v>
                </c:pt>
                <c:pt idx="1">
                  <c:v>11.9</c:v>
                </c:pt>
              </c:numCache>
            </c:numRef>
          </c:val>
          <c:extLst xmlns:c16r2="http://schemas.microsoft.com/office/drawing/2015/06/chart">
            <c:ext xmlns:c16="http://schemas.microsoft.com/office/drawing/2014/chart" uri="{C3380CC4-5D6E-409C-BE32-E72D297353CC}">
              <c16:uniqueId val="{00000001-EAB9-432F-B809-AB064ED5D097}"/>
            </c:ext>
          </c:extLst>
        </c:ser>
        <c:dLbls>
          <c:dLblPos val="outEnd"/>
          <c:showLegendKey val="0"/>
          <c:showVal val="1"/>
          <c:showCatName val="0"/>
          <c:showSerName val="0"/>
          <c:showPercent val="0"/>
          <c:showBubbleSize val="0"/>
        </c:dLbls>
        <c:gapWidth val="174"/>
        <c:overlap val="-27"/>
        <c:axId val="262411496"/>
        <c:axId val="262411888"/>
      </c:barChart>
      <c:catAx>
        <c:axId val="262411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411888"/>
        <c:crosses val="autoZero"/>
        <c:auto val="1"/>
        <c:lblAlgn val="ctr"/>
        <c:lblOffset val="100"/>
        <c:noMultiLvlLbl val="0"/>
      </c:catAx>
      <c:valAx>
        <c:axId val="262411888"/>
        <c:scaling>
          <c:orientation val="minMax"/>
        </c:scaling>
        <c:delete val="1"/>
        <c:axPos val="l"/>
        <c:numFmt formatCode="General" sourceLinked="1"/>
        <c:majorTickMark val="none"/>
        <c:minorTickMark val="none"/>
        <c:tickLblPos val="nextTo"/>
        <c:crossAx val="26241149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7.9</c:v>
                </c:pt>
                <c:pt idx="1">
                  <c:v>7.4</c:v>
                </c:pt>
              </c:numCache>
            </c:numRef>
          </c:val>
          <c:extLst xmlns:c16r2="http://schemas.microsoft.com/office/drawing/2015/06/chart">
            <c:ext xmlns:c16="http://schemas.microsoft.com/office/drawing/2014/chart" uri="{C3380CC4-5D6E-409C-BE32-E72D297353CC}">
              <c16:uniqueId val="{00000000-B341-437F-84E2-21243FB6E6A6}"/>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7.4</c:v>
                </c:pt>
                <c:pt idx="1">
                  <c:v>7.1</c:v>
                </c:pt>
              </c:numCache>
            </c:numRef>
          </c:val>
          <c:extLst xmlns:c16r2="http://schemas.microsoft.com/office/drawing/2015/06/chart">
            <c:ext xmlns:c16="http://schemas.microsoft.com/office/drawing/2014/chart" uri="{C3380CC4-5D6E-409C-BE32-E72D297353CC}">
              <c16:uniqueId val="{00000001-B341-437F-84E2-21243FB6E6A6}"/>
            </c:ext>
          </c:extLst>
        </c:ser>
        <c:dLbls>
          <c:showLegendKey val="0"/>
          <c:showVal val="0"/>
          <c:showCatName val="0"/>
          <c:showSerName val="0"/>
          <c:showPercent val="0"/>
          <c:showBubbleSize val="0"/>
        </c:dLbls>
        <c:gapWidth val="174"/>
        <c:overlap val="-27"/>
        <c:axId val="262705200"/>
        <c:axId val="262705592"/>
      </c:barChart>
      <c:catAx>
        <c:axId val="26270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705592"/>
        <c:crosses val="autoZero"/>
        <c:auto val="1"/>
        <c:lblAlgn val="ctr"/>
        <c:lblOffset val="100"/>
        <c:noMultiLvlLbl val="0"/>
      </c:catAx>
      <c:valAx>
        <c:axId val="262705592"/>
        <c:scaling>
          <c:orientation val="minMax"/>
        </c:scaling>
        <c:delete val="1"/>
        <c:axPos val="l"/>
        <c:numFmt formatCode="General" sourceLinked="1"/>
        <c:majorTickMark val="none"/>
        <c:minorTickMark val="none"/>
        <c:tickLblPos val="nextTo"/>
        <c:crossAx val="26270520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7.4</c:v>
                </c:pt>
                <c:pt idx="1">
                  <c:v>6.6</c:v>
                </c:pt>
              </c:numCache>
            </c:numRef>
          </c:val>
          <c:extLst xmlns:c16r2="http://schemas.microsoft.com/office/drawing/2015/06/chart">
            <c:ext xmlns:c16="http://schemas.microsoft.com/office/drawing/2014/chart" uri="{C3380CC4-5D6E-409C-BE32-E72D297353CC}">
              <c16:uniqueId val="{00000000-4BD0-44F5-B014-CD5217030253}"/>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6.8</c:v>
                </c:pt>
                <c:pt idx="1">
                  <c:v>6.9</c:v>
                </c:pt>
              </c:numCache>
            </c:numRef>
          </c:val>
          <c:extLst xmlns:c16r2="http://schemas.microsoft.com/office/drawing/2015/06/chart">
            <c:ext xmlns:c16="http://schemas.microsoft.com/office/drawing/2014/chart" uri="{C3380CC4-5D6E-409C-BE32-E72D297353CC}">
              <c16:uniqueId val="{00000001-4BD0-44F5-B014-CD5217030253}"/>
            </c:ext>
          </c:extLst>
        </c:ser>
        <c:dLbls>
          <c:showLegendKey val="0"/>
          <c:showVal val="0"/>
          <c:showCatName val="0"/>
          <c:showSerName val="0"/>
          <c:showPercent val="0"/>
          <c:showBubbleSize val="0"/>
        </c:dLbls>
        <c:gapWidth val="174"/>
        <c:overlap val="-27"/>
        <c:axId val="262706376"/>
        <c:axId val="262706768"/>
      </c:barChart>
      <c:catAx>
        <c:axId val="262706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706768"/>
        <c:crosses val="autoZero"/>
        <c:auto val="1"/>
        <c:lblAlgn val="ctr"/>
        <c:lblOffset val="100"/>
        <c:noMultiLvlLbl val="0"/>
      </c:catAx>
      <c:valAx>
        <c:axId val="262706768"/>
        <c:scaling>
          <c:orientation val="minMax"/>
        </c:scaling>
        <c:delete val="1"/>
        <c:axPos val="l"/>
        <c:numFmt formatCode="General" sourceLinked="1"/>
        <c:majorTickMark val="none"/>
        <c:minorTickMark val="none"/>
        <c:tickLblPos val="nextTo"/>
        <c:crossAx val="26270637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36.6</c:v>
                </c:pt>
                <c:pt idx="1">
                  <c:v>31.7</c:v>
                </c:pt>
              </c:numCache>
            </c:numRef>
          </c:val>
          <c:extLst xmlns:c16r2="http://schemas.microsoft.com/office/drawing/2015/06/chart">
            <c:ext xmlns:c16="http://schemas.microsoft.com/office/drawing/2014/chart" uri="{C3380CC4-5D6E-409C-BE32-E72D297353CC}">
              <c16:uniqueId val="{00000000-D3E4-4018-B9F2-8EB61328367D}"/>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32.200000000000003</c:v>
                </c:pt>
                <c:pt idx="1">
                  <c:v>29.4</c:v>
                </c:pt>
              </c:numCache>
            </c:numRef>
          </c:val>
          <c:extLst xmlns:c16r2="http://schemas.microsoft.com/office/drawing/2015/06/chart">
            <c:ext xmlns:c16="http://schemas.microsoft.com/office/drawing/2014/chart" uri="{C3380CC4-5D6E-409C-BE32-E72D297353CC}">
              <c16:uniqueId val="{00000001-D3E4-4018-B9F2-8EB61328367D}"/>
            </c:ext>
          </c:extLst>
        </c:ser>
        <c:dLbls>
          <c:showLegendKey val="0"/>
          <c:showVal val="0"/>
          <c:showCatName val="0"/>
          <c:showSerName val="0"/>
          <c:showPercent val="0"/>
          <c:showBubbleSize val="0"/>
        </c:dLbls>
        <c:gapWidth val="174"/>
        <c:overlap val="-27"/>
        <c:axId val="262707944"/>
        <c:axId val="262708336"/>
      </c:barChart>
      <c:catAx>
        <c:axId val="262707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2708336"/>
        <c:crosses val="autoZero"/>
        <c:auto val="1"/>
        <c:lblAlgn val="ctr"/>
        <c:lblOffset val="100"/>
        <c:noMultiLvlLbl val="0"/>
      </c:catAx>
      <c:valAx>
        <c:axId val="262708336"/>
        <c:scaling>
          <c:orientation val="minMax"/>
          <c:min val="25"/>
        </c:scaling>
        <c:delete val="1"/>
        <c:axPos val="l"/>
        <c:numFmt formatCode="General" sourceLinked="1"/>
        <c:majorTickMark val="out"/>
        <c:minorTickMark val="none"/>
        <c:tickLblPos val="nextTo"/>
        <c:crossAx val="26270794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25.7</c:v>
                </c:pt>
                <c:pt idx="1">
                  <c:v>19.899999999999999</c:v>
                </c:pt>
              </c:numCache>
            </c:numRef>
          </c:val>
          <c:extLst xmlns:c16r2="http://schemas.microsoft.com/office/drawing/2015/06/chart">
            <c:ext xmlns:c16="http://schemas.microsoft.com/office/drawing/2014/chart" uri="{C3380CC4-5D6E-409C-BE32-E72D297353CC}">
              <c16:uniqueId val="{00000000-D66A-430E-81A3-89B30FBC79F9}"/>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20.9</c:v>
                </c:pt>
                <c:pt idx="1">
                  <c:v>19.600000000000001</c:v>
                </c:pt>
              </c:numCache>
            </c:numRef>
          </c:val>
          <c:extLst xmlns:c16r2="http://schemas.microsoft.com/office/drawing/2015/06/chart">
            <c:ext xmlns:c16="http://schemas.microsoft.com/office/drawing/2014/chart" uri="{C3380CC4-5D6E-409C-BE32-E72D297353CC}">
              <c16:uniqueId val="{00000001-D66A-430E-81A3-89B30FBC79F9}"/>
            </c:ext>
          </c:extLst>
        </c:ser>
        <c:dLbls>
          <c:showLegendKey val="0"/>
          <c:showVal val="0"/>
          <c:showCatName val="0"/>
          <c:showSerName val="0"/>
          <c:showPercent val="0"/>
          <c:showBubbleSize val="0"/>
        </c:dLbls>
        <c:gapWidth val="174"/>
        <c:overlap val="-27"/>
        <c:axId val="261848536"/>
        <c:axId val="261848928"/>
      </c:barChart>
      <c:catAx>
        <c:axId val="261848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1848928"/>
        <c:crosses val="autoZero"/>
        <c:auto val="1"/>
        <c:lblAlgn val="ctr"/>
        <c:lblOffset val="100"/>
        <c:noMultiLvlLbl val="0"/>
      </c:catAx>
      <c:valAx>
        <c:axId val="261848928"/>
        <c:scaling>
          <c:orientation val="minMax"/>
          <c:min val="10"/>
        </c:scaling>
        <c:delete val="1"/>
        <c:axPos val="l"/>
        <c:numFmt formatCode="General" sourceLinked="1"/>
        <c:majorTickMark val="out"/>
        <c:minorTickMark val="none"/>
        <c:tickLblPos val="nextTo"/>
        <c:crossAx val="26184853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87.8</c:v>
                </c:pt>
                <c:pt idx="1">
                  <c:v>86.4</c:v>
                </c:pt>
              </c:numCache>
            </c:numRef>
          </c:val>
          <c:extLst xmlns:c16r2="http://schemas.microsoft.com/office/drawing/2015/06/chart">
            <c:ext xmlns:c16="http://schemas.microsoft.com/office/drawing/2014/chart" uri="{C3380CC4-5D6E-409C-BE32-E72D297353CC}">
              <c16:uniqueId val="{00000000-F428-4A5C-BC89-5BA0B0B6CE9E}"/>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101.6</c:v>
                </c:pt>
                <c:pt idx="1">
                  <c:v>91.1</c:v>
                </c:pt>
              </c:numCache>
            </c:numRef>
          </c:val>
          <c:extLst xmlns:c16r2="http://schemas.microsoft.com/office/drawing/2015/06/chart">
            <c:ext xmlns:c16="http://schemas.microsoft.com/office/drawing/2014/chart" uri="{C3380CC4-5D6E-409C-BE32-E72D297353CC}">
              <c16:uniqueId val="{00000001-F428-4A5C-BC89-5BA0B0B6CE9E}"/>
            </c:ext>
          </c:extLst>
        </c:ser>
        <c:dLbls>
          <c:showLegendKey val="0"/>
          <c:showVal val="0"/>
          <c:showCatName val="0"/>
          <c:showSerName val="0"/>
          <c:showPercent val="0"/>
          <c:showBubbleSize val="0"/>
        </c:dLbls>
        <c:gapWidth val="174"/>
        <c:overlap val="-27"/>
        <c:axId val="258161200"/>
        <c:axId val="258819776"/>
      </c:barChart>
      <c:catAx>
        <c:axId val="258161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58819776"/>
        <c:crosses val="autoZero"/>
        <c:auto val="1"/>
        <c:lblAlgn val="ctr"/>
        <c:lblOffset val="100"/>
        <c:noMultiLvlLbl val="0"/>
      </c:catAx>
      <c:valAx>
        <c:axId val="258819776"/>
        <c:scaling>
          <c:orientation val="minMax"/>
        </c:scaling>
        <c:delete val="1"/>
        <c:axPos val="l"/>
        <c:numFmt formatCode="General" sourceLinked="1"/>
        <c:majorTickMark val="none"/>
        <c:minorTickMark val="none"/>
        <c:tickLblPos val="nextTo"/>
        <c:crossAx val="258161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41.9</c:v>
                </c:pt>
                <c:pt idx="1">
                  <c:v>43</c:v>
                </c:pt>
              </c:numCache>
            </c:numRef>
          </c:val>
          <c:extLst xmlns:c16r2="http://schemas.microsoft.com/office/drawing/2015/06/chart">
            <c:ext xmlns:c16="http://schemas.microsoft.com/office/drawing/2014/chart" uri="{C3380CC4-5D6E-409C-BE32-E72D297353CC}">
              <c16:uniqueId val="{00000000-A7E6-4429-8874-E5FE4D7C8A04}"/>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37.200000000000003</c:v>
                </c:pt>
                <c:pt idx="1">
                  <c:v>40.6</c:v>
                </c:pt>
              </c:numCache>
            </c:numRef>
          </c:val>
          <c:extLst xmlns:c16r2="http://schemas.microsoft.com/office/drawing/2015/06/chart">
            <c:ext xmlns:c16="http://schemas.microsoft.com/office/drawing/2014/chart" uri="{C3380CC4-5D6E-409C-BE32-E72D297353CC}">
              <c16:uniqueId val="{00000001-A7E6-4429-8874-E5FE4D7C8A04}"/>
            </c:ext>
          </c:extLst>
        </c:ser>
        <c:dLbls>
          <c:showLegendKey val="0"/>
          <c:showVal val="0"/>
          <c:showCatName val="0"/>
          <c:showSerName val="0"/>
          <c:showPercent val="0"/>
          <c:showBubbleSize val="0"/>
        </c:dLbls>
        <c:gapWidth val="174"/>
        <c:overlap val="-27"/>
        <c:axId val="258584296"/>
        <c:axId val="258584680"/>
      </c:barChart>
      <c:catAx>
        <c:axId val="25858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58584680"/>
        <c:crosses val="autoZero"/>
        <c:auto val="1"/>
        <c:lblAlgn val="ctr"/>
        <c:lblOffset val="100"/>
        <c:noMultiLvlLbl val="0"/>
      </c:catAx>
      <c:valAx>
        <c:axId val="258584680"/>
        <c:scaling>
          <c:orientation val="minMax"/>
        </c:scaling>
        <c:delete val="1"/>
        <c:axPos val="l"/>
        <c:numFmt formatCode="General" sourceLinked="1"/>
        <c:majorTickMark val="none"/>
        <c:minorTickMark val="none"/>
        <c:tickLblPos val="nextTo"/>
        <c:crossAx val="258584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10</c:v>
                </c:pt>
                <c:pt idx="1">
                  <c:v>10</c:v>
                </c:pt>
              </c:numCache>
            </c:numRef>
          </c:val>
          <c:extLst xmlns:c16r2="http://schemas.microsoft.com/office/drawing/2015/06/chart">
            <c:ext xmlns:c16="http://schemas.microsoft.com/office/drawing/2014/chart" uri="{C3380CC4-5D6E-409C-BE32-E72D297353CC}">
              <c16:uniqueId val="{00000000-9EF1-425E-9555-5CBA5CDDD465}"/>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10.3</c:v>
                </c:pt>
                <c:pt idx="1">
                  <c:v>10.1</c:v>
                </c:pt>
              </c:numCache>
            </c:numRef>
          </c:val>
          <c:extLst xmlns:c16r2="http://schemas.microsoft.com/office/drawing/2015/06/chart">
            <c:ext xmlns:c16="http://schemas.microsoft.com/office/drawing/2014/chart" uri="{C3380CC4-5D6E-409C-BE32-E72D297353CC}">
              <c16:uniqueId val="{00000001-9EF1-425E-9555-5CBA5CDDD465}"/>
            </c:ext>
          </c:extLst>
        </c:ser>
        <c:dLbls>
          <c:showLegendKey val="0"/>
          <c:showVal val="0"/>
          <c:showCatName val="0"/>
          <c:showSerName val="0"/>
          <c:showPercent val="0"/>
          <c:showBubbleSize val="0"/>
        </c:dLbls>
        <c:gapWidth val="174"/>
        <c:overlap val="-27"/>
        <c:axId val="259219912"/>
        <c:axId val="205492552"/>
      </c:barChart>
      <c:catAx>
        <c:axId val="259219912"/>
        <c:scaling>
          <c:orientation val="minMax"/>
        </c:scaling>
        <c:delete val="1"/>
        <c:axPos val="b"/>
        <c:numFmt formatCode="General" sourceLinked="1"/>
        <c:majorTickMark val="out"/>
        <c:minorTickMark val="none"/>
        <c:tickLblPos val="nextTo"/>
        <c:crossAx val="205492552"/>
        <c:crosses val="autoZero"/>
        <c:auto val="1"/>
        <c:lblAlgn val="ctr"/>
        <c:lblOffset val="100"/>
        <c:noMultiLvlLbl val="0"/>
      </c:catAx>
      <c:valAx>
        <c:axId val="205492552"/>
        <c:scaling>
          <c:orientation val="minMax"/>
          <c:max val="11"/>
        </c:scaling>
        <c:delete val="1"/>
        <c:axPos val="l"/>
        <c:numFmt formatCode="General" sourceLinked="1"/>
        <c:majorTickMark val="out"/>
        <c:minorTickMark val="none"/>
        <c:tickLblPos val="nextTo"/>
        <c:crossAx val="2592199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Intervention</c:v>
                </c:pt>
                <c:pt idx="1">
                  <c:v>Control</c:v>
                </c:pt>
              </c:strCache>
            </c:strRef>
          </c:cat>
          <c:val>
            <c:numRef>
              <c:f>Sheet1!$B$2:$B$3</c:f>
              <c:numCache>
                <c:formatCode>General</c:formatCode>
                <c:ptCount val="2"/>
                <c:pt idx="0">
                  <c:v>7.3</c:v>
                </c:pt>
                <c:pt idx="1">
                  <c:v>6.3</c:v>
                </c:pt>
              </c:numCache>
            </c:numRef>
          </c:val>
          <c:extLst xmlns:c16r2="http://schemas.microsoft.com/office/drawing/2015/06/chart">
            <c:ext xmlns:c16="http://schemas.microsoft.com/office/drawing/2014/chart" uri="{C3380CC4-5D6E-409C-BE32-E72D297353CC}">
              <c16:uniqueId val="{00000000-E173-47B4-B8F4-DD76CD155008}"/>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Intervention</c:v>
                </c:pt>
                <c:pt idx="1">
                  <c:v>Control</c:v>
                </c:pt>
              </c:strCache>
            </c:strRef>
          </c:cat>
          <c:val>
            <c:numRef>
              <c:f>Sheet1!$C$2:$C$3</c:f>
              <c:numCache>
                <c:formatCode>General</c:formatCode>
                <c:ptCount val="2"/>
                <c:pt idx="0">
                  <c:v>6.3</c:v>
                </c:pt>
                <c:pt idx="1">
                  <c:v>6.6</c:v>
                </c:pt>
              </c:numCache>
            </c:numRef>
          </c:val>
          <c:extLst xmlns:c16r2="http://schemas.microsoft.com/office/drawing/2015/06/chart">
            <c:ext xmlns:c16="http://schemas.microsoft.com/office/drawing/2014/chart" uri="{C3380CC4-5D6E-409C-BE32-E72D297353CC}">
              <c16:uniqueId val="{00000001-E173-47B4-B8F4-DD76CD155008}"/>
            </c:ext>
          </c:extLst>
        </c:ser>
        <c:dLbls>
          <c:showLegendKey val="0"/>
          <c:showVal val="0"/>
          <c:showCatName val="0"/>
          <c:showSerName val="0"/>
          <c:showPercent val="0"/>
          <c:showBubbleSize val="0"/>
        </c:dLbls>
        <c:gapWidth val="174"/>
        <c:overlap val="-27"/>
        <c:axId val="261302112"/>
        <c:axId val="257760296"/>
      </c:barChart>
      <c:catAx>
        <c:axId val="261302112"/>
        <c:scaling>
          <c:orientation val="minMax"/>
        </c:scaling>
        <c:delete val="1"/>
        <c:axPos val="b"/>
        <c:numFmt formatCode="General" sourceLinked="1"/>
        <c:majorTickMark val="none"/>
        <c:minorTickMark val="none"/>
        <c:tickLblPos val="nextTo"/>
        <c:crossAx val="257760296"/>
        <c:crosses val="autoZero"/>
        <c:auto val="1"/>
        <c:lblAlgn val="ctr"/>
        <c:lblOffset val="100"/>
        <c:noMultiLvlLbl val="0"/>
      </c:catAx>
      <c:valAx>
        <c:axId val="257760296"/>
        <c:scaling>
          <c:orientation val="minMax"/>
        </c:scaling>
        <c:delete val="1"/>
        <c:axPos val="l"/>
        <c:numFmt formatCode="General" sourceLinked="1"/>
        <c:majorTickMark val="none"/>
        <c:minorTickMark val="none"/>
        <c:tickLblPos val="nextTo"/>
        <c:crossAx val="2613021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6.3</c:v>
                </c:pt>
                <c:pt idx="1">
                  <c:v>5.6</c:v>
                </c:pt>
              </c:numCache>
            </c:numRef>
          </c:val>
          <c:extLst xmlns:c16r2="http://schemas.microsoft.com/office/drawing/2015/06/chart">
            <c:ext xmlns:c16="http://schemas.microsoft.com/office/drawing/2014/chart" uri="{C3380CC4-5D6E-409C-BE32-E72D297353CC}">
              <c16:uniqueId val="{00000000-159C-4643-8FBF-0D44F2D0208B}"/>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5.4</c:v>
                </c:pt>
                <c:pt idx="1">
                  <c:v>5.6</c:v>
                </c:pt>
              </c:numCache>
            </c:numRef>
          </c:val>
          <c:extLst xmlns:c16r2="http://schemas.microsoft.com/office/drawing/2015/06/chart">
            <c:ext xmlns:c16="http://schemas.microsoft.com/office/drawing/2014/chart" uri="{C3380CC4-5D6E-409C-BE32-E72D297353CC}">
              <c16:uniqueId val="{00000001-159C-4643-8FBF-0D44F2D0208B}"/>
            </c:ext>
          </c:extLst>
        </c:ser>
        <c:dLbls>
          <c:dLblPos val="outEnd"/>
          <c:showLegendKey val="0"/>
          <c:showVal val="1"/>
          <c:showCatName val="0"/>
          <c:showSerName val="0"/>
          <c:showPercent val="0"/>
          <c:showBubbleSize val="0"/>
        </c:dLbls>
        <c:gapWidth val="174"/>
        <c:overlap val="-27"/>
        <c:axId val="257761472"/>
        <c:axId val="257761864"/>
      </c:barChart>
      <c:catAx>
        <c:axId val="257761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57761864"/>
        <c:crosses val="autoZero"/>
        <c:auto val="1"/>
        <c:lblAlgn val="ctr"/>
        <c:lblOffset val="100"/>
        <c:noMultiLvlLbl val="0"/>
      </c:catAx>
      <c:valAx>
        <c:axId val="257761864"/>
        <c:scaling>
          <c:orientation val="minMax"/>
        </c:scaling>
        <c:delete val="1"/>
        <c:axPos val="l"/>
        <c:numFmt formatCode="General" sourceLinked="1"/>
        <c:majorTickMark val="none"/>
        <c:minorTickMark val="none"/>
        <c:tickLblPos val="nextTo"/>
        <c:crossAx val="257761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Intervention</c:v>
                </c:pt>
                <c:pt idx="1">
                  <c:v>Control</c:v>
                </c:pt>
              </c:strCache>
            </c:strRef>
          </c:cat>
          <c:val>
            <c:numRef>
              <c:f>Sheet1!$B$2:$B$3</c:f>
              <c:numCache>
                <c:formatCode>General</c:formatCode>
                <c:ptCount val="2"/>
                <c:pt idx="0">
                  <c:v>8.6</c:v>
                </c:pt>
                <c:pt idx="1">
                  <c:v>8</c:v>
                </c:pt>
              </c:numCache>
            </c:numRef>
          </c:val>
          <c:extLst xmlns:c16r2="http://schemas.microsoft.com/office/drawing/2015/06/chart">
            <c:ext xmlns:c16="http://schemas.microsoft.com/office/drawing/2014/chart" uri="{C3380CC4-5D6E-409C-BE32-E72D297353CC}">
              <c16:uniqueId val="{00000000-5461-4C3D-BF59-0F8CB42CC11A}"/>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Intervention</c:v>
                </c:pt>
                <c:pt idx="1">
                  <c:v>Control</c:v>
                </c:pt>
              </c:strCache>
            </c:strRef>
          </c:cat>
          <c:val>
            <c:numRef>
              <c:f>Sheet1!$C$2:$C$3</c:f>
              <c:numCache>
                <c:formatCode>General</c:formatCode>
                <c:ptCount val="2"/>
                <c:pt idx="0">
                  <c:v>8</c:v>
                </c:pt>
                <c:pt idx="1">
                  <c:v>8.3000000000000007</c:v>
                </c:pt>
              </c:numCache>
            </c:numRef>
          </c:val>
          <c:extLst xmlns:c16r2="http://schemas.microsoft.com/office/drawing/2015/06/chart">
            <c:ext xmlns:c16="http://schemas.microsoft.com/office/drawing/2014/chart" uri="{C3380CC4-5D6E-409C-BE32-E72D297353CC}">
              <c16:uniqueId val="{00000001-5461-4C3D-BF59-0F8CB42CC11A}"/>
            </c:ext>
          </c:extLst>
        </c:ser>
        <c:dLbls>
          <c:showLegendKey val="0"/>
          <c:showVal val="0"/>
          <c:showCatName val="0"/>
          <c:showSerName val="0"/>
          <c:showPercent val="0"/>
          <c:showBubbleSize val="0"/>
        </c:dLbls>
        <c:gapWidth val="174"/>
        <c:overlap val="-27"/>
        <c:axId val="257762648"/>
        <c:axId val="257763040"/>
      </c:barChart>
      <c:catAx>
        <c:axId val="257762648"/>
        <c:scaling>
          <c:orientation val="minMax"/>
        </c:scaling>
        <c:delete val="1"/>
        <c:axPos val="b"/>
        <c:numFmt formatCode="General" sourceLinked="1"/>
        <c:majorTickMark val="none"/>
        <c:minorTickMark val="none"/>
        <c:tickLblPos val="nextTo"/>
        <c:crossAx val="257763040"/>
        <c:crosses val="autoZero"/>
        <c:auto val="1"/>
        <c:lblAlgn val="ctr"/>
        <c:lblOffset val="100"/>
        <c:noMultiLvlLbl val="0"/>
      </c:catAx>
      <c:valAx>
        <c:axId val="257763040"/>
        <c:scaling>
          <c:orientation val="minMax"/>
        </c:scaling>
        <c:delete val="1"/>
        <c:axPos val="l"/>
        <c:numFmt formatCode="General" sourceLinked="1"/>
        <c:majorTickMark val="none"/>
        <c:minorTickMark val="none"/>
        <c:tickLblPos val="nextTo"/>
        <c:crossAx val="257762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82.6</c:v>
                </c:pt>
                <c:pt idx="1">
                  <c:v>87.1</c:v>
                </c:pt>
              </c:numCache>
            </c:numRef>
          </c:val>
          <c:extLst xmlns:c16r2="http://schemas.microsoft.com/office/drawing/2015/06/chart">
            <c:ext xmlns:c16="http://schemas.microsoft.com/office/drawing/2014/chart" uri="{C3380CC4-5D6E-409C-BE32-E72D297353CC}">
              <c16:uniqueId val="{00000000-D433-4E72-8008-D6C36F4B55C5}"/>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86.5</c:v>
                </c:pt>
                <c:pt idx="1">
                  <c:v>85.1</c:v>
                </c:pt>
              </c:numCache>
            </c:numRef>
          </c:val>
          <c:extLst xmlns:c16r2="http://schemas.microsoft.com/office/drawing/2015/06/chart">
            <c:ext xmlns:c16="http://schemas.microsoft.com/office/drawing/2014/chart" uri="{C3380CC4-5D6E-409C-BE32-E72D297353CC}">
              <c16:uniqueId val="{00000001-D433-4E72-8008-D6C36F4B55C5}"/>
            </c:ext>
          </c:extLst>
        </c:ser>
        <c:dLbls>
          <c:showLegendKey val="0"/>
          <c:showVal val="0"/>
          <c:showCatName val="0"/>
          <c:showSerName val="0"/>
          <c:showPercent val="0"/>
          <c:showBubbleSize val="0"/>
        </c:dLbls>
        <c:gapWidth val="174"/>
        <c:overlap val="-27"/>
        <c:axId val="261419896"/>
        <c:axId val="261420288"/>
      </c:barChart>
      <c:catAx>
        <c:axId val="261419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1420288"/>
        <c:crosses val="autoZero"/>
        <c:auto val="1"/>
        <c:lblAlgn val="ctr"/>
        <c:lblOffset val="100"/>
        <c:noMultiLvlLbl val="0"/>
      </c:catAx>
      <c:valAx>
        <c:axId val="261420288"/>
        <c:scaling>
          <c:orientation val="minMax"/>
        </c:scaling>
        <c:delete val="1"/>
        <c:axPos val="l"/>
        <c:numFmt formatCode="General" sourceLinked="1"/>
        <c:majorTickMark val="none"/>
        <c:minorTickMark val="none"/>
        <c:tickLblPos val="nextTo"/>
        <c:crossAx val="26141989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Sheet1!$B$2:$B$3</c:f>
              <c:numCache>
                <c:formatCode>General</c:formatCode>
                <c:ptCount val="2"/>
                <c:pt idx="0">
                  <c:v>13.9</c:v>
                </c:pt>
                <c:pt idx="1">
                  <c:v>14</c:v>
                </c:pt>
              </c:numCache>
            </c:numRef>
          </c:val>
          <c:extLst xmlns:c16r2="http://schemas.microsoft.com/office/drawing/2015/06/chart">
            <c:ext xmlns:c16="http://schemas.microsoft.com/office/drawing/2014/chart" uri="{C3380CC4-5D6E-409C-BE32-E72D297353CC}">
              <c16:uniqueId val="{00000000-D3F3-4D83-B6DF-C4DECFC66024}"/>
            </c:ext>
          </c:extLst>
        </c:ser>
        <c:ser>
          <c:idx val="1"/>
          <c:order val="1"/>
          <c:tx>
            <c:strRef>
              <c:f>Sheet1!$C$1</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Farkındalık</c:v>
                </c:pt>
                <c:pt idx="1">
                  <c:v>Kontrol</c:v>
                </c:pt>
              </c:strCache>
            </c:strRef>
          </c:cat>
          <c:val>
            <c:numRef>
              <c:f>Sheet1!$C$2:$C$3</c:f>
              <c:numCache>
                <c:formatCode>General</c:formatCode>
                <c:ptCount val="2"/>
                <c:pt idx="0">
                  <c:v>16.2</c:v>
                </c:pt>
                <c:pt idx="1">
                  <c:v>13.5</c:v>
                </c:pt>
              </c:numCache>
            </c:numRef>
          </c:val>
          <c:extLst xmlns:c16r2="http://schemas.microsoft.com/office/drawing/2015/06/chart">
            <c:ext xmlns:c16="http://schemas.microsoft.com/office/drawing/2014/chart" uri="{C3380CC4-5D6E-409C-BE32-E72D297353CC}">
              <c16:uniqueId val="{00000001-D3F3-4D83-B6DF-C4DECFC66024}"/>
            </c:ext>
          </c:extLst>
        </c:ser>
        <c:dLbls>
          <c:showLegendKey val="0"/>
          <c:showVal val="0"/>
          <c:showCatName val="0"/>
          <c:showSerName val="0"/>
          <c:showPercent val="0"/>
          <c:showBubbleSize val="0"/>
        </c:dLbls>
        <c:gapWidth val="174"/>
        <c:overlap val="-27"/>
        <c:axId val="261421072"/>
        <c:axId val="261421464"/>
      </c:barChart>
      <c:catAx>
        <c:axId val="26142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261421464"/>
        <c:crosses val="autoZero"/>
        <c:auto val="1"/>
        <c:lblAlgn val="ctr"/>
        <c:lblOffset val="100"/>
        <c:noMultiLvlLbl val="0"/>
      </c:catAx>
      <c:valAx>
        <c:axId val="261421464"/>
        <c:scaling>
          <c:orientation val="minMax"/>
        </c:scaling>
        <c:delete val="1"/>
        <c:axPos val="l"/>
        <c:numFmt formatCode="General" sourceLinked="1"/>
        <c:majorTickMark val="none"/>
        <c:minorTickMark val="none"/>
        <c:tickLblPos val="nextTo"/>
        <c:crossAx val="26142107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884614" y="0"/>
            <a:ext cx="2971800" cy="499092"/>
          </a:xfrm>
          <a:prstGeom prst="rect">
            <a:avLst/>
          </a:prstGeom>
        </p:spPr>
        <p:txBody>
          <a:bodyPr vert="horz" lIns="92930" tIns="46465" rIns="92930" bIns="46465" rtlCol="0"/>
          <a:lstStyle>
            <a:lvl1pPr algn="r">
              <a:defRPr sz="1200"/>
            </a:lvl1pPr>
          </a:lstStyle>
          <a:p>
            <a:fld id="{8FDFC71E-0AA5-4D94-AA63-DE01EBE40B11}" type="datetimeFigureOut">
              <a:rPr lang="en-US" smtClean="0"/>
              <a:t>1/10/2020</a:t>
            </a:fld>
            <a:endParaRPr lang="en-US"/>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85800" y="4787126"/>
            <a:ext cx="5486400" cy="391673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6"/>
            <a:ext cx="2971800" cy="49909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9448186"/>
            <a:ext cx="2971800" cy="499091"/>
          </a:xfrm>
          <a:prstGeom prst="rect">
            <a:avLst/>
          </a:prstGeom>
        </p:spPr>
        <p:txBody>
          <a:bodyPr vert="horz" lIns="92930" tIns="46465" rIns="92930" bIns="46465" rtlCol="0" anchor="b"/>
          <a:lstStyle>
            <a:lvl1pPr algn="r">
              <a:defRPr sz="1200"/>
            </a:lvl1pPr>
          </a:lstStyle>
          <a:p>
            <a:fld id="{43073FCA-552C-4741-8506-E35DA9C5AD33}" type="slidenum">
              <a:rPr lang="en-US" smtClean="0"/>
              <a:t>‹#›</a:t>
            </a:fld>
            <a:endParaRPr lang="en-US"/>
          </a:p>
        </p:txBody>
      </p:sp>
    </p:spTree>
    <p:extLst>
      <p:ext uri="{BB962C8B-B14F-4D97-AF65-F5344CB8AC3E}">
        <p14:creationId xmlns:p14="http://schemas.microsoft.com/office/powerpoint/2010/main" val="3603290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hyperlink" Target="http://www.frekans.com.tr/" TargetMode="External"/><Relationship Id="rId4" Type="http://schemas.openxmlformats.org/officeDocument/2006/relationships/image" Target="../media/image5.jpeg"/><Relationship Id="rId9"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588005"/>
            <a:ext cx="9144000" cy="1701437"/>
          </a:xfrm>
        </p:spPr>
        <p:txBody>
          <a:bodyPr anchor="b">
            <a:normAutofit/>
          </a:bodyPr>
          <a:lstStyle>
            <a:lvl1pPr algn="ctr">
              <a:defRPr sz="4400">
                <a:solidFill>
                  <a:schemeClr val="bg2">
                    <a:lumMod val="50000"/>
                  </a:schemeClr>
                </a:solidFill>
              </a:defRPr>
            </a:lvl1pPr>
          </a:lstStyle>
          <a:p>
            <a:r>
              <a:rPr lang="en-US" dirty="0"/>
              <a:t>Click to edit </a:t>
            </a:r>
            <a:r>
              <a:rPr lang="tr-TR" dirty="0"/>
              <a:t/>
            </a:r>
            <a:br>
              <a:rPr lang="tr-TR" dirty="0"/>
            </a:br>
            <a:r>
              <a:rPr lang="en-US" dirty="0"/>
              <a:t>Master</a:t>
            </a:r>
            <a:r>
              <a:rPr lang="tr-TR" dirty="0"/>
              <a:t> </a:t>
            </a:r>
            <a:r>
              <a:rPr lang="en-US" dirty="0"/>
              <a:t>title style</a:t>
            </a:r>
          </a:p>
        </p:txBody>
      </p:sp>
      <p:sp>
        <p:nvSpPr>
          <p:cNvPr id="3" name="Subtitle 2"/>
          <p:cNvSpPr>
            <a:spLocks noGrp="1"/>
          </p:cNvSpPr>
          <p:nvPr>
            <p:ph type="subTitle" idx="1" hasCustomPrompt="1"/>
          </p:nvPr>
        </p:nvSpPr>
        <p:spPr>
          <a:xfrm>
            <a:off x="1524000" y="4496500"/>
            <a:ext cx="9144000" cy="761301"/>
          </a:xfrm>
        </p:spPr>
        <p:txBody>
          <a:bodyPr/>
          <a:lstStyle>
            <a:lvl1pPr marL="0" indent="0" algn="ctr">
              <a:buNone/>
              <a:defRPr sz="24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Mart - 2017</a:t>
            </a:r>
            <a:endParaRPr lang="en-US" dirty="0"/>
          </a:p>
        </p:txBody>
      </p:sp>
      <p:pic>
        <p:nvPicPr>
          <p:cNvPr id="7" name="Picture 3" descr="yatay dosya on kapak ornegi defaul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9253" y="5464856"/>
            <a:ext cx="11715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2"/>
          <p:cNvSpPr>
            <a:spLocks noGrp="1"/>
          </p:cNvSpPr>
          <p:nvPr>
            <p:ph type="pic" idx="13" hasCustomPrompt="1"/>
          </p:nvPr>
        </p:nvSpPr>
        <p:spPr>
          <a:xfrm>
            <a:off x="4997935" y="0"/>
            <a:ext cx="2204519" cy="1824606"/>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Client-Logo</a:t>
            </a:r>
            <a:endParaRPr lang="en-US"/>
          </a:p>
        </p:txBody>
      </p:sp>
    </p:spTree>
    <p:extLst>
      <p:ext uri="{BB962C8B-B14F-4D97-AF65-F5344CB8AC3E}">
        <p14:creationId xmlns:p14="http://schemas.microsoft.com/office/powerpoint/2010/main" val="373804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ak">
    <p:spTree>
      <p:nvGrpSpPr>
        <p:cNvPr id="1" name=""/>
        <p:cNvGrpSpPr/>
        <p:nvPr/>
      </p:nvGrpSpPr>
      <p:grpSpPr>
        <a:xfrm>
          <a:off x="0" y="0"/>
          <a:ext cx="0" cy="0"/>
          <a:chOff x="0" y="0"/>
          <a:chExt cx="0" cy="0"/>
        </a:xfrm>
      </p:grpSpPr>
      <p:pic>
        <p:nvPicPr>
          <p:cNvPr id="4" name="Picture 4" descr="yatay dosya on kapak ornegi defaul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25612" y="1119272"/>
            <a:ext cx="3246362" cy="3101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userDrawn="1"/>
        </p:nvSpPr>
        <p:spPr bwMode="auto">
          <a:xfrm>
            <a:off x="4803880" y="4361547"/>
            <a:ext cx="2661306"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628650">
              <a:spcBef>
                <a:spcPct val="20000"/>
              </a:spcBef>
              <a:buClr>
                <a:srgbClr val="FF9900"/>
              </a:buClr>
              <a:buFont typeface="Wingdings" panose="05000000000000000000" pitchFamily="2" charset="2"/>
              <a:buBlip>
                <a:blip r:embed="rId3"/>
              </a:buBlip>
              <a:defRPr sz="3200">
                <a:solidFill>
                  <a:schemeClr val="tx1"/>
                </a:solidFill>
                <a:latin typeface="Calibri" panose="020F0502020204030204" pitchFamily="34" charset="0"/>
              </a:defRPr>
            </a:lvl1pPr>
            <a:lvl2pPr marL="742950" indent="-285750" defTabSz="628650">
              <a:spcBef>
                <a:spcPct val="20000"/>
              </a:spcBef>
              <a:buClr>
                <a:srgbClr val="FF9900"/>
              </a:buClr>
              <a:buSzPct val="60000"/>
              <a:buFont typeface="Arial" panose="020B0604020202020204" pitchFamily="34" charset="0"/>
              <a:buBlip>
                <a:blip r:embed="rId4"/>
              </a:buBlip>
              <a:defRPr sz="2800">
                <a:solidFill>
                  <a:schemeClr val="tx1"/>
                </a:solidFill>
                <a:latin typeface="Calibri" panose="020F0502020204030204" pitchFamily="34" charset="0"/>
              </a:defRPr>
            </a:lvl2pPr>
            <a:lvl3pPr marL="1143000" indent="-228600" defTabSz="628650">
              <a:spcBef>
                <a:spcPct val="20000"/>
              </a:spcBef>
              <a:buClr>
                <a:schemeClr val="folHlink"/>
              </a:buClr>
              <a:buSzPct val="60000"/>
              <a:buFont typeface="Wingdings" panose="05000000000000000000" pitchFamily="2" charset="2"/>
              <a:buChar char="ü"/>
              <a:defRPr sz="2400">
                <a:solidFill>
                  <a:schemeClr val="tx1"/>
                </a:solidFill>
                <a:latin typeface="Calibri" panose="020F0502020204030204" pitchFamily="34" charset="0"/>
              </a:defRPr>
            </a:lvl3pPr>
            <a:lvl4pPr marL="1600200" indent="-228600" defTabSz="628650">
              <a:spcBef>
                <a:spcPct val="20000"/>
              </a:spcBef>
              <a:buClr>
                <a:srgbClr val="0099FF"/>
              </a:buClr>
              <a:buFont typeface="Arial" panose="020B0604020202020204" pitchFamily="34" charset="0"/>
              <a:buChar char="–"/>
              <a:defRPr sz="2000">
                <a:solidFill>
                  <a:schemeClr val="tx1"/>
                </a:solidFill>
                <a:latin typeface="Calibri" panose="020F0502020204030204" pitchFamily="34" charset="0"/>
              </a:defRPr>
            </a:lvl4pPr>
            <a:lvl5pPr marL="2057400" indent="-228600" defTabSz="628650">
              <a:spcBef>
                <a:spcPct val="20000"/>
              </a:spcBef>
              <a:buClr>
                <a:schemeClr val="folHlink"/>
              </a:buClr>
              <a:buChar char="o"/>
              <a:defRPr sz="2000">
                <a:solidFill>
                  <a:schemeClr val="tx1"/>
                </a:solidFill>
                <a:latin typeface="Calibri" panose="020F0502020204030204" pitchFamily="34" charset="0"/>
              </a:defRPr>
            </a:lvl5pPr>
            <a:lvl6pPr marL="2514600" indent="-228600" defTabSz="628650" eaLnBrk="0" fontAlgn="base" hangingPunct="0">
              <a:spcBef>
                <a:spcPct val="20000"/>
              </a:spcBef>
              <a:spcAft>
                <a:spcPct val="0"/>
              </a:spcAft>
              <a:buClr>
                <a:schemeClr val="folHlink"/>
              </a:buClr>
              <a:buChar char="o"/>
              <a:defRPr sz="2000">
                <a:solidFill>
                  <a:schemeClr val="tx1"/>
                </a:solidFill>
                <a:latin typeface="Calibri" panose="020F0502020204030204" pitchFamily="34" charset="0"/>
              </a:defRPr>
            </a:lvl6pPr>
            <a:lvl7pPr marL="2971800" indent="-228600" defTabSz="628650" eaLnBrk="0" fontAlgn="base" hangingPunct="0">
              <a:spcBef>
                <a:spcPct val="20000"/>
              </a:spcBef>
              <a:spcAft>
                <a:spcPct val="0"/>
              </a:spcAft>
              <a:buClr>
                <a:schemeClr val="folHlink"/>
              </a:buClr>
              <a:buChar char="o"/>
              <a:defRPr sz="2000">
                <a:solidFill>
                  <a:schemeClr val="tx1"/>
                </a:solidFill>
                <a:latin typeface="Calibri" panose="020F0502020204030204" pitchFamily="34" charset="0"/>
              </a:defRPr>
            </a:lvl7pPr>
            <a:lvl8pPr marL="3429000" indent="-228600" defTabSz="628650" eaLnBrk="0" fontAlgn="base" hangingPunct="0">
              <a:spcBef>
                <a:spcPct val="20000"/>
              </a:spcBef>
              <a:spcAft>
                <a:spcPct val="0"/>
              </a:spcAft>
              <a:buClr>
                <a:schemeClr val="folHlink"/>
              </a:buClr>
              <a:buChar char="o"/>
              <a:defRPr sz="2000">
                <a:solidFill>
                  <a:schemeClr val="tx1"/>
                </a:solidFill>
                <a:latin typeface="Calibri" panose="020F0502020204030204" pitchFamily="34" charset="0"/>
              </a:defRPr>
            </a:lvl8pPr>
            <a:lvl9pPr marL="3886200" indent="-228600" defTabSz="628650" eaLnBrk="0" fontAlgn="base" hangingPunct="0">
              <a:spcBef>
                <a:spcPct val="20000"/>
              </a:spcBef>
              <a:spcAft>
                <a:spcPct val="0"/>
              </a:spcAft>
              <a:buClr>
                <a:schemeClr val="folHlink"/>
              </a:buClr>
              <a:buChar char="o"/>
              <a:defRPr sz="2000">
                <a:solidFill>
                  <a:schemeClr val="tx1"/>
                </a:solidFill>
                <a:latin typeface="Calibri" panose="020F0502020204030204" pitchFamily="34" charset="0"/>
              </a:defRPr>
            </a:lvl9pPr>
          </a:lstStyle>
          <a:p>
            <a:pPr eaLnBrk="1" hangingPunct="1">
              <a:spcBef>
                <a:spcPct val="0"/>
              </a:spcBef>
              <a:buClrTx/>
              <a:buFontTx/>
              <a:buNone/>
            </a:pPr>
            <a:r>
              <a:rPr lang="en-US" altLang="tr-TR" sz="1000" b="1" dirty="0">
                <a:solidFill>
                  <a:schemeClr val="accent1">
                    <a:lumMod val="50000"/>
                  </a:schemeClr>
                </a:solidFill>
                <a:latin typeface="Century Gothic" panose="020B0502020202020204" pitchFamily="34" charset="0"/>
              </a:rPr>
              <a:t>Adres:	Halaskargazi Cad. Erkurt Apt. </a:t>
            </a:r>
          </a:p>
          <a:p>
            <a:pPr eaLnBrk="1" hangingPunct="1">
              <a:spcBef>
                <a:spcPct val="0"/>
              </a:spcBef>
              <a:buClrTx/>
              <a:buFontTx/>
              <a:buNone/>
            </a:pPr>
            <a:r>
              <a:rPr lang="en-US" altLang="tr-TR" sz="1000" b="1" dirty="0">
                <a:solidFill>
                  <a:schemeClr val="accent1">
                    <a:lumMod val="50000"/>
                  </a:schemeClr>
                </a:solidFill>
                <a:latin typeface="Century Gothic" panose="020B0502020202020204" pitchFamily="34" charset="0"/>
              </a:rPr>
              <a:t>	No:85 Kat:2 SISL</a:t>
            </a:r>
            <a:r>
              <a:rPr lang="tr-TR" altLang="tr-TR" sz="1000" b="1" dirty="0">
                <a:solidFill>
                  <a:schemeClr val="accent1">
                    <a:lumMod val="50000"/>
                  </a:schemeClr>
                </a:solidFill>
                <a:latin typeface="Century Gothic" panose="020B0502020202020204" pitchFamily="34" charset="0"/>
              </a:rPr>
              <a:t>I</a:t>
            </a:r>
            <a:r>
              <a:rPr lang="en-US" altLang="tr-TR" sz="1000" b="1" dirty="0">
                <a:solidFill>
                  <a:schemeClr val="accent1">
                    <a:lumMod val="50000"/>
                  </a:schemeClr>
                </a:solidFill>
                <a:latin typeface="Century Gothic" panose="020B0502020202020204" pitchFamily="34" charset="0"/>
              </a:rPr>
              <a:t> /Istanbul</a:t>
            </a:r>
          </a:p>
          <a:p>
            <a:pPr eaLnBrk="1" hangingPunct="1">
              <a:spcBef>
                <a:spcPct val="0"/>
              </a:spcBef>
              <a:buClrTx/>
              <a:buFontTx/>
              <a:buNone/>
            </a:pPr>
            <a:r>
              <a:rPr lang="en-US" altLang="tr-TR" sz="1000" b="1" dirty="0">
                <a:solidFill>
                  <a:schemeClr val="accent1">
                    <a:lumMod val="50000"/>
                  </a:schemeClr>
                </a:solidFill>
                <a:latin typeface="Century Gothic" panose="020B0502020202020204" pitchFamily="34" charset="0"/>
              </a:rPr>
              <a:t>Tel :	(212 ) 225 00 00</a:t>
            </a:r>
          </a:p>
          <a:p>
            <a:pPr eaLnBrk="1" hangingPunct="1">
              <a:spcBef>
                <a:spcPct val="0"/>
              </a:spcBef>
              <a:buClrTx/>
              <a:buFontTx/>
              <a:buNone/>
            </a:pPr>
            <a:r>
              <a:rPr lang="en-US" altLang="tr-TR" sz="1000" b="1" dirty="0">
                <a:solidFill>
                  <a:schemeClr val="accent1">
                    <a:lumMod val="50000"/>
                  </a:schemeClr>
                </a:solidFill>
                <a:latin typeface="Century Gothic" panose="020B0502020202020204" pitchFamily="34" charset="0"/>
              </a:rPr>
              <a:t>Fax :	(212 ) 225 00 99</a:t>
            </a:r>
          </a:p>
          <a:p>
            <a:pPr eaLnBrk="1" hangingPunct="1">
              <a:spcBef>
                <a:spcPct val="0"/>
              </a:spcBef>
              <a:buClrTx/>
              <a:buFontTx/>
              <a:buNone/>
            </a:pPr>
            <a:r>
              <a:rPr lang="en-US" altLang="tr-TR" sz="1000" b="1" dirty="0">
                <a:solidFill>
                  <a:schemeClr val="accent1">
                    <a:lumMod val="50000"/>
                  </a:schemeClr>
                </a:solidFill>
                <a:latin typeface="Century Gothic" panose="020B0502020202020204" pitchFamily="34" charset="0"/>
              </a:rPr>
              <a:t>e-mail :	frekans@frekans.com.tr</a:t>
            </a:r>
            <a:endParaRPr lang="tr-TR" altLang="tr-TR" sz="1000" b="1" dirty="0">
              <a:solidFill>
                <a:schemeClr val="accent1">
                  <a:lumMod val="50000"/>
                </a:schemeClr>
              </a:solidFill>
              <a:latin typeface="Century Gothic" panose="020B0502020202020204" pitchFamily="34" charset="0"/>
            </a:endParaRPr>
          </a:p>
          <a:p>
            <a:pPr eaLnBrk="1" hangingPunct="1">
              <a:spcBef>
                <a:spcPct val="0"/>
              </a:spcBef>
              <a:buClrTx/>
              <a:buFontTx/>
              <a:buNone/>
            </a:pPr>
            <a:endParaRPr lang="tr-TR" altLang="tr-TR" sz="1000" b="1" dirty="0">
              <a:solidFill>
                <a:schemeClr val="accent1">
                  <a:lumMod val="50000"/>
                </a:schemeClr>
              </a:solidFill>
              <a:latin typeface="Century Gothic" panose="020B0502020202020204" pitchFamily="34" charset="0"/>
            </a:endParaRPr>
          </a:p>
          <a:p>
            <a:pPr algn="ctr" eaLnBrk="1" hangingPunct="1">
              <a:spcBef>
                <a:spcPct val="0"/>
              </a:spcBef>
              <a:buClrTx/>
              <a:buFontTx/>
              <a:buNone/>
            </a:pPr>
            <a:r>
              <a:rPr lang="tr-TR" altLang="tr-TR" sz="1400" dirty="0">
                <a:solidFill>
                  <a:schemeClr val="accent1">
                    <a:lumMod val="50000"/>
                  </a:schemeClr>
                </a:solidFill>
                <a:latin typeface="Century Gothic" panose="020B0502020202020204" pitchFamily="34" charset="0"/>
                <a:hlinkClick r:id="rId5"/>
              </a:rPr>
              <a:t>www.frekans.com.tr</a:t>
            </a:r>
            <a:r>
              <a:rPr lang="tr-TR" altLang="tr-TR" sz="1400" dirty="0">
                <a:solidFill>
                  <a:schemeClr val="accent1">
                    <a:lumMod val="50000"/>
                  </a:schemeClr>
                </a:solidFill>
                <a:latin typeface="Century Gothic" panose="020B0502020202020204" pitchFamily="34" charset="0"/>
              </a:rPr>
              <a:t> </a:t>
            </a:r>
            <a:endParaRPr lang="en-US" altLang="tr-TR" sz="900" b="1" dirty="0">
              <a:solidFill>
                <a:schemeClr val="accent1">
                  <a:lumMod val="50000"/>
                </a:schemeClr>
              </a:solidFill>
              <a:latin typeface="Century Gothic" panose="020B0502020202020204" pitchFamily="34" charset="0"/>
            </a:endParaRPr>
          </a:p>
        </p:txBody>
      </p:sp>
      <p:pic>
        <p:nvPicPr>
          <p:cNvPr id="6" name="Picture 4" descr="esomar logo vector ile ilgili görsel sonucu"/>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854458" y="6286814"/>
            <a:ext cx="481353" cy="48410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tüad logo ile ilgili görsel sonucu"/>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5489687" y="6368034"/>
            <a:ext cx="959189" cy="40393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http://www.totok.org/wp-content/uploads/2016/04/200-gab.jpg"/>
          <p:cNvPicPr>
            <a:picLocks noChangeAspect="1" noChangeArrowheads="1"/>
          </p:cNvPicPr>
          <p:nvPr userDrawn="1"/>
        </p:nvPicPr>
        <p:blipFill rotWithShape="1">
          <a:blip r:embed="rId8">
            <a:extLst>
              <a:ext uri="{28A0092B-C50C-407E-A947-70E740481C1C}">
                <a14:useLocalDpi xmlns:a14="http://schemas.microsoft.com/office/drawing/2010/main" val="0"/>
              </a:ext>
            </a:extLst>
          </a:blip>
          <a:srcRect l="30050" r="30950"/>
          <a:stretch/>
        </p:blipFill>
        <p:spPr bwMode="auto">
          <a:xfrm>
            <a:off x="6545486" y="6286812"/>
            <a:ext cx="434025" cy="4841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descr="iso 20252 logo ile ilgili görsel sonucu"/>
          <p:cNvPicPr>
            <a:picLocks noChangeAspect="1" noChangeArrowheads="1"/>
          </p:cNvPicPr>
          <p:nvPr userDrawn="1"/>
        </p:nvPicPr>
        <p:blipFill rotWithShape="1">
          <a:blip r:embed="rId9" cstate="print">
            <a:extLst>
              <a:ext uri="{28A0092B-C50C-407E-A947-70E740481C1C}">
                <a14:useLocalDpi xmlns:a14="http://schemas.microsoft.com/office/drawing/2010/main" val="0"/>
              </a:ext>
            </a:extLst>
          </a:blip>
          <a:srcRect l="9803" t="7841" r="45576" b="17447"/>
          <a:stretch/>
        </p:blipFill>
        <p:spPr bwMode="auto">
          <a:xfrm>
            <a:off x="7112457" y="6313788"/>
            <a:ext cx="473074" cy="457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17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1" y="222"/>
            <a:ext cx="10515600" cy="914177"/>
          </a:xfrm>
        </p:spPr>
        <p:txBody>
          <a:bodyPr/>
          <a:lstStyle/>
          <a:p>
            <a:r>
              <a:rPr lang="en-US"/>
              <a:t>Click to edit Master title style</a:t>
            </a:r>
          </a:p>
        </p:txBody>
      </p:sp>
      <p:sp>
        <p:nvSpPr>
          <p:cNvPr id="3" name="Content Placeholder 2"/>
          <p:cNvSpPr>
            <a:spLocks noGrp="1"/>
          </p:cNvSpPr>
          <p:nvPr>
            <p:ph idx="1"/>
          </p:nvPr>
        </p:nvSpPr>
        <p:spPr>
          <a:xfrm>
            <a:off x="838201" y="1157681"/>
            <a:ext cx="10515600" cy="519866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EDE33F61-6FEC-4FD1-81A4-86B6F1FB65B4}"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cxnSp>
        <p:nvCxnSpPr>
          <p:cNvPr id="8" name="Straight Connector 7"/>
          <p:cNvCxnSpPr/>
          <p:nvPr userDrawn="1"/>
        </p:nvCxnSpPr>
        <p:spPr>
          <a:xfrm>
            <a:off x="838201" y="914400"/>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66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DE33F61-6FEC-4FD1-81A4-86B6F1FB65B4}"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spTree>
    <p:extLst>
      <p:ext uri="{BB962C8B-B14F-4D97-AF65-F5344CB8AC3E}">
        <p14:creationId xmlns:p14="http://schemas.microsoft.com/office/powerpoint/2010/main" val="263448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287712"/>
            <a:ext cx="5181600" cy="48892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287712"/>
            <a:ext cx="5181600" cy="48892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EDE33F61-6FEC-4FD1-81A4-86B6F1FB65B4}" type="slidenum">
              <a:rPr lang="en-US" smtClean="0"/>
              <a:t>‹#›</a:t>
            </a:fld>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cxnSp>
        <p:nvCxnSpPr>
          <p:cNvPr id="9" name="Straight Connector 8"/>
          <p:cNvCxnSpPr/>
          <p:nvPr userDrawn="1"/>
        </p:nvCxnSpPr>
        <p:spPr>
          <a:xfrm>
            <a:off x="838201" y="914400"/>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581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16999"/>
            <a:ext cx="10515600" cy="897403"/>
          </a:xfrm>
        </p:spPr>
        <p:txBody>
          <a:bodyPr/>
          <a:lstStyle/>
          <a:p>
            <a:r>
              <a:rPr lang="en-US"/>
              <a:t>Click to edit Master title style</a:t>
            </a:r>
          </a:p>
        </p:txBody>
      </p:sp>
      <p:sp>
        <p:nvSpPr>
          <p:cNvPr id="3" name="Text Placeholder 2"/>
          <p:cNvSpPr>
            <a:spLocks noGrp="1"/>
          </p:cNvSpPr>
          <p:nvPr>
            <p:ph type="body" idx="1"/>
          </p:nvPr>
        </p:nvSpPr>
        <p:spPr>
          <a:xfrm>
            <a:off x="839788" y="9849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013360"/>
            <a:ext cx="5157787" cy="41763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9849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013360"/>
            <a:ext cx="5183188" cy="417630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EDE33F61-6FEC-4FD1-81A4-86B6F1FB65B4}" type="slidenum">
              <a:rPr lang="en-US" smtClean="0"/>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cxnSp>
        <p:nvCxnSpPr>
          <p:cNvPr id="11" name="Straight Connector 10"/>
          <p:cNvCxnSpPr/>
          <p:nvPr userDrawn="1"/>
        </p:nvCxnSpPr>
        <p:spPr>
          <a:xfrm>
            <a:off x="838201" y="914400"/>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925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DE33F61-6FEC-4FD1-81A4-86B6F1FB65B4}" type="slidenum">
              <a:rPr lang="en-US" smtClean="0"/>
              <a:t>‹#›</a:t>
            </a:fld>
            <a:endParaRPr lang="en-US"/>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60544"/>
            <a:ext cx="275707" cy="429726"/>
          </a:xfrm>
          <a:prstGeom prst="rect">
            <a:avLst/>
          </a:prstGeom>
        </p:spPr>
      </p:pic>
      <p:cxnSp>
        <p:nvCxnSpPr>
          <p:cNvPr id="7" name="Straight Connector 6"/>
          <p:cNvCxnSpPr/>
          <p:nvPr userDrawn="1"/>
        </p:nvCxnSpPr>
        <p:spPr>
          <a:xfrm>
            <a:off x="838201" y="914400"/>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23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E33F61-6FEC-4FD1-81A4-86B6F1FB65B4}" type="slidenum">
              <a:rPr lang="en-US" smtClean="0"/>
              <a:t>‹#›</a:t>
            </a:fld>
            <a:endParaRPr lang="en-US"/>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spTree>
    <p:extLst>
      <p:ext uri="{BB962C8B-B14F-4D97-AF65-F5344CB8AC3E}">
        <p14:creationId xmlns:p14="http://schemas.microsoft.com/office/powerpoint/2010/main" val="287215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DE33F61-6FEC-4FD1-81A4-86B6F1FB65B4}" type="slidenum">
              <a:rPr lang="en-US" smtClean="0"/>
              <a:t>‹#›</a:t>
            </a:fld>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spTree>
    <p:extLst>
      <p:ext uri="{BB962C8B-B14F-4D97-AF65-F5344CB8AC3E}">
        <p14:creationId xmlns:p14="http://schemas.microsoft.com/office/powerpoint/2010/main" val="2208378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7"/>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DE33F61-6FEC-4FD1-81A4-86B6F1FB65B4}" type="slidenum">
              <a:rPr lang="en-US" smtClean="0"/>
              <a:t>‹#›</a:t>
            </a:fld>
            <a:endParaRPr lang="en-US"/>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r="78751"/>
          <a:stretch/>
        </p:blipFill>
        <p:spPr>
          <a:xfrm>
            <a:off x="875781" y="6356350"/>
            <a:ext cx="275707" cy="429726"/>
          </a:xfrm>
          <a:prstGeom prst="rect">
            <a:avLst/>
          </a:prstGeom>
        </p:spPr>
      </p:pic>
    </p:spTree>
    <p:extLst>
      <p:ext uri="{BB962C8B-B14F-4D97-AF65-F5344CB8AC3E}">
        <p14:creationId xmlns:p14="http://schemas.microsoft.com/office/powerpoint/2010/main" val="117353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205"/>
            <a:ext cx="10515600" cy="91419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1" y="914400"/>
            <a:ext cx="10515600" cy="55719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1" y="648636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E33F61-6FEC-4FD1-81A4-86B6F1FB65B4}" type="slidenum">
              <a:rPr lang="en-US" smtClean="0"/>
              <a:t>‹#›</a:t>
            </a:fld>
            <a:endParaRPr lang="en-US"/>
          </a:p>
        </p:txBody>
      </p:sp>
    </p:spTree>
    <p:extLst>
      <p:ext uri="{BB962C8B-B14F-4D97-AF65-F5344CB8AC3E}">
        <p14:creationId xmlns:p14="http://schemas.microsoft.com/office/powerpoint/2010/main" val="2492740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3600" b="1" kern="1200">
          <a:solidFill>
            <a:schemeClr val="accent5">
              <a:lumMod val="60000"/>
              <a:lumOff val="4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khas.edu.tr/gender/136"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kamer.org.tr/eng/icerik_detay.php?id=2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www.khas.edu.tr/gender/136" TargetMode="External"/><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resourcecentre.savethechildren.net/library/research-domestic-violence-against-children-aged-0-8-years-turkey"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 Id="rId5" Type="http://schemas.openxmlformats.org/officeDocument/2006/relationships/chart" Target="../charts/chart7.xml"/><Relationship Id="rId4" Type="http://schemas.openxmlformats.org/officeDocument/2006/relationships/chart" Target="../charts/char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4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4.emf"/></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solidFill>
                  <a:schemeClr val="tx1">
                    <a:lumMod val="75000"/>
                    <a:lumOff val="25000"/>
                  </a:schemeClr>
                </a:solidFill>
              </a:rPr>
              <a:t>Kadın</a:t>
            </a:r>
            <a:r>
              <a:rPr lang="en-US" b="1" dirty="0" smtClean="0">
                <a:solidFill>
                  <a:schemeClr val="tx1">
                    <a:lumMod val="75000"/>
                    <a:lumOff val="25000"/>
                  </a:schemeClr>
                </a:solidFill>
              </a:rPr>
              <a:t> </a:t>
            </a:r>
            <a:r>
              <a:rPr lang="en-US" b="1" dirty="0">
                <a:solidFill>
                  <a:schemeClr val="tx1">
                    <a:lumMod val="75000"/>
                    <a:lumOff val="25000"/>
                  </a:schemeClr>
                </a:solidFill>
              </a:rPr>
              <a:t>&amp; </a:t>
            </a:r>
            <a:r>
              <a:rPr lang="tr-TR" b="1" dirty="0" smtClean="0">
                <a:solidFill>
                  <a:schemeClr val="tx1">
                    <a:lumMod val="75000"/>
                    <a:lumOff val="25000"/>
                  </a:schemeClr>
                </a:solidFill>
              </a:rPr>
              <a:t>Çocuk</a:t>
            </a:r>
            <a:r>
              <a:rPr lang="en-US" b="1" dirty="0" smtClean="0">
                <a:solidFill>
                  <a:schemeClr val="tx1">
                    <a:lumMod val="75000"/>
                    <a:lumOff val="25000"/>
                  </a:schemeClr>
                </a:solidFill>
              </a:rPr>
              <a:t> </a:t>
            </a:r>
            <a:r>
              <a:rPr lang="tr-TR" b="1" dirty="0" smtClean="0">
                <a:solidFill>
                  <a:schemeClr val="tx1">
                    <a:lumMod val="75000"/>
                    <a:lumOff val="25000"/>
                  </a:schemeClr>
                </a:solidFill>
              </a:rPr>
              <a:t>Dünyayı Değiştirecek</a:t>
            </a:r>
            <a:endParaRPr lang="en-US" b="1" dirty="0">
              <a:solidFill>
                <a:schemeClr val="tx1">
                  <a:lumMod val="75000"/>
                  <a:lumOff val="25000"/>
                </a:schemeClr>
              </a:solidFill>
            </a:endParaRPr>
          </a:p>
        </p:txBody>
      </p:sp>
      <p:sp>
        <p:nvSpPr>
          <p:cNvPr id="3" name="Subtitle 2"/>
          <p:cNvSpPr>
            <a:spLocks noGrp="1"/>
          </p:cNvSpPr>
          <p:nvPr>
            <p:ph type="subTitle" idx="1"/>
          </p:nvPr>
        </p:nvSpPr>
        <p:spPr/>
        <p:txBody>
          <a:bodyPr/>
          <a:lstStyle/>
          <a:p>
            <a:r>
              <a:rPr lang="tr-TR" dirty="0" smtClean="0"/>
              <a:t>ARALIK 2018</a:t>
            </a:r>
            <a:endParaRPr lang="en-US" dirty="0"/>
          </a:p>
        </p:txBody>
      </p:sp>
      <p:pic>
        <p:nvPicPr>
          <p:cNvPr id="4" name="Picture 3"/>
          <p:cNvPicPr>
            <a:picLocks noChangeAspect="1"/>
          </p:cNvPicPr>
          <p:nvPr/>
        </p:nvPicPr>
        <p:blipFill>
          <a:blip r:embed="rId2"/>
          <a:stretch>
            <a:fillRect/>
          </a:stretch>
        </p:blipFill>
        <p:spPr>
          <a:xfrm>
            <a:off x="19049" y="-1"/>
            <a:ext cx="12152709" cy="1647825"/>
          </a:xfrm>
          <a:prstGeom prst="rect">
            <a:avLst/>
          </a:prstGeom>
        </p:spPr>
      </p:pic>
    </p:spTree>
    <p:extLst>
      <p:ext uri="{BB962C8B-B14F-4D97-AF65-F5344CB8AC3E}">
        <p14:creationId xmlns:p14="http://schemas.microsoft.com/office/powerpoint/2010/main" val="3716824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Demografya-Gelir</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36283502"/>
              </p:ext>
            </p:extLst>
          </p:nvPr>
        </p:nvGraphicFramePr>
        <p:xfrm>
          <a:off x="1263360" y="1687576"/>
          <a:ext cx="8718841" cy="3771900"/>
        </p:xfrm>
        <a:graphic>
          <a:graphicData uri="http://schemas.openxmlformats.org/drawingml/2006/table">
            <a:tbl>
              <a:tblPr>
                <a:tableStyleId>{5C22544A-7EE6-4342-B048-85BDC9FD1C3A}</a:tableStyleId>
              </a:tblPr>
              <a:tblGrid>
                <a:gridCol w="3165348">
                  <a:extLst>
                    <a:ext uri="{9D8B030D-6E8A-4147-A177-3AD203B41FA5}">
                      <a16:colId xmlns:a16="http://schemas.microsoft.com/office/drawing/2014/main" xmlns="" val="20000"/>
                    </a:ext>
                  </a:extLst>
                </a:gridCol>
                <a:gridCol w="2788920">
                  <a:extLst>
                    <a:ext uri="{9D8B030D-6E8A-4147-A177-3AD203B41FA5}">
                      <a16:colId xmlns:a16="http://schemas.microsoft.com/office/drawing/2014/main" xmlns="" val="20001"/>
                    </a:ext>
                  </a:extLst>
                </a:gridCol>
                <a:gridCol w="557784">
                  <a:extLst>
                    <a:ext uri="{9D8B030D-6E8A-4147-A177-3AD203B41FA5}">
                      <a16:colId xmlns:a16="http://schemas.microsoft.com/office/drawing/2014/main" xmlns="" val="20002"/>
                    </a:ext>
                  </a:extLst>
                </a:gridCol>
                <a:gridCol w="493776">
                  <a:extLst>
                    <a:ext uri="{9D8B030D-6E8A-4147-A177-3AD203B41FA5}">
                      <a16:colId xmlns:a16="http://schemas.microsoft.com/office/drawing/2014/main" xmlns="" val="20003"/>
                    </a:ext>
                  </a:extLst>
                </a:gridCol>
                <a:gridCol w="494239">
                  <a:extLst>
                    <a:ext uri="{9D8B030D-6E8A-4147-A177-3AD203B41FA5}">
                      <a16:colId xmlns:a16="http://schemas.microsoft.com/office/drawing/2014/main" xmlns="" val="20004"/>
                    </a:ext>
                  </a:extLst>
                </a:gridCol>
                <a:gridCol w="609387">
                  <a:extLst>
                    <a:ext uri="{9D8B030D-6E8A-4147-A177-3AD203B41FA5}">
                      <a16:colId xmlns:a16="http://schemas.microsoft.com/office/drawing/2014/main" xmlns="" val="20005"/>
                    </a:ext>
                  </a:extLst>
                </a:gridCol>
                <a:gridCol w="609387">
                  <a:extLst>
                    <a:ext uri="{9D8B030D-6E8A-4147-A177-3AD203B41FA5}">
                      <a16:colId xmlns:a16="http://schemas.microsoft.com/office/drawing/2014/main" xmlns="" val="20006"/>
                    </a:ext>
                  </a:extLst>
                </a:gridCol>
              </a:tblGrid>
              <a:tr h="161925">
                <a:tc>
                  <a:txBody>
                    <a:bodyPr/>
                    <a:lstStyle/>
                    <a:p>
                      <a:pPr algn="l"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200" b="1" u="none" strike="noStrike">
                          <a:solidFill>
                            <a:schemeClr val="bg1"/>
                          </a:solidFill>
                          <a:effectLst/>
                        </a:rPr>
                        <a:t>Farkındalık</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200" b="1" u="none" strike="noStrike">
                          <a:solidFill>
                            <a:schemeClr val="bg1"/>
                          </a:solidFill>
                          <a:effectLst/>
                        </a:rPr>
                        <a:t>Kontrol</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extLst>
                  <a:ext uri="{0D108BD9-81ED-4DB2-BD59-A6C34878D82A}">
                    <a16:rowId xmlns:a16="http://schemas.microsoft.com/office/drawing/2014/main" xmlns="" val="10000"/>
                  </a:ext>
                </a:extLst>
              </a:tr>
              <a:tr h="161925">
                <a:tc>
                  <a:txBody>
                    <a:bodyPr/>
                    <a:lstStyle/>
                    <a:p>
                      <a:pPr algn="l"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a:solidFill>
                            <a:schemeClr val="bg1"/>
                          </a:solidFill>
                          <a:effectLst/>
                        </a:rPr>
                        <a:t>POST</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dirty="0">
                          <a:solidFill>
                            <a:schemeClr val="bg1"/>
                          </a:solidFill>
                          <a:effectLst/>
                        </a:rPr>
                        <a:t>POST</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l"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extLst>
                  <a:ext uri="{0D108BD9-81ED-4DB2-BD59-A6C34878D82A}">
                    <a16:rowId xmlns:a16="http://schemas.microsoft.com/office/drawing/2014/main" xmlns="" val="10002"/>
                  </a:ext>
                </a:extLst>
              </a:tr>
              <a:tr h="161925">
                <a:tc rowSpan="4">
                  <a:txBody>
                    <a:bodyPr/>
                    <a:lstStyle/>
                    <a:p>
                      <a:pPr algn="l" fontAlgn="t"/>
                      <a:r>
                        <a:rPr lang="tr-TR" sz="1200" b="1" u="none" strike="noStrike" dirty="0" smtClean="0">
                          <a:solidFill>
                            <a:schemeClr val="bg1"/>
                          </a:solidFill>
                          <a:effectLst/>
                        </a:rPr>
                        <a:t>Ailenizin </a:t>
                      </a:r>
                      <a:r>
                        <a:rPr lang="tr-TR" sz="1200" b="1" u="none" strike="noStrike" dirty="0">
                          <a:solidFill>
                            <a:schemeClr val="bg1"/>
                          </a:solidFill>
                          <a:effectLst/>
                        </a:rPr>
                        <a:t>ihtiyaçları ile gelirinizi ve harcamalarınızı birlikte düşündüğünüzde, aşağıdakilerden hangisi hanenizin şu anki mali durumunu daha iyi tanımlar?</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200" b="1" u="none" strike="noStrike" dirty="0" smtClean="0">
                          <a:solidFill>
                            <a:schemeClr val="bg1"/>
                          </a:solidFill>
                          <a:effectLst/>
                        </a:rPr>
                        <a:t>Sık </a:t>
                      </a:r>
                      <a:r>
                        <a:rPr lang="tr-TR" sz="1200" b="1" u="none" strike="noStrike" dirty="0">
                          <a:solidFill>
                            <a:schemeClr val="bg1"/>
                          </a:solidFill>
                          <a:effectLst/>
                        </a:rPr>
                        <a:t>sık yemek ve kira gibi temel ihtiyaçlarımız için bile yeterli paramız olmaz</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34%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31%</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3"/>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Maaştan </a:t>
                      </a:r>
                      <a:r>
                        <a:rPr lang="tr-TR" sz="1200" b="1" u="none" strike="noStrike" dirty="0">
                          <a:solidFill>
                            <a:schemeClr val="bg1"/>
                          </a:solidFill>
                          <a:effectLst/>
                        </a:rPr>
                        <a:t>maaşa ancak idare edebilecek kadar paramız var</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41%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48%</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43%</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39%</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4"/>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Eğer </a:t>
                      </a:r>
                      <a:r>
                        <a:rPr lang="tr-TR" sz="1200" b="1" u="none" strike="noStrike" dirty="0">
                          <a:solidFill>
                            <a:schemeClr val="bg1"/>
                          </a:solidFill>
                          <a:effectLst/>
                        </a:rPr>
                        <a:t>pahalı ve zorunlu olmayan şeyler satın almazsak geçinebiliyoruz</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18%</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17%</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20%</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5"/>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Rahatça </a:t>
                      </a:r>
                      <a:r>
                        <a:rPr lang="tr-TR" sz="1200" b="1" u="none" strike="noStrike" dirty="0">
                          <a:solidFill>
                            <a:schemeClr val="bg1"/>
                          </a:solidFill>
                          <a:effectLst/>
                        </a:rPr>
                        <a:t>yaşamak için yeterli gelirimiz </a:t>
                      </a:r>
                      <a:r>
                        <a:rPr lang="tr-TR" sz="1200" b="1" u="none" strike="noStrike" dirty="0" smtClean="0">
                          <a:solidFill>
                            <a:schemeClr val="bg1"/>
                          </a:solidFill>
                          <a:effectLst/>
                        </a:rPr>
                        <a:t>var</a:t>
                      </a:r>
                    </a:p>
                    <a:p>
                      <a:pPr algn="l" fontAlgn="t"/>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7%</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6%</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6"/>
                  </a:ext>
                </a:extLst>
              </a:tr>
              <a:tr h="161925">
                <a:tc>
                  <a:txBody>
                    <a:bodyPr/>
                    <a:lstStyle/>
                    <a:p>
                      <a:pPr algn="l"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l"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extLst>
                  <a:ext uri="{0D108BD9-81ED-4DB2-BD59-A6C34878D82A}">
                    <a16:rowId xmlns:a16="http://schemas.microsoft.com/office/drawing/2014/main" xmlns="" val="10007"/>
                  </a:ext>
                </a:extLst>
              </a:tr>
              <a:tr h="161925">
                <a:tc rowSpan="4">
                  <a:txBody>
                    <a:bodyPr/>
                    <a:lstStyle/>
                    <a:p>
                      <a:pPr algn="l" fontAlgn="t"/>
                      <a:r>
                        <a:rPr lang="tr-TR" sz="1200" b="1" u="none" strike="noStrike" dirty="0" smtClean="0">
                          <a:solidFill>
                            <a:schemeClr val="bg1"/>
                          </a:solidFill>
                          <a:effectLst/>
                        </a:rPr>
                        <a:t>Oturduğunuz </a:t>
                      </a:r>
                      <a:r>
                        <a:rPr lang="tr-TR" sz="1200" b="1" u="none" strike="noStrike" dirty="0">
                          <a:solidFill>
                            <a:schemeClr val="bg1"/>
                          </a:solidFill>
                          <a:effectLst/>
                        </a:rPr>
                        <a:t>ile ilgili durum hangisine uygun?</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200" b="1" u="none" strike="noStrike" dirty="0" smtClean="0">
                          <a:solidFill>
                            <a:schemeClr val="bg1"/>
                          </a:solidFill>
                          <a:effectLst/>
                        </a:rPr>
                        <a:t>Ev sahibiyiz</a:t>
                      </a:r>
                    </a:p>
                    <a:p>
                      <a:pPr algn="l" fontAlgn="t"/>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40%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45%</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49%</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51%</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8"/>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Kiracıyız</a:t>
                      </a:r>
                    </a:p>
                    <a:p>
                      <a:pPr algn="l" fontAlgn="t"/>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38%</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36%</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35%</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34%</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9"/>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Ev </a:t>
                      </a:r>
                      <a:r>
                        <a:rPr lang="tr-TR" sz="1200" b="1" u="none" strike="noStrike" dirty="0">
                          <a:solidFill>
                            <a:schemeClr val="bg1"/>
                          </a:solidFill>
                          <a:effectLst/>
                        </a:rPr>
                        <a:t>başkasına ait ama kira </a:t>
                      </a:r>
                      <a:r>
                        <a:rPr lang="tr-TR" sz="1200" b="1" u="none" strike="noStrike" dirty="0" smtClean="0">
                          <a:solidFill>
                            <a:schemeClr val="bg1"/>
                          </a:solidFill>
                          <a:effectLst/>
                        </a:rPr>
                        <a:t>ödemiyoruz</a:t>
                      </a:r>
                    </a:p>
                    <a:p>
                      <a:pPr algn="l" fontAlgn="t"/>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20%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16%</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15%</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0"/>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Diğer</a:t>
                      </a:r>
                    </a:p>
                    <a:p>
                      <a:pPr algn="l" fontAlgn="t"/>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0%</a:t>
                      </a:r>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4945183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Demografya-Eğitim</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27841060"/>
              </p:ext>
            </p:extLst>
          </p:nvPr>
        </p:nvGraphicFramePr>
        <p:xfrm>
          <a:off x="1562100" y="1335673"/>
          <a:ext cx="9067802" cy="4903470"/>
        </p:xfrm>
        <a:graphic>
          <a:graphicData uri="http://schemas.openxmlformats.org/drawingml/2006/table">
            <a:tbl>
              <a:tblPr>
                <a:tableStyleId>{5C22544A-7EE6-4342-B048-85BDC9FD1C3A}</a:tableStyleId>
              </a:tblPr>
              <a:tblGrid>
                <a:gridCol w="3669015">
                  <a:extLst>
                    <a:ext uri="{9D8B030D-6E8A-4147-A177-3AD203B41FA5}">
                      <a16:colId xmlns:a16="http://schemas.microsoft.com/office/drawing/2014/main" xmlns="" val="20000"/>
                    </a:ext>
                  </a:extLst>
                </a:gridCol>
                <a:gridCol w="2351852">
                  <a:extLst>
                    <a:ext uri="{9D8B030D-6E8A-4147-A177-3AD203B41FA5}">
                      <a16:colId xmlns:a16="http://schemas.microsoft.com/office/drawing/2014/main" xmlns="" val="20001"/>
                    </a:ext>
                  </a:extLst>
                </a:gridCol>
                <a:gridCol w="609387">
                  <a:extLst>
                    <a:ext uri="{9D8B030D-6E8A-4147-A177-3AD203B41FA5}">
                      <a16:colId xmlns:a16="http://schemas.microsoft.com/office/drawing/2014/main" xmlns="" val="20002"/>
                    </a:ext>
                  </a:extLst>
                </a:gridCol>
                <a:gridCol w="609387">
                  <a:extLst>
                    <a:ext uri="{9D8B030D-6E8A-4147-A177-3AD203B41FA5}">
                      <a16:colId xmlns:a16="http://schemas.microsoft.com/office/drawing/2014/main" xmlns="" val="20003"/>
                    </a:ext>
                  </a:extLst>
                </a:gridCol>
                <a:gridCol w="609387">
                  <a:extLst>
                    <a:ext uri="{9D8B030D-6E8A-4147-A177-3AD203B41FA5}">
                      <a16:colId xmlns:a16="http://schemas.microsoft.com/office/drawing/2014/main" xmlns="" val="20004"/>
                    </a:ext>
                  </a:extLst>
                </a:gridCol>
                <a:gridCol w="609387">
                  <a:extLst>
                    <a:ext uri="{9D8B030D-6E8A-4147-A177-3AD203B41FA5}">
                      <a16:colId xmlns:a16="http://schemas.microsoft.com/office/drawing/2014/main" xmlns="" val="20005"/>
                    </a:ext>
                  </a:extLst>
                </a:gridCol>
                <a:gridCol w="609387">
                  <a:extLst>
                    <a:ext uri="{9D8B030D-6E8A-4147-A177-3AD203B41FA5}">
                      <a16:colId xmlns:a16="http://schemas.microsoft.com/office/drawing/2014/main" xmlns="" val="20006"/>
                    </a:ext>
                  </a:extLst>
                </a:gridCol>
              </a:tblGrid>
              <a:tr h="161925">
                <a:tc>
                  <a:txBody>
                    <a:bodyPr/>
                    <a:lstStyle/>
                    <a:p>
                      <a:pPr algn="l" fontAlgn="b"/>
                      <a:r>
                        <a:rPr lang="tr-TR" sz="1400" b="1" u="none" strike="noStrike" dirty="0">
                          <a:solidFill>
                            <a:schemeClr val="bg1"/>
                          </a:solidFill>
                          <a:effectLst/>
                        </a:rPr>
                        <a:t> </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rPr>
                        <a:t> </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rPr>
                        <a:t>Farkındalık</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rPr>
                        <a:t>Kontrol</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extLst>
                  <a:ext uri="{0D108BD9-81ED-4DB2-BD59-A6C34878D82A}">
                    <a16:rowId xmlns:a16="http://schemas.microsoft.com/office/drawing/2014/main" xmlns="" val="10000"/>
                  </a:ext>
                </a:extLst>
              </a:tr>
              <a:tr h="161925">
                <a:tc>
                  <a:txBody>
                    <a:bodyPr/>
                    <a:lstStyle/>
                    <a:p>
                      <a:pPr algn="l"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rPr>
                        <a:t> </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rPr>
                        <a:t>PRE</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a:solidFill>
                            <a:schemeClr val="bg1"/>
                          </a:solidFill>
                          <a:effectLst/>
                        </a:rPr>
                        <a:t>POST</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rPr>
                        <a:t>PRE</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rPr>
                        <a:t>POST</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b"/>
                      <a:endParaRPr lang="tr-TR" sz="14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4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4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4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xmlns="" val="10002"/>
                  </a:ext>
                </a:extLst>
              </a:tr>
              <a:tr h="161925">
                <a:tc rowSpan="6">
                  <a:txBody>
                    <a:bodyPr/>
                    <a:lstStyle/>
                    <a:p>
                      <a:pPr algn="l" fontAlgn="t"/>
                      <a:r>
                        <a:rPr lang="tr-TR" sz="1400" b="1" u="none" strike="noStrike" dirty="0" smtClean="0">
                          <a:solidFill>
                            <a:schemeClr val="bg1"/>
                          </a:solidFill>
                          <a:effectLst/>
                        </a:rPr>
                        <a:t>Eğitim durumunuz  nedir?</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Okuryazar </a:t>
                      </a:r>
                      <a:r>
                        <a:rPr lang="tr-TR" sz="1400" b="1" u="none" strike="noStrike" dirty="0">
                          <a:solidFill>
                            <a:schemeClr val="bg1"/>
                          </a:solidFill>
                          <a:effectLst/>
                        </a:rPr>
                        <a:t>değil</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19%</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27%</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3"/>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Okuryazar </a:t>
                      </a:r>
                      <a:r>
                        <a:rPr lang="tr-TR" sz="1400" b="1" u="none" strike="noStrike" dirty="0">
                          <a:solidFill>
                            <a:schemeClr val="bg1"/>
                          </a:solidFill>
                          <a:effectLst/>
                        </a:rPr>
                        <a:t>ama diploması yok</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11%</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9%</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4"/>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İlkokul</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marL="0" algn="r" defTabSz="914400" rtl="0" eaLnBrk="1" fontAlgn="t" latinLnBrk="0" hangingPunct="1"/>
                      <a:r>
                        <a:rPr lang="tr-TR" sz="1400" u="none" strike="noStrike" kern="1200">
                          <a:solidFill>
                            <a:schemeClr val="dk1"/>
                          </a:solidFill>
                          <a:effectLst/>
                          <a:latin typeface="+mn-lt"/>
                          <a:ea typeface="+mn-ea"/>
                          <a:cs typeface="+mn-cs"/>
                        </a:rPr>
                        <a:t>31%</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31%</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5"/>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Ortaokul</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15%</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11%</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6"/>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Lise</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18%</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16%</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7"/>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Üniversite </a:t>
                      </a:r>
                      <a:r>
                        <a:rPr lang="tr-TR" sz="1400" b="1" u="none" strike="noStrike" dirty="0">
                          <a:solidFill>
                            <a:schemeClr val="bg1"/>
                          </a:solidFill>
                          <a:effectLst/>
                        </a:rPr>
                        <a:t>ve üstü</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6%</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marL="0" algn="r" defTabSz="914400" rtl="0" eaLnBrk="1" fontAlgn="t" latinLnBrk="0" hangingPunct="1"/>
                      <a:r>
                        <a:rPr lang="tr-TR" sz="1400" u="none" strike="noStrike" kern="1200" dirty="0">
                          <a:solidFill>
                            <a:schemeClr val="dk1"/>
                          </a:solidFill>
                          <a:effectLst/>
                          <a:latin typeface="+mn-lt"/>
                          <a:ea typeface="+mn-ea"/>
                          <a:cs typeface="+mn-cs"/>
                        </a:rPr>
                        <a:t>6%</a:t>
                      </a: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8"/>
                  </a:ext>
                </a:extLst>
              </a:tr>
              <a:tr h="161925">
                <a:tc>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bg1"/>
                    </a:solidFill>
                  </a:tcPr>
                </a:tc>
                <a:tc>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bg1"/>
                    </a:solidFill>
                  </a:tcPr>
                </a:tc>
                <a:tc>
                  <a:txBody>
                    <a:bodyPr/>
                    <a:lstStyle/>
                    <a:p>
                      <a:pPr marL="0" algn="r" defTabSz="914400" rtl="0" eaLnBrk="1" fontAlgn="t" latinLnBrk="0" hangingPunct="1"/>
                      <a:endParaRPr lang="tr-TR" sz="14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t"/>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marL="0" algn="r" defTabSz="914400" rtl="0" eaLnBrk="1" fontAlgn="t" latinLnBrk="0" hangingPunct="1"/>
                      <a:endParaRPr lang="tr-TR" sz="1400" u="none" strike="noStrike" kern="1200" dirty="0">
                        <a:solidFill>
                          <a:schemeClr val="dk1"/>
                        </a:solidFill>
                        <a:effectLst/>
                        <a:latin typeface="+mn-lt"/>
                        <a:ea typeface="+mn-ea"/>
                        <a:cs typeface="+mn-cs"/>
                      </a:endParaRPr>
                    </a:p>
                  </a:txBody>
                  <a:tcPr marL="9525" marR="9525" marT="9525" marB="0">
                    <a:solidFill>
                      <a:schemeClr val="bg1"/>
                    </a:solidFill>
                  </a:tcPr>
                </a:tc>
                <a:tc>
                  <a:txBody>
                    <a:bodyPr/>
                    <a:lstStyle/>
                    <a:p>
                      <a:pPr algn="ctr" fontAlgn="t"/>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extLst>
                  <a:ext uri="{0D108BD9-81ED-4DB2-BD59-A6C34878D82A}">
                    <a16:rowId xmlns:a16="http://schemas.microsoft.com/office/drawing/2014/main" xmlns="" val="10009"/>
                  </a:ext>
                </a:extLst>
              </a:tr>
              <a:tr h="161925">
                <a:tc rowSpan="6">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tr-TR" sz="1400" b="1" u="none" strike="noStrike" dirty="0" smtClean="0">
                          <a:solidFill>
                            <a:schemeClr val="bg1"/>
                          </a:solidFill>
                          <a:effectLst/>
                        </a:rPr>
                        <a:t>Eşinizin en son gittiği okul hangisi?</a:t>
                      </a:r>
                      <a:endParaRPr lang="tr-TR" sz="1400" b="1" i="0" u="none" strike="noStrike" dirty="0" smtClean="0">
                        <a:solidFill>
                          <a:schemeClr val="bg1"/>
                        </a:solidFill>
                        <a:effectLst/>
                        <a:latin typeface="Arial" panose="020B0604020202020204" pitchFamily="34" charset="0"/>
                      </a:endParaRPr>
                    </a:p>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Okuryazar </a:t>
                      </a:r>
                      <a:r>
                        <a:rPr lang="tr-TR" sz="1400" b="1" u="none" strike="noStrike" dirty="0">
                          <a:solidFill>
                            <a:schemeClr val="bg1"/>
                          </a:solidFill>
                          <a:effectLst/>
                        </a:rPr>
                        <a:t>değil</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6%</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6%</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0"/>
                  </a:ext>
                </a:extLst>
              </a:tr>
              <a:tr h="161925">
                <a:tc vMerge="1">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Okuryazar </a:t>
                      </a:r>
                      <a:r>
                        <a:rPr lang="tr-TR" sz="1400" b="1" u="none" strike="noStrike" dirty="0">
                          <a:solidFill>
                            <a:schemeClr val="bg1"/>
                          </a:solidFill>
                          <a:effectLst/>
                        </a:rPr>
                        <a:t>ama diploması yok</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rPr>
                        <a:t>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1"/>
                  </a:ext>
                </a:extLst>
              </a:tr>
              <a:tr h="161925">
                <a:tc vMerge="1">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İlkokul</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23%</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2"/>
                  </a:ext>
                </a:extLst>
              </a:tr>
              <a:tr h="161925">
                <a:tc vMerge="1">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Ortaokul</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23%</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3"/>
                  </a:ext>
                </a:extLst>
              </a:tr>
              <a:tr h="161925">
                <a:tc vMerge="1">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Lise</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30%</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4"/>
                  </a:ext>
                </a:extLst>
              </a:tr>
              <a:tr h="161925">
                <a:tc vMerge="1">
                  <a:txBody>
                    <a:bodyPr/>
                    <a:lstStyle/>
                    <a:p>
                      <a:pPr algn="l" fontAlgn="t"/>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Üniversite </a:t>
                      </a:r>
                      <a:r>
                        <a:rPr lang="tr-TR" sz="1400" b="1" u="none" strike="noStrike" dirty="0">
                          <a:solidFill>
                            <a:schemeClr val="bg1"/>
                          </a:solidFill>
                          <a:effectLst/>
                        </a:rPr>
                        <a:t>ve üstü</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14%</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13%</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5"/>
                  </a:ext>
                </a:extLst>
              </a:tr>
              <a:tr h="161925">
                <a:tc>
                  <a:txBody>
                    <a:bodyPr/>
                    <a:lstStyle/>
                    <a:p>
                      <a:pPr algn="l"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l"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ctr" fontAlgn="t"/>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400" u="none" strike="noStrike" dirty="0">
                          <a:effectLst/>
                        </a:rPr>
                        <a:t> </a:t>
                      </a:r>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ctr" fontAlgn="t"/>
                      <a:endParaRPr lang="tr-TR" sz="1400" b="0" i="0" u="none" strike="noStrike" dirty="0">
                        <a:solidFill>
                          <a:srgbClr val="000000"/>
                        </a:solidFill>
                        <a:effectLst/>
                        <a:latin typeface="Arial" panose="020B0604020202020204" pitchFamily="34" charset="0"/>
                      </a:endParaRPr>
                    </a:p>
                  </a:txBody>
                  <a:tcPr marL="9525" marR="9525" marT="9525" marB="0">
                    <a:solidFill>
                      <a:schemeClr val="bg1"/>
                    </a:solidFill>
                  </a:tcPr>
                </a:tc>
                <a:extLst>
                  <a:ext uri="{0D108BD9-81ED-4DB2-BD59-A6C34878D82A}">
                    <a16:rowId xmlns:a16="http://schemas.microsoft.com/office/drawing/2014/main" xmlns="" val="10016"/>
                  </a:ext>
                </a:extLst>
              </a:tr>
              <a:tr h="161925">
                <a:tc rowSpan="5">
                  <a:txBody>
                    <a:bodyPr/>
                    <a:lstStyle/>
                    <a:p>
                      <a:pPr algn="l" fontAlgn="t"/>
                      <a:r>
                        <a:rPr lang="it-IT" sz="1400" b="1" u="none" strike="noStrike" dirty="0" smtClean="0">
                          <a:solidFill>
                            <a:schemeClr val="bg1"/>
                          </a:solidFill>
                          <a:effectLst/>
                        </a:rPr>
                        <a:t>Eşinizin </a:t>
                      </a:r>
                      <a:r>
                        <a:rPr lang="it-IT" sz="1400" b="1" u="none" strike="noStrike" dirty="0">
                          <a:solidFill>
                            <a:schemeClr val="bg1"/>
                          </a:solidFill>
                          <a:effectLst/>
                        </a:rPr>
                        <a:t>ana dili nedir?</a:t>
                      </a:r>
                      <a:endParaRPr lang="it-IT"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rPr>
                        <a:t>Türkçe</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17%</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11%</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7"/>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Kürtçe</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76%</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8"/>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Arapça</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2%</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9"/>
                  </a:ext>
                </a:extLst>
              </a:tr>
              <a:tr h="161925">
                <a:tc vMerge="1">
                  <a:txBody>
                    <a:bodyPr/>
                    <a:lstStyle/>
                    <a:p>
                      <a:endParaRPr lang="tr-TR"/>
                    </a:p>
                  </a:txBody>
                  <a:tcPr/>
                </a:tc>
                <a:tc>
                  <a:txBody>
                    <a:bodyPr/>
                    <a:lstStyle/>
                    <a:p>
                      <a:pPr algn="l" fontAlgn="t"/>
                      <a:r>
                        <a:rPr lang="tr-TR" sz="1400" b="1" u="none" strike="noStrike" dirty="0" smtClean="0">
                          <a:solidFill>
                            <a:schemeClr val="bg1"/>
                          </a:solidFill>
                          <a:effectLst/>
                        </a:rPr>
                        <a:t>Türkçe/Kürtçe</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2%</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0"/>
                  </a:ext>
                </a:extLst>
              </a:tr>
              <a:tr h="161925">
                <a:tc vMerge="1">
                  <a:txBody>
                    <a:bodyPr/>
                    <a:lstStyle/>
                    <a:p>
                      <a:endParaRPr lang="tr-TR"/>
                    </a:p>
                  </a:txBody>
                  <a:tcPr/>
                </a:tc>
                <a:tc>
                  <a:txBody>
                    <a:bodyPr/>
                    <a:lstStyle/>
                    <a:p>
                      <a:pPr algn="l" fontAlgn="t"/>
                      <a:r>
                        <a:rPr lang="tr-TR" sz="1400" b="1" u="none" strike="noStrike" dirty="0" err="1" smtClean="0">
                          <a:solidFill>
                            <a:schemeClr val="bg1"/>
                          </a:solidFill>
                          <a:effectLst/>
                        </a:rPr>
                        <a:t>Zazaca</a:t>
                      </a:r>
                      <a:endParaRPr lang="tr-TR" sz="14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rPr>
                        <a:t>3%</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ctr" fontAlgn="t"/>
                      <a:r>
                        <a:rPr lang="tr-TR" sz="1400" b="0" i="0" u="none" strike="noStrike" dirty="0" smtClean="0">
                          <a:solidFill>
                            <a:srgbClr val="000000"/>
                          </a:solidFill>
                          <a:effectLst/>
                          <a:latin typeface="Arial" panose="020B0604020202020204" pitchFamily="34" charset="0"/>
                        </a:rPr>
                        <a:t>-</a:t>
                      </a:r>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val="217179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Demografya-Çalışma Durumu</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12</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111079926"/>
              </p:ext>
            </p:extLst>
          </p:nvPr>
        </p:nvGraphicFramePr>
        <p:xfrm>
          <a:off x="1475900" y="1680131"/>
          <a:ext cx="9240202" cy="4232910"/>
        </p:xfrm>
        <a:graphic>
          <a:graphicData uri="http://schemas.openxmlformats.org/drawingml/2006/table">
            <a:tbl>
              <a:tblPr>
                <a:tableStyleId>{5C22544A-7EE6-4342-B048-85BDC9FD1C3A}</a:tableStyleId>
              </a:tblPr>
              <a:tblGrid>
                <a:gridCol w="3669015">
                  <a:extLst>
                    <a:ext uri="{9D8B030D-6E8A-4147-A177-3AD203B41FA5}">
                      <a16:colId xmlns:a16="http://schemas.microsoft.com/office/drawing/2014/main" xmlns="" val="20000"/>
                    </a:ext>
                  </a:extLst>
                </a:gridCol>
                <a:gridCol w="2524252">
                  <a:extLst>
                    <a:ext uri="{9D8B030D-6E8A-4147-A177-3AD203B41FA5}">
                      <a16:colId xmlns:a16="http://schemas.microsoft.com/office/drawing/2014/main" xmlns="" val="20001"/>
                    </a:ext>
                  </a:extLst>
                </a:gridCol>
                <a:gridCol w="609387">
                  <a:extLst>
                    <a:ext uri="{9D8B030D-6E8A-4147-A177-3AD203B41FA5}">
                      <a16:colId xmlns:a16="http://schemas.microsoft.com/office/drawing/2014/main" xmlns="" val="20002"/>
                    </a:ext>
                  </a:extLst>
                </a:gridCol>
                <a:gridCol w="609387">
                  <a:extLst>
                    <a:ext uri="{9D8B030D-6E8A-4147-A177-3AD203B41FA5}">
                      <a16:colId xmlns:a16="http://schemas.microsoft.com/office/drawing/2014/main" xmlns="" val="20003"/>
                    </a:ext>
                  </a:extLst>
                </a:gridCol>
                <a:gridCol w="609387">
                  <a:extLst>
                    <a:ext uri="{9D8B030D-6E8A-4147-A177-3AD203B41FA5}">
                      <a16:colId xmlns:a16="http://schemas.microsoft.com/office/drawing/2014/main" xmlns="" val="20004"/>
                    </a:ext>
                  </a:extLst>
                </a:gridCol>
                <a:gridCol w="609387">
                  <a:extLst>
                    <a:ext uri="{9D8B030D-6E8A-4147-A177-3AD203B41FA5}">
                      <a16:colId xmlns:a16="http://schemas.microsoft.com/office/drawing/2014/main" xmlns="" val="20005"/>
                    </a:ext>
                  </a:extLst>
                </a:gridCol>
                <a:gridCol w="609387">
                  <a:extLst>
                    <a:ext uri="{9D8B030D-6E8A-4147-A177-3AD203B41FA5}">
                      <a16:colId xmlns:a16="http://schemas.microsoft.com/office/drawing/2014/main" xmlns="" val="20006"/>
                    </a:ext>
                  </a:extLst>
                </a:gridCol>
              </a:tblGrid>
              <a:tr h="161925">
                <a:tc>
                  <a:txBody>
                    <a:bodyPr/>
                    <a:lstStyle/>
                    <a:p>
                      <a:pPr algn="l"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200" b="1" u="none" strike="noStrike">
                          <a:solidFill>
                            <a:schemeClr val="bg1"/>
                          </a:solidFill>
                          <a:effectLst/>
                        </a:rPr>
                        <a:t>Farkındalık</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200" b="1" u="none" strike="noStrike">
                          <a:solidFill>
                            <a:schemeClr val="bg1"/>
                          </a:solidFill>
                          <a:effectLst/>
                        </a:rPr>
                        <a:t>Kontrol</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extLst>
                  <a:ext uri="{0D108BD9-81ED-4DB2-BD59-A6C34878D82A}">
                    <a16:rowId xmlns:a16="http://schemas.microsoft.com/office/drawing/2014/main" xmlns="" val="10000"/>
                  </a:ext>
                </a:extLst>
              </a:tr>
              <a:tr h="161925">
                <a:tc>
                  <a:txBody>
                    <a:bodyPr/>
                    <a:lstStyle/>
                    <a:p>
                      <a:pPr algn="l"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a:solidFill>
                            <a:schemeClr val="bg1"/>
                          </a:solidFill>
                          <a:effectLst/>
                        </a:rPr>
                        <a:t>POST</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dirty="0">
                          <a:solidFill>
                            <a:schemeClr val="bg1"/>
                          </a:solidFill>
                          <a:effectLst/>
                        </a:rPr>
                        <a:t>POST</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b"/>
                      <a:endParaRPr lang="tr-TR" sz="12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l" fontAlgn="b"/>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2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2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2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ctr" fontAlgn="b"/>
                      <a:endParaRPr lang="tr-TR" sz="1200" b="1" i="0" u="none" strike="noStrike">
                        <a:solidFill>
                          <a:schemeClr val="bg1"/>
                        </a:solidFill>
                        <a:effectLst/>
                        <a:latin typeface="Arial" panose="020B0604020202020204" pitchFamily="34" charset="0"/>
                      </a:endParaRPr>
                    </a:p>
                  </a:txBody>
                  <a:tcPr marL="9525" marR="9525" marT="9525" marB="0" anchor="b">
                    <a:solidFill>
                      <a:schemeClr val="bg1"/>
                    </a:solidFill>
                  </a:tcPr>
                </a:tc>
                <a:tc>
                  <a:txBody>
                    <a:bodyPr/>
                    <a:lstStyle/>
                    <a:p>
                      <a:pPr algn="l" fontAlgn="b"/>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bg1"/>
                    </a:solidFill>
                  </a:tcPr>
                </a:tc>
                <a:extLst>
                  <a:ext uri="{0D108BD9-81ED-4DB2-BD59-A6C34878D82A}">
                    <a16:rowId xmlns:a16="http://schemas.microsoft.com/office/drawing/2014/main" xmlns="" val="10002"/>
                  </a:ext>
                </a:extLst>
              </a:tr>
              <a:tr h="161925">
                <a:tc rowSpan="3">
                  <a:txBody>
                    <a:bodyPr/>
                    <a:lstStyle/>
                    <a:p>
                      <a:pPr algn="l" fontAlgn="t"/>
                      <a:r>
                        <a:rPr lang="tr-TR" sz="1200" b="1" u="none" strike="noStrike" dirty="0" smtClean="0">
                          <a:solidFill>
                            <a:schemeClr val="bg1"/>
                          </a:solidFill>
                          <a:effectLst/>
                        </a:rPr>
                        <a:t>Eşiniz </a:t>
                      </a:r>
                      <a:r>
                        <a:rPr lang="tr-TR" sz="1200" b="1" u="none" strike="noStrike" dirty="0">
                          <a:solidFill>
                            <a:schemeClr val="bg1"/>
                          </a:solidFill>
                          <a:effectLst/>
                        </a:rPr>
                        <a:t>son bir hafta içinde, gelir getirsin veya getirmesin, geçici veya düzenli herhangi bir işte çalıştı </a:t>
                      </a:r>
                      <a:r>
                        <a:rPr lang="tr-TR" sz="1200" b="1" u="none" strike="noStrike" dirty="0" smtClean="0">
                          <a:solidFill>
                            <a:schemeClr val="bg1"/>
                          </a:solidFill>
                          <a:effectLst/>
                        </a:rPr>
                        <a:t>mı?</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200" b="1" u="none" strike="noStrike" dirty="0" smtClean="0">
                          <a:solidFill>
                            <a:schemeClr val="bg1"/>
                          </a:solidFill>
                          <a:effectLst/>
                        </a:rPr>
                        <a:t>Evet</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77%</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80%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74%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79%</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3"/>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Hayır</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23%</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26%</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21%</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4"/>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Eşi </a:t>
                      </a:r>
                      <a:r>
                        <a:rPr lang="tr-TR" sz="1200" b="1" u="none" strike="noStrike" dirty="0">
                          <a:solidFill>
                            <a:schemeClr val="bg1"/>
                          </a:solidFill>
                          <a:effectLst/>
                        </a:rPr>
                        <a:t>yok</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5"/>
                  </a:ext>
                </a:extLst>
              </a:tr>
              <a:tr h="161925">
                <a:tc>
                  <a:txBody>
                    <a:bodyPr/>
                    <a:lstStyle/>
                    <a:p>
                      <a:pPr algn="l" fontAlgn="t"/>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l"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extLst>
                  <a:ext uri="{0D108BD9-81ED-4DB2-BD59-A6C34878D82A}">
                    <a16:rowId xmlns:a16="http://schemas.microsoft.com/office/drawing/2014/main" xmlns="" val="10006"/>
                  </a:ext>
                </a:extLst>
              </a:tr>
              <a:tr h="161925">
                <a:tc rowSpan="8">
                  <a:txBody>
                    <a:bodyPr/>
                    <a:lstStyle/>
                    <a:p>
                      <a:pPr algn="l" fontAlgn="t"/>
                      <a:r>
                        <a:rPr lang="tr-TR" sz="1200" b="1" u="none" strike="noStrike" dirty="0" smtClean="0">
                          <a:solidFill>
                            <a:schemeClr val="bg1"/>
                          </a:solidFill>
                          <a:effectLst/>
                        </a:rPr>
                        <a:t>Eşinizin </a:t>
                      </a:r>
                      <a:r>
                        <a:rPr lang="tr-TR" sz="1200" b="1" u="none" strike="noStrike" dirty="0">
                          <a:solidFill>
                            <a:schemeClr val="bg1"/>
                          </a:solidFill>
                          <a:effectLst/>
                        </a:rPr>
                        <a:t>çalıştığı işteki konumu </a:t>
                      </a:r>
                      <a:r>
                        <a:rPr lang="tr-TR" sz="1200" b="1" u="none" strike="noStrike" dirty="0" smtClean="0">
                          <a:solidFill>
                            <a:schemeClr val="bg1"/>
                          </a:solidFill>
                          <a:effectLst/>
                        </a:rPr>
                        <a:t>nedir/neydi?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200" b="1" u="none" strike="noStrike" dirty="0" smtClean="0">
                          <a:solidFill>
                            <a:schemeClr val="bg1"/>
                          </a:solidFill>
                          <a:effectLst/>
                        </a:rPr>
                        <a:t>İşveren</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5%</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5%</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7"/>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Ücretli</a:t>
                      </a:r>
                      <a:r>
                        <a:rPr lang="tr-TR" sz="1200" b="1" u="none" strike="noStrike" dirty="0">
                          <a:solidFill>
                            <a:schemeClr val="bg1"/>
                          </a:solidFill>
                          <a:effectLst/>
                        </a:rPr>
                        <a:t>, İşçi (Düzenli)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42%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42%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41%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37%</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8"/>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Maaşlı</a:t>
                      </a:r>
                      <a:r>
                        <a:rPr lang="tr-TR" sz="1200" b="1" u="none" strike="noStrike" dirty="0">
                          <a:solidFill>
                            <a:schemeClr val="bg1"/>
                          </a:solidFill>
                          <a:effectLst/>
                        </a:rPr>
                        <a:t>, Memur (Düzenli)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15%</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9"/>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Yevmiyeli </a:t>
                      </a:r>
                      <a:r>
                        <a:rPr lang="tr-TR" sz="1200" b="1" u="none" strike="noStrike" dirty="0">
                          <a:solidFill>
                            <a:schemeClr val="bg1"/>
                          </a:solidFill>
                          <a:effectLst/>
                        </a:rPr>
                        <a:t>(mevsimlik, geçici)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14%</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0"/>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Kendi </a:t>
                      </a:r>
                      <a:r>
                        <a:rPr lang="tr-TR" sz="1200" b="1" u="none" strike="noStrike" dirty="0">
                          <a:solidFill>
                            <a:schemeClr val="bg1"/>
                          </a:solidFill>
                          <a:effectLst/>
                        </a:rPr>
                        <a:t>hesabına (düzenli)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8%</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17%</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1"/>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Kendi </a:t>
                      </a:r>
                      <a:r>
                        <a:rPr lang="tr-TR" sz="1200" b="1" u="none" strike="noStrike" dirty="0">
                          <a:solidFill>
                            <a:schemeClr val="bg1"/>
                          </a:solidFill>
                          <a:effectLst/>
                        </a:rPr>
                        <a:t>hesabına (düzensiz, iş buldukça)</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8%</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8%</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2"/>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Ücretsiz </a:t>
                      </a:r>
                      <a:r>
                        <a:rPr lang="tr-TR" sz="1200" b="1" u="none" strike="noStrike" dirty="0">
                          <a:solidFill>
                            <a:schemeClr val="bg1"/>
                          </a:solidFill>
                          <a:effectLst/>
                        </a:rPr>
                        <a:t>aile işçisi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3"/>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Diğer</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3%</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4"/>
                  </a:ext>
                </a:extLst>
              </a:tr>
              <a:tr h="161925">
                <a:tc>
                  <a:txBody>
                    <a:bodyPr/>
                    <a:lstStyle/>
                    <a:p>
                      <a:pPr algn="l" fontAlgn="t"/>
                      <a:r>
                        <a:rPr lang="tr-TR" sz="1200" b="1" u="none" strike="noStrike" dirty="0">
                          <a:effectLst/>
                        </a:rPr>
                        <a:t> </a:t>
                      </a:r>
                      <a:endParaRPr lang="tr-TR" sz="1200" b="1"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l"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solidFill>
                      <a:schemeClr val="bg1"/>
                    </a:solidFill>
                  </a:tcPr>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solidFill>
                      <a:schemeClr val="bg1"/>
                    </a:solidFill>
                  </a:tcPr>
                </a:tc>
                <a:extLst>
                  <a:ext uri="{0D108BD9-81ED-4DB2-BD59-A6C34878D82A}">
                    <a16:rowId xmlns:a16="http://schemas.microsoft.com/office/drawing/2014/main" xmlns="" val="10015"/>
                  </a:ext>
                </a:extLst>
              </a:tr>
              <a:tr h="161925">
                <a:tc rowSpan="6">
                  <a:txBody>
                    <a:bodyPr/>
                    <a:lstStyle/>
                    <a:p>
                      <a:pPr algn="l" fontAlgn="t"/>
                      <a:r>
                        <a:rPr lang="tr-TR" sz="1200" b="1" u="none" strike="noStrike" dirty="0" smtClean="0">
                          <a:solidFill>
                            <a:schemeClr val="bg1"/>
                          </a:solidFill>
                          <a:effectLst/>
                        </a:rPr>
                        <a:t>Eşinizin </a:t>
                      </a:r>
                      <a:r>
                        <a:rPr lang="tr-TR" sz="1200" b="1" u="none" strike="noStrike" dirty="0">
                          <a:solidFill>
                            <a:schemeClr val="bg1"/>
                          </a:solidFill>
                          <a:effectLst/>
                        </a:rPr>
                        <a:t>çalışmama nedeni nedir/neydi?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l" fontAlgn="t"/>
                      <a:r>
                        <a:rPr lang="tr-TR" sz="1200" b="1" u="none" strike="noStrike" dirty="0" smtClean="0">
                          <a:solidFill>
                            <a:schemeClr val="bg1"/>
                          </a:solidFill>
                          <a:effectLst/>
                        </a:rPr>
                        <a:t>Emekli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5%</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13%</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6"/>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İş </a:t>
                      </a:r>
                      <a:r>
                        <a:rPr lang="tr-TR" sz="1200" b="1" u="none" strike="noStrike" dirty="0">
                          <a:solidFill>
                            <a:schemeClr val="bg1"/>
                          </a:solidFill>
                          <a:effectLst/>
                        </a:rPr>
                        <a:t>bulamadı/ İş arıyor</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70%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54%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64%</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63%</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7"/>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Engelli</a:t>
                      </a:r>
                      <a:r>
                        <a:rPr lang="tr-TR" sz="1200" b="1" u="none" strike="noStrike" dirty="0">
                          <a:solidFill>
                            <a:schemeClr val="bg1"/>
                          </a:solidFill>
                          <a:effectLst/>
                        </a:rPr>
                        <a:t>/ hasta</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7%</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8"/>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Öğrenci</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9"/>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Askere </a:t>
                      </a:r>
                      <a:r>
                        <a:rPr lang="tr-TR" sz="1200" b="1" u="none" strike="noStrike" dirty="0">
                          <a:solidFill>
                            <a:schemeClr val="bg1"/>
                          </a:solidFill>
                          <a:effectLst/>
                        </a:rPr>
                        <a:t>gidecek/ askerde</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0%</a:t>
                      </a:r>
                      <a:endParaRPr lang="tr-TR" sz="12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0"/>
                  </a:ext>
                </a:extLst>
              </a:tr>
              <a:tr h="161925">
                <a:tc vMerge="1">
                  <a:txBody>
                    <a:bodyPr/>
                    <a:lstStyle/>
                    <a:p>
                      <a:endParaRPr lang="tr-TR"/>
                    </a:p>
                  </a:txBody>
                  <a:tcPr/>
                </a:tc>
                <a:tc>
                  <a:txBody>
                    <a:bodyPr/>
                    <a:lstStyle/>
                    <a:p>
                      <a:pPr algn="l" fontAlgn="t"/>
                      <a:r>
                        <a:rPr lang="tr-TR" sz="1200" b="1" u="none" strike="noStrike" dirty="0" smtClean="0">
                          <a:solidFill>
                            <a:schemeClr val="bg1"/>
                          </a:solidFill>
                          <a:effectLst/>
                        </a:rPr>
                        <a:t>Diğer</a:t>
                      </a:r>
                      <a:endParaRPr lang="tr-TR" sz="1200" b="1" i="0" u="none" strike="noStrike" dirty="0">
                        <a:solidFill>
                          <a:schemeClr val="bg1"/>
                        </a:solidFill>
                        <a:effectLst/>
                        <a:latin typeface="Arial" panose="020B0604020202020204" pitchFamily="34" charset="0"/>
                      </a:endParaRPr>
                    </a:p>
                  </a:txBody>
                  <a:tcPr marL="9525" marR="9525" marT="9525" marB="0">
                    <a:solidFill>
                      <a:schemeClr val="accent5">
                        <a:lumMod val="60000"/>
                        <a:lumOff val="40000"/>
                      </a:schemeClr>
                    </a:solidFill>
                  </a:tcPr>
                </a:tc>
                <a:tc>
                  <a:txBody>
                    <a:bodyPr/>
                    <a:lstStyle/>
                    <a:p>
                      <a:pPr algn="r" fontAlgn="t"/>
                      <a:r>
                        <a:rPr lang="tr-TR" sz="1200" u="none" strike="noStrike">
                          <a:effectLst/>
                        </a:rPr>
                        <a:t>17%</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21%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a:effectLst/>
                        </a:rPr>
                        <a:t>11%</a:t>
                      </a:r>
                      <a:endParaRPr lang="tr-TR" sz="12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14%</a:t>
                      </a:r>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1"/>
                  </a:ext>
                </a:extLst>
              </a:tr>
            </a:tbl>
          </a:graphicData>
        </a:graphic>
      </p:graphicFrame>
    </p:spTree>
    <p:extLst>
      <p:ext uri="{BB962C8B-B14F-4D97-AF65-F5344CB8AC3E}">
        <p14:creationId xmlns:p14="http://schemas.microsoft.com/office/powerpoint/2010/main" val="3764113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Demografya-Genel</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29224317"/>
              </p:ext>
            </p:extLst>
          </p:nvPr>
        </p:nvGraphicFramePr>
        <p:xfrm>
          <a:off x="2458212" y="1089818"/>
          <a:ext cx="8285114" cy="5579110"/>
        </p:xfrm>
        <a:graphic>
          <a:graphicData uri="http://schemas.openxmlformats.org/drawingml/2006/table">
            <a:tbl>
              <a:tblPr>
                <a:tableStyleId>{5C22544A-7EE6-4342-B048-85BDC9FD1C3A}</a:tableStyleId>
              </a:tblPr>
              <a:tblGrid>
                <a:gridCol w="2607564">
                  <a:extLst>
                    <a:ext uri="{9D8B030D-6E8A-4147-A177-3AD203B41FA5}">
                      <a16:colId xmlns:a16="http://schemas.microsoft.com/office/drawing/2014/main" xmlns="" val="20000"/>
                    </a:ext>
                  </a:extLst>
                </a:gridCol>
                <a:gridCol w="2630615">
                  <a:extLst>
                    <a:ext uri="{9D8B030D-6E8A-4147-A177-3AD203B41FA5}">
                      <a16:colId xmlns:a16="http://schemas.microsoft.com/office/drawing/2014/main" xmlns="" val="20001"/>
                    </a:ext>
                  </a:extLst>
                </a:gridCol>
                <a:gridCol w="609387">
                  <a:extLst>
                    <a:ext uri="{9D8B030D-6E8A-4147-A177-3AD203B41FA5}">
                      <a16:colId xmlns:a16="http://schemas.microsoft.com/office/drawing/2014/main" xmlns="" val="20002"/>
                    </a:ext>
                  </a:extLst>
                </a:gridCol>
                <a:gridCol w="609387">
                  <a:extLst>
                    <a:ext uri="{9D8B030D-6E8A-4147-A177-3AD203B41FA5}">
                      <a16:colId xmlns:a16="http://schemas.microsoft.com/office/drawing/2014/main" xmlns="" val="20003"/>
                    </a:ext>
                  </a:extLst>
                </a:gridCol>
                <a:gridCol w="609387">
                  <a:extLst>
                    <a:ext uri="{9D8B030D-6E8A-4147-A177-3AD203B41FA5}">
                      <a16:colId xmlns:a16="http://schemas.microsoft.com/office/drawing/2014/main" xmlns="" val="20004"/>
                    </a:ext>
                  </a:extLst>
                </a:gridCol>
                <a:gridCol w="609387">
                  <a:extLst>
                    <a:ext uri="{9D8B030D-6E8A-4147-A177-3AD203B41FA5}">
                      <a16:colId xmlns:a16="http://schemas.microsoft.com/office/drawing/2014/main" xmlns="" val="20005"/>
                    </a:ext>
                  </a:extLst>
                </a:gridCol>
                <a:gridCol w="609387">
                  <a:extLst>
                    <a:ext uri="{9D8B030D-6E8A-4147-A177-3AD203B41FA5}">
                      <a16:colId xmlns:a16="http://schemas.microsoft.com/office/drawing/2014/main" xmlns="" val="20006"/>
                    </a:ext>
                  </a:extLst>
                </a:gridCol>
              </a:tblGrid>
              <a:tr h="187694">
                <a:tc rowSpan="2">
                  <a:txBody>
                    <a:bodyPr/>
                    <a:lstStyle/>
                    <a:p>
                      <a:pPr algn="l" fontAlgn="b"/>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p>
                      <a:pPr algn="l" fontAlgn="b"/>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rowSpan="2">
                  <a:txBody>
                    <a:bodyPr/>
                    <a:lstStyle/>
                    <a:p>
                      <a:pPr algn="l" fontAlgn="b"/>
                      <a:r>
                        <a:rPr lang="tr-TR" sz="1400" b="1" u="none" strike="noStrike" dirty="0">
                          <a:solidFill>
                            <a:schemeClr val="bg1"/>
                          </a:solidFill>
                          <a:effectLst/>
                          <a:latin typeface="Calibri" panose="020F0502020204030204" pitchFamily="34" charset="0"/>
                          <a:cs typeface="Calibri" panose="020F0502020204030204" pitchFamily="34" charset="0"/>
                        </a:rPr>
                        <a:t> </a:t>
                      </a:r>
                      <a:endParaRPr lang="tr-TR" sz="1400" b="1" i="0" u="none" strike="noStrike" dirty="0">
                        <a:solidFill>
                          <a:schemeClr val="bg1"/>
                        </a:solidFill>
                        <a:effectLst/>
                        <a:latin typeface="Calibri" panose="020F0502020204030204" pitchFamily="34" charset="0"/>
                        <a:cs typeface="Calibri" panose="020F0502020204030204" pitchFamily="34" charset="0"/>
                      </a:endParaRPr>
                    </a:p>
                    <a:p>
                      <a:pPr algn="l" fontAlgn="b"/>
                      <a:r>
                        <a:rPr lang="tr-TR" sz="1400" b="1" u="none" strike="noStrike" dirty="0">
                          <a:solidFill>
                            <a:schemeClr val="bg1"/>
                          </a:solidFill>
                          <a:effectLst/>
                          <a:latin typeface="Calibri" panose="020F0502020204030204" pitchFamily="34" charset="0"/>
                          <a:cs typeface="Calibri" panose="020F0502020204030204" pitchFamily="34" charset="0"/>
                        </a:rPr>
                        <a:t> </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a:solidFill>
                            <a:schemeClr val="bg1"/>
                          </a:solidFill>
                          <a:effectLst/>
                          <a:latin typeface="Calibri" panose="020F0502020204030204" pitchFamily="34" charset="0"/>
                          <a:cs typeface="Calibri" panose="020F0502020204030204" pitchFamily="34" charset="0"/>
                        </a:rPr>
                        <a:t>Farkındalık</a:t>
                      </a:r>
                      <a:endParaRPr lang="tr-TR" sz="14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dirty="0">
                          <a:solidFill>
                            <a:schemeClr val="bg1"/>
                          </a:solidFill>
                          <a:effectLst/>
                          <a:latin typeface="Calibri" panose="020F0502020204030204" pitchFamily="34" charset="0"/>
                          <a:cs typeface="Calibri" panose="020F0502020204030204" pitchFamily="34" charset="0"/>
                        </a:rPr>
                        <a:t> </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latin typeface="Calibri" panose="020F0502020204030204" pitchFamily="34" charset="0"/>
                          <a:cs typeface="Calibri" panose="020F0502020204030204" pitchFamily="34" charset="0"/>
                        </a:rPr>
                        <a:t>Kontrol</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extLst>
                  <a:ext uri="{0D108BD9-81ED-4DB2-BD59-A6C34878D82A}">
                    <a16:rowId xmlns:a16="http://schemas.microsoft.com/office/drawing/2014/main" xmlns="" val="10000"/>
                  </a:ext>
                </a:extLst>
              </a:tr>
              <a:tr h="187694">
                <a:tc vMerge="1">
                  <a:txBody>
                    <a:bodyPr/>
                    <a:lstStyle/>
                    <a:p>
                      <a:pPr algn="l" fontAlgn="b"/>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vMerge="1">
                  <a:txBody>
                    <a:bodyPr/>
                    <a:lstStyle/>
                    <a:p>
                      <a:pPr algn="l"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Calibri" panose="020F0502020204030204" pitchFamily="34" charset="0"/>
                          <a:cs typeface="Calibri" panose="020F0502020204030204" pitchFamily="34" charset="0"/>
                        </a:rPr>
                        <a:t>PRE</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Calibri" panose="020F0502020204030204" pitchFamily="34" charset="0"/>
                          <a:cs typeface="Calibri" panose="020F0502020204030204" pitchFamily="34" charset="0"/>
                        </a:rPr>
                        <a:t>POST</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Calibri" panose="020F0502020204030204" pitchFamily="34" charset="0"/>
                          <a:cs typeface="Calibri" panose="020F0502020204030204" pitchFamily="34" charset="0"/>
                        </a:rPr>
                        <a:t> </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Calibri" panose="020F0502020204030204" pitchFamily="34" charset="0"/>
                          <a:cs typeface="Calibri" panose="020F0502020204030204" pitchFamily="34" charset="0"/>
                        </a:rPr>
                        <a:t>PRE</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latin typeface="Calibri" panose="020F0502020204030204" pitchFamily="34" charset="0"/>
                          <a:cs typeface="Calibri" panose="020F0502020204030204" pitchFamily="34" charset="0"/>
                        </a:rPr>
                        <a:t>POST</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47447">
                <a:tc>
                  <a:txBody>
                    <a:bodyPr/>
                    <a:lstStyle/>
                    <a:p>
                      <a:pPr algn="l" fontAlgn="b"/>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l" fontAlgn="b"/>
                      <a:endParaRPr lang="tr-TR" sz="14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l"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2"/>
                  </a:ext>
                </a:extLst>
              </a:tr>
              <a:tr h="187694">
                <a:tc rowSpan="2">
                  <a:txBody>
                    <a:bodyPr/>
                    <a:lstStyle/>
                    <a:p>
                      <a:pPr algn="l" fontAlgn="t"/>
                      <a:r>
                        <a:rPr lang="tr-TR" sz="1400" b="1" u="none" strike="noStrike" dirty="0">
                          <a:solidFill>
                            <a:schemeClr val="bg1"/>
                          </a:solidFill>
                          <a:effectLst/>
                          <a:latin typeface="Calibri" panose="020F0502020204030204" pitchFamily="34" charset="0"/>
                          <a:cs typeface="Calibri" panose="020F0502020204030204" pitchFamily="34" charset="0"/>
                        </a:rPr>
                        <a:t>Hanenizde engelli veya bakıma muhtaç bir kişi var mı</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Var</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12%</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12%</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12%</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03"/>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Yok</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88%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88%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88%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04"/>
                  </a:ext>
                </a:extLst>
              </a:tr>
              <a:tr h="187694">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extLst>
                  <a:ext uri="{0D108BD9-81ED-4DB2-BD59-A6C34878D82A}">
                    <a16:rowId xmlns:a16="http://schemas.microsoft.com/office/drawing/2014/main" xmlns="" val="10005"/>
                  </a:ext>
                </a:extLst>
              </a:tr>
              <a:tr h="187694">
                <a:tc rowSpan="6">
                  <a:txBody>
                    <a:bodyPr/>
                    <a:lstStyle/>
                    <a:p>
                      <a:pPr algn="l" fontAlgn="t"/>
                      <a:r>
                        <a:rPr lang="tr-TR" sz="1400" b="1" u="none" strike="noStrike" dirty="0">
                          <a:solidFill>
                            <a:schemeClr val="bg1"/>
                          </a:solidFill>
                          <a:effectLst/>
                          <a:latin typeface="Calibri" panose="020F0502020204030204" pitchFamily="34" charset="0"/>
                          <a:cs typeface="Calibri" panose="020F0502020204030204" pitchFamily="34" charset="0"/>
                        </a:rPr>
                        <a:t>Var ise kim?</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Engelli </a:t>
                      </a:r>
                      <a:r>
                        <a:rPr lang="tr-TR" sz="1400" b="1" u="none" strike="noStrike" dirty="0">
                          <a:solidFill>
                            <a:schemeClr val="bg1"/>
                          </a:solidFill>
                          <a:effectLst/>
                          <a:latin typeface="Calibri" panose="020F0502020204030204" pitchFamily="34" charset="0"/>
                          <a:cs typeface="Calibri" panose="020F0502020204030204" pitchFamily="34" charset="0"/>
                        </a:rPr>
                        <a:t>çocuk</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12%</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06"/>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Engelli </a:t>
                      </a:r>
                      <a:r>
                        <a:rPr lang="tr-TR" sz="1400" b="1" u="none" strike="noStrike" dirty="0">
                          <a:solidFill>
                            <a:schemeClr val="bg1"/>
                          </a:solidFill>
                          <a:effectLst/>
                          <a:latin typeface="Calibri" panose="020F0502020204030204" pitchFamily="34" charset="0"/>
                          <a:cs typeface="Calibri" panose="020F0502020204030204" pitchFamily="34" charset="0"/>
                        </a:rPr>
                        <a:t>yetişkin</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36%</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07"/>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Yaşlı</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25%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08"/>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Kronik </a:t>
                      </a:r>
                      <a:r>
                        <a:rPr lang="tr-TR" sz="1400" b="1" u="none" strike="noStrike" dirty="0">
                          <a:solidFill>
                            <a:schemeClr val="bg1"/>
                          </a:solidFill>
                          <a:effectLst/>
                          <a:latin typeface="Calibri" panose="020F0502020204030204" pitchFamily="34" charset="0"/>
                          <a:cs typeface="Calibri" panose="020F0502020204030204" pitchFamily="34" charset="0"/>
                        </a:rPr>
                        <a:t>hasta çocuk</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09"/>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Kronik </a:t>
                      </a:r>
                      <a:r>
                        <a:rPr lang="tr-TR" sz="1400" b="1" u="none" strike="noStrike" dirty="0">
                          <a:solidFill>
                            <a:schemeClr val="bg1"/>
                          </a:solidFill>
                          <a:effectLst/>
                          <a:latin typeface="Calibri" panose="020F0502020204030204" pitchFamily="34" charset="0"/>
                          <a:cs typeface="Calibri" panose="020F0502020204030204" pitchFamily="34" charset="0"/>
                        </a:rPr>
                        <a:t>hasta yetişkin</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16%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25%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0"/>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Diğer</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7%</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7%</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1"/>
                  </a:ext>
                </a:extLst>
              </a:tr>
              <a:tr h="187694">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extLst>
                  <a:ext uri="{0D108BD9-81ED-4DB2-BD59-A6C34878D82A}">
                    <a16:rowId xmlns:a16="http://schemas.microsoft.com/office/drawing/2014/main" xmlns="" val="10012"/>
                  </a:ext>
                </a:extLst>
              </a:tr>
              <a:tr h="187694">
                <a:tc rowSpan="3">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Eşiniz </a:t>
                      </a:r>
                      <a:r>
                        <a:rPr lang="tr-TR" sz="1400" b="1" u="none" strike="noStrike" dirty="0">
                          <a:solidFill>
                            <a:schemeClr val="bg1"/>
                          </a:solidFill>
                          <a:effectLst/>
                          <a:latin typeface="Calibri" panose="020F0502020204030204" pitchFamily="34" charset="0"/>
                          <a:cs typeface="Calibri" panose="020F0502020204030204" pitchFamily="34" charset="0"/>
                        </a:rPr>
                        <a:t>sağ mı?</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Evet</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93%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3"/>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Hayır</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4"/>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Eşim </a:t>
                      </a:r>
                      <a:r>
                        <a:rPr lang="tr-TR" sz="1400" b="1" u="none" strike="noStrike" dirty="0">
                          <a:solidFill>
                            <a:schemeClr val="bg1"/>
                          </a:solidFill>
                          <a:effectLst/>
                          <a:latin typeface="Calibri" panose="020F0502020204030204" pitchFamily="34" charset="0"/>
                          <a:cs typeface="Calibri" panose="020F0502020204030204" pitchFamily="34" charset="0"/>
                        </a:rPr>
                        <a:t>yok</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2%</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5"/>
                  </a:ext>
                </a:extLst>
              </a:tr>
              <a:tr h="187694">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extLst>
                  <a:ext uri="{0D108BD9-81ED-4DB2-BD59-A6C34878D82A}">
                    <a16:rowId xmlns:a16="http://schemas.microsoft.com/office/drawing/2014/main" xmlns="" val="10016"/>
                  </a:ext>
                </a:extLst>
              </a:tr>
              <a:tr h="187694">
                <a:tc rowSpan="3">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Eşiniz </a:t>
                      </a:r>
                      <a:r>
                        <a:rPr lang="tr-TR" sz="1400" b="1" u="none" strike="noStrike" dirty="0">
                          <a:solidFill>
                            <a:schemeClr val="bg1"/>
                          </a:solidFill>
                          <a:effectLst/>
                          <a:latin typeface="Calibri" panose="020F0502020204030204" pitchFamily="34" charset="0"/>
                          <a:cs typeface="Calibri" panose="020F0502020204030204" pitchFamily="34" charset="0"/>
                        </a:rPr>
                        <a:t>ile birlikte mi yaşıyorsunuz?</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Birlikte </a:t>
                      </a:r>
                      <a:r>
                        <a:rPr lang="tr-TR" sz="1400" b="1" u="none" strike="noStrike" dirty="0">
                          <a:solidFill>
                            <a:schemeClr val="bg1"/>
                          </a:solidFill>
                          <a:effectLst/>
                          <a:latin typeface="Calibri" panose="020F0502020204030204" pitchFamily="34" charset="0"/>
                          <a:cs typeface="Calibri" panose="020F0502020204030204" pitchFamily="34" charset="0"/>
                        </a:rPr>
                        <a:t>yaşıyorlar</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95%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97%</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7"/>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Boşanmış</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8"/>
                  </a:ext>
                </a:extLst>
              </a:tr>
              <a:tr h="187694">
                <a:tc vMerge="1">
                  <a:txBody>
                    <a:bodyPr/>
                    <a:lstStyle/>
                    <a:p>
                      <a:endParaRPr lang="tr-TR"/>
                    </a:p>
                  </a:txBody>
                  <a:tcPr/>
                </a:tc>
                <a:tc>
                  <a:txBody>
                    <a:bodyPr/>
                    <a:lstStyle/>
                    <a:p>
                      <a:pPr algn="l" fontAlgn="t"/>
                      <a:r>
                        <a:rPr lang="tr-TR" sz="1400" b="1" u="none" strike="noStrike" dirty="0" smtClean="0">
                          <a:solidFill>
                            <a:schemeClr val="bg1"/>
                          </a:solidFill>
                          <a:effectLst/>
                          <a:latin typeface="Calibri" panose="020F0502020204030204" pitchFamily="34" charset="0"/>
                          <a:cs typeface="Calibri" panose="020F0502020204030204" pitchFamily="34" charset="0"/>
                        </a:rPr>
                        <a:t>Boşanmamışlar </a:t>
                      </a:r>
                      <a:r>
                        <a:rPr lang="tr-TR" sz="1400" b="1" u="none" strike="noStrike" dirty="0">
                          <a:solidFill>
                            <a:schemeClr val="bg1"/>
                          </a:solidFill>
                          <a:effectLst/>
                          <a:latin typeface="Calibri" panose="020F0502020204030204" pitchFamily="34" charset="0"/>
                          <a:cs typeface="Calibri" panose="020F0502020204030204" pitchFamily="34" charset="0"/>
                        </a:rPr>
                        <a:t>ama ayrı yaşıyorlar</a:t>
                      </a:r>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9"/>
                  </a:ext>
                </a:extLst>
              </a:tr>
              <a:tr h="187694">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l"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r>
                        <a:rPr lang="tr-TR" sz="1400" u="none" strike="noStrike" dirty="0">
                          <a:effectLst/>
                          <a:latin typeface="Calibri" panose="020F0502020204030204" pitchFamily="34" charset="0"/>
                          <a:cs typeface="Calibri" panose="020F0502020204030204" pitchFamily="34" charset="0"/>
                        </a:rPr>
                        <a:t> </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extLst>
                  <a:ext uri="{0D108BD9-81ED-4DB2-BD59-A6C34878D82A}">
                    <a16:rowId xmlns:a16="http://schemas.microsoft.com/office/drawing/2014/main" xmlns="" val="10020"/>
                  </a:ext>
                </a:extLst>
              </a:tr>
              <a:tr h="187694">
                <a:tc rowSpan="4">
                  <a:txBody>
                    <a:bodyPr/>
                    <a:lstStyle/>
                    <a:p>
                      <a:pPr algn="l" fontAlgn="t"/>
                      <a:r>
                        <a:rPr lang="tr-TR" sz="1400" b="1" u="none" strike="noStrike" noProof="0" dirty="0" smtClean="0">
                          <a:solidFill>
                            <a:schemeClr val="bg1"/>
                          </a:solidFill>
                          <a:effectLst/>
                          <a:latin typeface="Calibri" panose="020F0502020204030204" pitchFamily="34" charset="0"/>
                          <a:cs typeface="Calibri" panose="020F0502020204030204" pitchFamily="34" charset="0"/>
                        </a:rPr>
                        <a:t>Eşiniz </a:t>
                      </a:r>
                      <a:r>
                        <a:rPr lang="tr-TR" sz="1400" b="1" u="none" strike="noStrike" noProof="0" dirty="0">
                          <a:solidFill>
                            <a:schemeClr val="bg1"/>
                          </a:solidFill>
                          <a:effectLst/>
                          <a:latin typeface="Calibri" panose="020F0502020204030204" pitchFamily="34" charset="0"/>
                          <a:cs typeface="Calibri" panose="020F0502020204030204" pitchFamily="34" charset="0"/>
                        </a:rPr>
                        <a:t>iş ya da benzeri nedenlerle evden uzun süreli olarak uzak kalıyor mu/(muydu</a:t>
                      </a:r>
                      <a:r>
                        <a:rPr lang="tr-TR" sz="1400" b="1" u="none" strike="noStrike" noProof="0" dirty="0" smtClean="0">
                          <a:solidFill>
                            <a:schemeClr val="bg1"/>
                          </a:solidFill>
                          <a:effectLst/>
                          <a:latin typeface="Calibri" panose="020F0502020204030204" pitchFamily="34" charset="0"/>
                          <a:cs typeface="Calibri" panose="020F0502020204030204" pitchFamily="34" charset="0"/>
                        </a:rPr>
                        <a:t>)?</a:t>
                      </a:r>
                      <a:r>
                        <a:rPr lang="tr-TR" sz="1400" b="1" u="none" strike="noStrike" noProof="0" dirty="0">
                          <a:solidFill>
                            <a:schemeClr val="bg1"/>
                          </a:solidFill>
                          <a:effectLst/>
                          <a:latin typeface="Calibri" panose="020F0502020204030204" pitchFamily="34" charset="0"/>
                          <a:cs typeface="Calibri" panose="020F0502020204030204" pitchFamily="34" charset="0"/>
                        </a:rPr>
                        <a:t> </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p>
                      <a:pPr algn="l" fontAlgn="t"/>
                      <a:r>
                        <a:rPr lang="tr-TR" sz="1400" b="1" u="none" strike="noStrike" noProof="0" dirty="0">
                          <a:solidFill>
                            <a:schemeClr val="bg1"/>
                          </a:solidFill>
                          <a:effectLst/>
                          <a:latin typeface="Calibri" panose="020F0502020204030204" pitchFamily="34" charset="0"/>
                          <a:cs typeface="Calibri" panose="020F0502020204030204" pitchFamily="34" charset="0"/>
                        </a:rPr>
                        <a:t> </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1" u="none" strike="noStrike" noProof="0" dirty="0" smtClean="0">
                          <a:solidFill>
                            <a:schemeClr val="bg1"/>
                          </a:solidFill>
                          <a:effectLst/>
                          <a:latin typeface="Calibri" panose="020F0502020204030204" pitchFamily="34" charset="0"/>
                          <a:cs typeface="Calibri" panose="020F0502020204030204" pitchFamily="34" charset="0"/>
                        </a:rPr>
                        <a:t>Hayır ya da nadiren</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76%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78%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81%</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84%</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1"/>
                  </a:ext>
                </a:extLst>
              </a:tr>
              <a:tr h="187694">
                <a:tc vMerge="1">
                  <a:txBody>
                    <a:bodyPr/>
                    <a:lstStyle/>
                    <a:p>
                      <a:pPr algn="l" fontAlgn="t"/>
                      <a:endParaRPr lang="tr-TR"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tr-TR" sz="1400" b="1" u="none" strike="noStrike" noProof="0" dirty="0" smtClean="0">
                          <a:solidFill>
                            <a:schemeClr val="bg1"/>
                          </a:solidFill>
                          <a:effectLst/>
                          <a:latin typeface="Calibri" panose="020F0502020204030204" pitchFamily="34" charset="0"/>
                          <a:cs typeface="Calibri" panose="020F0502020204030204" pitchFamily="34" charset="0"/>
                        </a:rPr>
                        <a:t>Yılda </a:t>
                      </a:r>
                      <a:r>
                        <a:rPr lang="tr-TR" sz="1400" b="1" u="none" strike="noStrike" noProof="0" dirty="0">
                          <a:solidFill>
                            <a:schemeClr val="bg1"/>
                          </a:solidFill>
                          <a:effectLst/>
                          <a:latin typeface="Calibri" panose="020F0502020204030204" pitchFamily="34" charset="0"/>
                          <a:cs typeface="Calibri" panose="020F0502020204030204" pitchFamily="34" charset="0"/>
                        </a:rPr>
                        <a:t>1-2 ay</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9%</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9%</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10%</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2"/>
                  </a:ext>
                </a:extLst>
              </a:tr>
              <a:tr h="187694">
                <a:tc vMerge="1">
                  <a:txBody>
                    <a:bodyPr/>
                    <a:lstStyle/>
                    <a:p>
                      <a:pPr algn="l" fontAlgn="t"/>
                      <a:endParaRPr lang="tr-TR"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tr-TR" sz="1400" b="1" u="none" strike="noStrike" noProof="0" dirty="0" smtClean="0">
                          <a:solidFill>
                            <a:schemeClr val="bg1"/>
                          </a:solidFill>
                          <a:effectLst/>
                          <a:latin typeface="Calibri" panose="020F0502020204030204" pitchFamily="34" charset="0"/>
                          <a:cs typeface="Calibri" panose="020F0502020204030204" pitchFamily="34" charset="0"/>
                        </a:rPr>
                        <a:t>Yılda </a:t>
                      </a:r>
                      <a:r>
                        <a:rPr lang="tr-TR" sz="1400" b="1" u="none" strike="noStrike" noProof="0" dirty="0">
                          <a:solidFill>
                            <a:schemeClr val="bg1"/>
                          </a:solidFill>
                          <a:effectLst/>
                          <a:latin typeface="Calibri" panose="020F0502020204030204" pitchFamily="34" charset="0"/>
                          <a:cs typeface="Calibri" panose="020F0502020204030204" pitchFamily="34" charset="0"/>
                        </a:rPr>
                        <a:t>3-6 ay</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7%</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7%</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7%</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5%</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3"/>
                  </a:ext>
                </a:extLst>
              </a:tr>
              <a:tr h="229870">
                <a:tc vMerge="1">
                  <a:txBody>
                    <a:bodyPr/>
                    <a:lstStyle/>
                    <a:p>
                      <a:pPr algn="l" fontAlgn="t"/>
                      <a:endParaRPr lang="tr-TR" sz="900" b="0" i="0" u="none" strike="noStrike" dirty="0">
                        <a:solidFill>
                          <a:srgbClr val="000000"/>
                        </a:solidFill>
                        <a:effectLst/>
                        <a:latin typeface="Arial" panose="020B0604020202020204" pitchFamily="34" charset="0"/>
                      </a:endParaRPr>
                    </a:p>
                  </a:txBody>
                  <a:tcPr marL="9525" marR="9525" marT="9525" marB="0"/>
                </a:tc>
                <a:tc>
                  <a:txBody>
                    <a:bodyPr/>
                    <a:lstStyle/>
                    <a:p>
                      <a:pPr algn="l" fontAlgn="t"/>
                      <a:r>
                        <a:rPr lang="tr-TR" sz="1400" b="1" u="none" strike="noStrike" noProof="0" dirty="0" smtClean="0">
                          <a:solidFill>
                            <a:schemeClr val="bg1"/>
                          </a:solidFill>
                          <a:effectLst/>
                          <a:latin typeface="Calibri" panose="020F0502020204030204" pitchFamily="34" charset="0"/>
                          <a:cs typeface="Calibri" panose="020F0502020204030204" pitchFamily="34" charset="0"/>
                        </a:rPr>
                        <a:t>Yılda 6 aydan fazla</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Calibri" panose="020F0502020204030204" pitchFamily="34" charset="0"/>
                          <a:cs typeface="Calibri" panose="020F0502020204030204" pitchFamily="34" charset="0"/>
                        </a:rPr>
                        <a:t>8%</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6%</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 </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a:effectLst/>
                          <a:latin typeface="Calibri" panose="020F0502020204030204" pitchFamily="34" charset="0"/>
                          <a:cs typeface="Calibri" panose="020F0502020204030204" pitchFamily="34" charset="0"/>
                        </a:rPr>
                        <a:t>3%</a:t>
                      </a:r>
                      <a:endParaRPr lang="tr-TR"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u="none" strike="noStrike" dirty="0">
                          <a:effectLst/>
                          <a:latin typeface="Calibri" panose="020F0502020204030204" pitchFamily="34" charset="0"/>
                          <a:cs typeface="Calibri" panose="020F0502020204030204" pitchFamily="34" charset="0"/>
                        </a:rPr>
                        <a:t>4%</a:t>
                      </a:r>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4"/>
                  </a:ext>
                </a:extLst>
              </a:tr>
            </a:tbl>
          </a:graphicData>
        </a:graphic>
      </p:graphicFrame>
    </p:spTree>
    <p:extLst>
      <p:ext uri="{BB962C8B-B14F-4D97-AF65-F5344CB8AC3E}">
        <p14:creationId xmlns:p14="http://schemas.microsoft.com/office/powerpoint/2010/main" val="1571293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Şiddet </a:t>
            </a:r>
            <a:r>
              <a:rPr lang="tr-TR" dirty="0" smtClean="0"/>
              <a:t>Öyküsü-Maruz Kalınan Durumlar</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14</a:t>
            </a:fld>
            <a:endParaRPr lang="en-US"/>
          </a:p>
        </p:txBody>
      </p:sp>
      <p:graphicFrame>
        <p:nvGraphicFramePr>
          <p:cNvPr id="4" name="Table 3"/>
          <p:cNvGraphicFramePr>
            <a:graphicFrameLocks noGrp="1"/>
          </p:cNvGraphicFramePr>
          <p:nvPr>
            <p:extLst/>
          </p:nvPr>
        </p:nvGraphicFramePr>
        <p:xfrm>
          <a:off x="2699360" y="1037006"/>
          <a:ext cx="7282841" cy="5741333"/>
        </p:xfrm>
        <a:graphic>
          <a:graphicData uri="http://schemas.openxmlformats.org/drawingml/2006/table">
            <a:tbl>
              <a:tblPr>
                <a:tableStyleId>{5C22544A-7EE6-4342-B048-85BDC9FD1C3A}</a:tableStyleId>
              </a:tblPr>
              <a:tblGrid>
                <a:gridCol w="5432766">
                  <a:extLst>
                    <a:ext uri="{9D8B030D-6E8A-4147-A177-3AD203B41FA5}">
                      <a16:colId xmlns:a16="http://schemas.microsoft.com/office/drawing/2014/main" xmlns="" val="20000"/>
                    </a:ext>
                  </a:extLst>
                </a:gridCol>
                <a:gridCol w="826699">
                  <a:extLst>
                    <a:ext uri="{9D8B030D-6E8A-4147-A177-3AD203B41FA5}">
                      <a16:colId xmlns:a16="http://schemas.microsoft.com/office/drawing/2014/main" xmlns="" val="20001"/>
                    </a:ext>
                  </a:extLst>
                </a:gridCol>
                <a:gridCol w="254653">
                  <a:extLst>
                    <a:ext uri="{9D8B030D-6E8A-4147-A177-3AD203B41FA5}">
                      <a16:colId xmlns:a16="http://schemas.microsoft.com/office/drawing/2014/main" xmlns="" val="20003"/>
                    </a:ext>
                  </a:extLst>
                </a:gridCol>
                <a:gridCol w="768723">
                  <a:extLst>
                    <a:ext uri="{9D8B030D-6E8A-4147-A177-3AD203B41FA5}">
                      <a16:colId xmlns:a16="http://schemas.microsoft.com/office/drawing/2014/main" xmlns="" val="20004"/>
                    </a:ext>
                  </a:extLst>
                </a:gridCol>
              </a:tblGrid>
              <a:tr h="249118">
                <a:tc>
                  <a:txBody>
                    <a:bodyPr/>
                    <a:lstStyle/>
                    <a:p>
                      <a:pPr algn="l" fontAlgn="b"/>
                      <a:r>
                        <a:rPr lang="tr-TR" sz="1100" b="1" u="none" strike="noStrike" noProof="0" dirty="0" smtClean="0">
                          <a:solidFill>
                            <a:schemeClr val="bg1"/>
                          </a:solidFill>
                          <a:effectLst/>
                          <a:latin typeface="+mn-lt"/>
                        </a:rPr>
                        <a:t> </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tc>
                  <a:txBody>
                    <a:bodyPr/>
                    <a:lstStyle/>
                    <a:p>
                      <a:pPr algn="ctr" fontAlgn="b"/>
                      <a:r>
                        <a:rPr lang="tr-TR" sz="1100" b="1" u="none" strike="noStrike" noProof="0" dirty="0" smtClean="0">
                          <a:solidFill>
                            <a:schemeClr val="bg1"/>
                          </a:solidFill>
                          <a:effectLst/>
                          <a:latin typeface="+mn-lt"/>
                        </a:rPr>
                        <a:t>FARKINDALIK</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tc>
                  <a:txBody>
                    <a:bodyPr/>
                    <a:lstStyle/>
                    <a:p>
                      <a:pPr algn="ctr" fontAlgn="b"/>
                      <a:r>
                        <a:rPr lang="tr-TR" sz="1100" b="1" u="none" strike="noStrike" noProof="0" dirty="0" smtClean="0">
                          <a:solidFill>
                            <a:schemeClr val="bg1"/>
                          </a:solidFill>
                          <a:effectLst/>
                          <a:latin typeface="+mn-lt"/>
                        </a:rPr>
                        <a:t> </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tc>
                  <a:txBody>
                    <a:bodyPr/>
                    <a:lstStyle/>
                    <a:p>
                      <a:pPr algn="ctr" fontAlgn="b"/>
                      <a:r>
                        <a:rPr lang="tr-TR" sz="1100" b="1" u="none" strike="noStrike" noProof="0" dirty="0" smtClean="0">
                          <a:solidFill>
                            <a:schemeClr val="bg1"/>
                          </a:solidFill>
                          <a:effectLst/>
                          <a:latin typeface="+mn-lt"/>
                        </a:rPr>
                        <a:t>KONTROL</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extLst>
                  <a:ext uri="{0D108BD9-81ED-4DB2-BD59-A6C34878D82A}">
                    <a16:rowId xmlns:a16="http://schemas.microsoft.com/office/drawing/2014/main" xmlns="" val="10000"/>
                  </a:ext>
                </a:extLst>
              </a:tr>
              <a:tr h="249118">
                <a:tc>
                  <a:txBody>
                    <a:bodyPr/>
                    <a:lstStyle/>
                    <a:p>
                      <a:pPr algn="r" fontAlgn="b"/>
                      <a:r>
                        <a:rPr lang="tr-TR" sz="1100" b="1" u="none" strike="noStrike" noProof="0" dirty="0" smtClean="0">
                          <a:solidFill>
                            <a:schemeClr val="accent4">
                              <a:lumMod val="20000"/>
                              <a:lumOff val="80000"/>
                            </a:schemeClr>
                          </a:solidFill>
                          <a:effectLst/>
                          <a:latin typeface="+mn-lt"/>
                        </a:rPr>
                        <a:t>(Evet diyenlerin %)</a:t>
                      </a:r>
                      <a:endParaRPr lang="tr-TR" sz="1100" b="1" i="0" u="none" strike="noStrike" noProof="0" dirty="0">
                        <a:solidFill>
                          <a:schemeClr val="accent4">
                            <a:lumMod val="20000"/>
                            <a:lumOff val="80000"/>
                          </a:schemeClr>
                        </a:solidFill>
                        <a:effectLst/>
                        <a:latin typeface="+mn-lt"/>
                      </a:endParaRPr>
                    </a:p>
                  </a:txBody>
                  <a:tcPr marL="4097" marR="4097" marT="4097" marB="0" anchor="b">
                    <a:solidFill>
                      <a:schemeClr val="accent5">
                        <a:lumMod val="60000"/>
                        <a:lumOff val="40000"/>
                      </a:schemeClr>
                    </a:solidFill>
                  </a:tcPr>
                </a:tc>
                <a:tc>
                  <a:txBody>
                    <a:bodyPr/>
                    <a:lstStyle/>
                    <a:p>
                      <a:pPr algn="ctr" fontAlgn="b"/>
                      <a:r>
                        <a:rPr lang="tr-TR" sz="1100" b="1" u="none" strike="noStrike" noProof="0" dirty="0" smtClean="0">
                          <a:solidFill>
                            <a:schemeClr val="bg1"/>
                          </a:solidFill>
                          <a:effectLst/>
                          <a:latin typeface="+mn-lt"/>
                        </a:rPr>
                        <a:t>PRE</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tc>
                  <a:txBody>
                    <a:bodyPr/>
                    <a:lstStyle/>
                    <a:p>
                      <a:pPr algn="ctr" fontAlgn="b"/>
                      <a:r>
                        <a:rPr lang="tr-TR" sz="1100" b="1" u="none" strike="noStrike" noProof="0" dirty="0" smtClean="0">
                          <a:solidFill>
                            <a:schemeClr val="bg1"/>
                          </a:solidFill>
                          <a:effectLst/>
                          <a:latin typeface="+mn-lt"/>
                        </a:rPr>
                        <a:t> </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tc>
                  <a:txBody>
                    <a:bodyPr/>
                    <a:lstStyle/>
                    <a:p>
                      <a:pPr algn="ctr" fontAlgn="b"/>
                      <a:r>
                        <a:rPr lang="tr-TR" sz="1100" b="1" u="none" strike="noStrike" noProof="0" dirty="0" smtClean="0">
                          <a:solidFill>
                            <a:schemeClr val="bg1"/>
                          </a:solidFill>
                          <a:effectLst/>
                          <a:latin typeface="+mn-lt"/>
                        </a:rPr>
                        <a:t>PRE</a:t>
                      </a:r>
                      <a:endParaRPr lang="tr-TR" sz="1100" b="1" i="0" u="none" strike="noStrike" noProof="0" dirty="0">
                        <a:solidFill>
                          <a:schemeClr val="bg1"/>
                        </a:solidFill>
                        <a:effectLst/>
                        <a:latin typeface="+mn-lt"/>
                      </a:endParaRPr>
                    </a:p>
                  </a:txBody>
                  <a:tcPr marL="4097" marR="4097" marT="4097" marB="0" anchor="b">
                    <a:solidFill>
                      <a:schemeClr val="accent5">
                        <a:lumMod val="60000"/>
                        <a:lumOff val="40000"/>
                      </a:schemeClr>
                    </a:solidFill>
                  </a:tcPr>
                </a:tc>
                <a:extLst>
                  <a:ext uri="{0D108BD9-81ED-4DB2-BD59-A6C34878D82A}">
                    <a16:rowId xmlns:a16="http://schemas.microsoft.com/office/drawing/2014/main" xmlns="" val="10001"/>
                  </a:ext>
                </a:extLst>
              </a:tr>
              <a:tr h="249118">
                <a:tc>
                  <a:txBody>
                    <a:bodyPr/>
                    <a:lstStyle/>
                    <a:p>
                      <a:pPr algn="l" fontAlgn="b"/>
                      <a:r>
                        <a:rPr lang="tr-TR" sz="1100" b="1" i="0" u="none" strike="noStrike" noProof="0" dirty="0">
                          <a:solidFill>
                            <a:schemeClr val="bg1"/>
                          </a:solidFill>
                          <a:effectLst/>
                          <a:latin typeface="+mn-lt"/>
                        </a:rPr>
                        <a:t>Siz çocukken aile fertleri arasında birbirini tehdit etme, hakaret etme, aşağılama gibi davranışlara tanıklık ettiniz mi?</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32%</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16%</a:t>
                      </a:r>
                    </a:p>
                  </a:txBody>
                  <a:tcPr marL="9525" marR="9525" marT="9525" marB="0" anchor="ctr"/>
                </a:tc>
                <a:extLst>
                  <a:ext uri="{0D108BD9-81ED-4DB2-BD59-A6C34878D82A}">
                    <a16:rowId xmlns:a16="http://schemas.microsoft.com/office/drawing/2014/main" xmlns="" val="10002"/>
                  </a:ext>
                </a:extLst>
              </a:tr>
              <a:tr h="249118">
                <a:tc>
                  <a:txBody>
                    <a:bodyPr/>
                    <a:lstStyle/>
                    <a:p>
                      <a:pPr algn="l" fontAlgn="b"/>
                      <a:r>
                        <a:rPr lang="tr-TR" sz="1100" b="1" i="0" u="none" strike="noStrike" noProof="0" dirty="0">
                          <a:solidFill>
                            <a:schemeClr val="bg1"/>
                          </a:solidFill>
                          <a:effectLst/>
                          <a:latin typeface="+mn-lt"/>
                        </a:rPr>
                        <a:t>Siz çocukken aile fertleri arasında birbirine tokat atma, vurma, bir şey fırlatma gibi davranışlara tanıklık ettiniz mi?</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42%</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19%</a:t>
                      </a:r>
                    </a:p>
                  </a:txBody>
                  <a:tcPr marL="9525" marR="9525" marT="9525" marB="0" anchor="ctr"/>
                </a:tc>
                <a:extLst>
                  <a:ext uri="{0D108BD9-81ED-4DB2-BD59-A6C34878D82A}">
                    <a16:rowId xmlns:a16="http://schemas.microsoft.com/office/drawing/2014/main" xmlns="" val="10003"/>
                  </a:ext>
                </a:extLst>
              </a:tr>
              <a:tr h="249118">
                <a:tc>
                  <a:txBody>
                    <a:bodyPr/>
                    <a:lstStyle/>
                    <a:p>
                      <a:pPr algn="l" fontAlgn="b"/>
                      <a:r>
                        <a:rPr lang="tr-TR" sz="1100" b="1" i="0" u="none" strike="noStrike" noProof="0" dirty="0">
                          <a:solidFill>
                            <a:schemeClr val="bg1"/>
                          </a:solidFill>
                          <a:effectLst/>
                          <a:latin typeface="+mn-lt"/>
                        </a:rPr>
                        <a:t>Siz çocukken aile fertleriniz tarafından tehdit edilme, hakaret edilme, aşağılanma gibi davranışlara maruz kaldınız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26%</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13%</a:t>
                      </a:r>
                    </a:p>
                  </a:txBody>
                  <a:tcPr marL="9525" marR="9525" marT="9525" marB="0" anchor="ctr"/>
                </a:tc>
                <a:extLst>
                  <a:ext uri="{0D108BD9-81ED-4DB2-BD59-A6C34878D82A}">
                    <a16:rowId xmlns:a16="http://schemas.microsoft.com/office/drawing/2014/main" xmlns="" val="10004"/>
                  </a:ext>
                </a:extLst>
              </a:tr>
              <a:tr h="249118">
                <a:tc>
                  <a:txBody>
                    <a:bodyPr/>
                    <a:lstStyle/>
                    <a:p>
                      <a:pPr algn="r" fontAlgn="b"/>
                      <a:r>
                        <a:rPr lang="tr-TR" sz="1100" b="1" i="1" u="none" strike="noStrike" noProof="0" dirty="0">
                          <a:solidFill>
                            <a:srgbClr val="7030A0"/>
                          </a:solidFill>
                          <a:effectLst/>
                          <a:latin typeface="+mn-lt"/>
                        </a:rPr>
                        <a:t>Evet ise, bu davranışların size zarar verdiğini düşünüyor musunuz?</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83%</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82%</a:t>
                      </a:r>
                    </a:p>
                  </a:txBody>
                  <a:tcPr marL="9525" marR="9525" marT="9525" marB="0" anchor="ctr"/>
                </a:tc>
                <a:extLst>
                  <a:ext uri="{0D108BD9-81ED-4DB2-BD59-A6C34878D82A}">
                    <a16:rowId xmlns:a16="http://schemas.microsoft.com/office/drawing/2014/main" xmlns="" val="10005"/>
                  </a:ext>
                </a:extLst>
              </a:tr>
              <a:tr h="249118">
                <a:tc>
                  <a:txBody>
                    <a:bodyPr/>
                    <a:lstStyle/>
                    <a:p>
                      <a:pPr algn="l" fontAlgn="b"/>
                      <a:r>
                        <a:rPr lang="tr-TR" sz="1100" b="1" i="0" u="none" strike="noStrike" noProof="0" dirty="0">
                          <a:solidFill>
                            <a:schemeClr val="bg1"/>
                          </a:solidFill>
                          <a:effectLst/>
                          <a:latin typeface="+mn-lt"/>
                        </a:rPr>
                        <a:t>Siz çocukken aile fertleriniz tarafından tokat atma, vurma, bir şey fırlatma gibi davranışlara maruz kaldınız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32%</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16%</a:t>
                      </a:r>
                    </a:p>
                  </a:txBody>
                  <a:tcPr marL="9525" marR="9525" marT="9525" marB="0" anchor="ctr"/>
                </a:tc>
                <a:extLst>
                  <a:ext uri="{0D108BD9-81ED-4DB2-BD59-A6C34878D82A}">
                    <a16:rowId xmlns:a16="http://schemas.microsoft.com/office/drawing/2014/main" xmlns="" val="10006"/>
                  </a:ext>
                </a:extLst>
              </a:tr>
              <a:tr h="249118">
                <a:tc>
                  <a:txBody>
                    <a:bodyPr/>
                    <a:lstStyle/>
                    <a:p>
                      <a:pPr algn="l" fontAlgn="b"/>
                      <a:r>
                        <a:rPr lang="tr-TR" sz="1100" b="1" i="0" u="none" strike="noStrike" noProof="0" dirty="0">
                          <a:solidFill>
                            <a:schemeClr val="bg1"/>
                          </a:solidFill>
                          <a:effectLst/>
                          <a:latin typeface="+mn-lt"/>
                        </a:rPr>
                        <a:t>Evet ise, bu davranışların size zarar verdiğini düşünüyor musunuz?</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78%</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72%</a:t>
                      </a:r>
                    </a:p>
                  </a:txBody>
                  <a:tcPr marL="9525" marR="9525" marT="9525" marB="0" anchor="ctr"/>
                </a:tc>
                <a:extLst>
                  <a:ext uri="{0D108BD9-81ED-4DB2-BD59-A6C34878D82A}">
                    <a16:rowId xmlns:a16="http://schemas.microsoft.com/office/drawing/2014/main" xmlns="" val="10007"/>
                  </a:ext>
                </a:extLst>
              </a:tr>
              <a:tr h="249118">
                <a:tc>
                  <a:txBody>
                    <a:bodyPr/>
                    <a:lstStyle/>
                    <a:p>
                      <a:pPr algn="l" fontAlgn="b"/>
                      <a:r>
                        <a:rPr lang="tr-TR" sz="1100" b="1" i="0" u="none" strike="noStrike" noProof="0" dirty="0">
                          <a:solidFill>
                            <a:schemeClr val="bg1"/>
                          </a:solidFill>
                          <a:effectLst/>
                          <a:latin typeface="+mn-lt"/>
                        </a:rPr>
                        <a:t>Siz çocukken aile fertleriniz size hiç cinsiyetiniz hakkında (kız olma/kadın olma hakkında) olumsuz şeyler anlattılar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33%</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21%</a:t>
                      </a:r>
                    </a:p>
                  </a:txBody>
                  <a:tcPr marL="9525" marR="9525" marT="9525" marB="0" anchor="ctr"/>
                </a:tc>
                <a:extLst>
                  <a:ext uri="{0D108BD9-81ED-4DB2-BD59-A6C34878D82A}">
                    <a16:rowId xmlns:a16="http://schemas.microsoft.com/office/drawing/2014/main" xmlns="" val="10008"/>
                  </a:ext>
                </a:extLst>
              </a:tr>
              <a:tr h="249118">
                <a:tc>
                  <a:txBody>
                    <a:bodyPr/>
                    <a:lstStyle/>
                    <a:p>
                      <a:pPr algn="r" fontAlgn="b"/>
                      <a:r>
                        <a:rPr lang="tr-TR" sz="1100" b="1" i="1" u="none" strike="noStrike" kern="1200" noProof="0" dirty="0">
                          <a:solidFill>
                            <a:srgbClr val="7030A0"/>
                          </a:solidFill>
                          <a:effectLst/>
                          <a:latin typeface="+mn-lt"/>
                          <a:ea typeface="+mn-ea"/>
                          <a:cs typeface="+mn-cs"/>
                        </a:rPr>
                        <a:t>Evet ise, bu anlatılanların size zarar verdiğini düşünüyor musunuz?</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71%</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70%</a:t>
                      </a:r>
                    </a:p>
                  </a:txBody>
                  <a:tcPr marL="9525" marR="9525" marT="9525" marB="0" anchor="ctr"/>
                </a:tc>
                <a:extLst>
                  <a:ext uri="{0D108BD9-81ED-4DB2-BD59-A6C34878D82A}">
                    <a16:rowId xmlns:a16="http://schemas.microsoft.com/office/drawing/2014/main" xmlns="" val="10009"/>
                  </a:ext>
                </a:extLst>
              </a:tr>
              <a:tr h="249118">
                <a:tc>
                  <a:txBody>
                    <a:bodyPr/>
                    <a:lstStyle/>
                    <a:p>
                      <a:pPr algn="l" fontAlgn="b"/>
                      <a:r>
                        <a:rPr lang="tr-TR" sz="1100" b="1" i="0" u="none" strike="noStrike" noProof="0" dirty="0">
                          <a:solidFill>
                            <a:schemeClr val="bg1"/>
                          </a:solidFill>
                          <a:effectLst/>
                          <a:latin typeface="+mn-lt"/>
                        </a:rPr>
                        <a:t>Siz çocukken aile fertleriniz size hiç cinsiyetinize bağlı (kız olduğunuz için) nasıl davranmanız gerektiğine dair nasihatlerde bulundular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79%</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71%</a:t>
                      </a:r>
                    </a:p>
                  </a:txBody>
                  <a:tcPr marL="9525" marR="9525" marT="9525" marB="0" anchor="ctr"/>
                </a:tc>
                <a:extLst>
                  <a:ext uri="{0D108BD9-81ED-4DB2-BD59-A6C34878D82A}">
                    <a16:rowId xmlns:a16="http://schemas.microsoft.com/office/drawing/2014/main" xmlns="" val="10010"/>
                  </a:ext>
                </a:extLst>
              </a:tr>
              <a:tr h="249118">
                <a:tc>
                  <a:txBody>
                    <a:bodyPr/>
                    <a:lstStyle/>
                    <a:p>
                      <a:pPr algn="l" fontAlgn="b"/>
                      <a:r>
                        <a:rPr lang="tr-TR" sz="1100" b="1" i="0" u="none" strike="noStrike" noProof="0" dirty="0">
                          <a:solidFill>
                            <a:schemeClr val="bg1"/>
                          </a:solidFill>
                          <a:effectLst/>
                          <a:latin typeface="+mn-lt"/>
                        </a:rPr>
                        <a:t>Siz çocukken aile fertleriniz size hiç cinsiyetiniz yüzünden (kız olduğunuz için) olumsuz davrandılar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26%</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19%</a:t>
                      </a:r>
                    </a:p>
                  </a:txBody>
                  <a:tcPr marL="9525" marR="9525" marT="9525" marB="0" anchor="ctr"/>
                </a:tc>
                <a:extLst>
                  <a:ext uri="{0D108BD9-81ED-4DB2-BD59-A6C34878D82A}">
                    <a16:rowId xmlns:a16="http://schemas.microsoft.com/office/drawing/2014/main" xmlns="" val="10011"/>
                  </a:ext>
                </a:extLst>
              </a:tr>
              <a:tr h="249118">
                <a:tc>
                  <a:txBody>
                    <a:bodyPr/>
                    <a:lstStyle/>
                    <a:p>
                      <a:pPr algn="r" fontAlgn="b"/>
                      <a:r>
                        <a:rPr lang="tr-TR" sz="1100" b="1" i="1" u="none" strike="noStrike" kern="1200" noProof="0" dirty="0">
                          <a:solidFill>
                            <a:srgbClr val="7030A0"/>
                          </a:solidFill>
                          <a:effectLst/>
                          <a:latin typeface="+mn-lt"/>
                          <a:ea typeface="+mn-ea"/>
                          <a:cs typeface="+mn-cs"/>
                        </a:rPr>
                        <a:t>Evet ise, bu davranışların size zarar verdiğini düşünüyor musunuz?</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86%</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81%</a:t>
                      </a:r>
                    </a:p>
                  </a:txBody>
                  <a:tcPr marL="9525" marR="9525" marT="9525" marB="0" anchor="ctr"/>
                </a:tc>
                <a:extLst>
                  <a:ext uri="{0D108BD9-81ED-4DB2-BD59-A6C34878D82A}">
                    <a16:rowId xmlns:a16="http://schemas.microsoft.com/office/drawing/2014/main" xmlns="" val="10012"/>
                  </a:ext>
                </a:extLst>
              </a:tr>
              <a:tr h="491713">
                <a:tc>
                  <a:txBody>
                    <a:bodyPr/>
                    <a:lstStyle/>
                    <a:p>
                      <a:pPr algn="l" fontAlgn="b"/>
                      <a:r>
                        <a:rPr lang="tr-TR" sz="1100" b="1" i="0" u="none" strike="noStrike" noProof="0" dirty="0">
                          <a:solidFill>
                            <a:schemeClr val="bg1"/>
                          </a:solidFill>
                          <a:effectLst/>
                          <a:latin typeface="+mn-lt"/>
                        </a:rPr>
                        <a:t>Siz bu zaman zarfında yakın çevrenizden veya aile bireylerinizden </a:t>
                      </a:r>
                      <a:r>
                        <a:rPr lang="tr-TR" sz="1100" b="1" i="0" u="none" strike="noStrike" noProof="0" dirty="0" smtClean="0">
                          <a:solidFill>
                            <a:schemeClr val="bg1"/>
                          </a:solidFill>
                          <a:effectLst/>
                          <a:latin typeface="+mn-lt"/>
                        </a:rPr>
                        <a:t>tehdit </a:t>
                      </a:r>
                      <a:r>
                        <a:rPr lang="tr-TR" sz="1100" b="1" i="0" u="none" strike="noStrike" noProof="0" dirty="0">
                          <a:solidFill>
                            <a:schemeClr val="bg1"/>
                          </a:solidFill>
                          <a:effectLst/>
                          <a:latin typeface="+mn-lt"/>
                        </a:rPr>
                        <a:t>edilme, hakaret edilme, aşağılanma gibi davranışlara maruz kaldınız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31%</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16%</a:t>
                      </a:r>
                    </a:p>
                  </a:txBody>
                  <a:tcPr marL="9525" marR="9525" marT="9525" marB="0" anchor="ctr"/>
                </a:tc>
                <a:extLst>
                  <a:ext uri="{0D108BD9-81ED-4DB2-BD59-A6C34878D82A}">
                    <a16:rowId xmlns:a16="http://schemas.microsoft.com/office/drawing/2014/main" xmlns="" val="10013"/>
                  </a:ext>
                </a:extLst>
              </a:tr>
              <a:tr h="249118">
                <a:tc>
                  <a:txBody>
                    <a:bodyPr/>
                    <a:lstStyle/>
                    <a:p>
                      <a:pPr algn="r" fontAlgn="b"/>
                      <a:r>
                        <a:rPr lang="tr-TR" sz="1100" b="1" i="1" u="none" strike="noStrike" kern="1200" noProof="0" dirty="0">
                          <a:solidFill>
                            <a:srgbClr val="7030A0"/>
                          </a:solidFill>
                          <a:effectLst/>
                          <a:latin typeface="+mn-lt"/>
                          <a:ea typeface="+mn-ea"/>
                          <a:cs typeface="+mn-cs"/>
                        </a:rPr>
                        <a:t>Evet ise, son bir yıl içinde böyle bir olay yaşadınız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56%</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44%</a:t>
                      </a:r>
                    </a:p>
                  </a:txBody>
                  <a:tcPr marL="9525" marR="9525" marT="9525" marB="0" anchor="ctr"/>
                </a:tc>
                <a:extLst>
                  <a:ext uri="{0D108BD9-81ED-4DB2-BD59-A6C34878D82A}">
                    <a16:rowId xmlns:a16="http://schemas.microsoft.com/office/drawing/2014/main" xmlns="" val="10014"/>
                  </a:ext>
                </a:extLst>
              </a:tr>
              <a:tr h="249118">
                <a:tc>
                  <a:txBody>
                    <a:bodyPr/>
                    <a:lstStyle/>
                    <a:p>
                      <a:pPr algn="r" fontAlgn="b"/>
                      <a:r>
                        <a:rPr lang="tr-TR" sz="1100" b="1" i="1" u="none" strike="noStrike" kern="1200" noProof="0" dirty="0">
                          <a:solidFill>
                            <a:srgbClr val="7030A0"/>
                          </a:solidFill>
                          <a:effectLst/>
                          <a:latin typeface="+mn-lt"/>
                          <a:ea typeface="+mn-ea"/>
                          <a:cs typeface="+mn-cs"/>
                        </a:rPr>
                        <a:t>Evet ise, çocuklarınız bu olaya hiç tanıklık etti mi?</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61%</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60%</a:t>
                      </a:r>
                    </a:p>
                  </a:txBody>
                  <a:tcPr marL="9525" marR="9525" marT="9525" marB="0" anchor="ctr"/>
                </a:tc>
                <a:extLst>
                  <a:ext uri="{0D108BD9-81ED-4DB2-BD59-A6C34878D82A}">
                    <a16:rowId xmlns:a16="http://schemas.microsoft.com/office/drawing/2014/main" xmlns="" val="10015"/>
                  </a:ext>
                </a:extLst>
              </a:tr>
              <a:tr h="249118">
                <a:tc>
                  <a:txBody>
                    <a:bodyPr/>
                    <a:lstStyle/>
                    <a:p>
                      <a:pPr algn="l" fontAlgn="b"/>
                      <a:r>
                        <a:rPr lang="tr-TR" sz="1100" b="1" i="0" u="none" strike="noStrike" noProof="0" dirty="0">
                          <a:solidFill>
                            <a:schemeClr val="bg1"/>
                          </a:solidFill>
                          <a:effectLst/>
                          <a:latin typeface="+mn-lt"/>
                        </a:rPr>
                        <a:t>Siz 18 yaşınızdan sonra aile fertleriniz tarafından tokat atma, vurma, bir şey fırlatma gibi davranışlara maruz kaldınız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23%</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11%</a:t>
                      </a:r>
                    </a:p>
                  </a:txBody>
                  <a:tcPr marL="9525" marR="9525" marT="9525" marB="0" anchor="ctr"/>
                </a:tc>
                <a:extLst>
                  <a:ext uri="{0D108BD9-81ED-4DB2-BD59-A6C34878D82A}">
                    <a16:rowId xmlns:a16="http://schemas.microsoft.com/office/drawing/2014/main" xmlns="" val="10016"/>
                  </a:ext>
                </a:extLst>
              </a:tr>
              <a:tr h="249118">
                <a:tc>
                  <a:txBody>
                    <a:bodyPr/>
                    <a:lstStyle/>
                    <a:p>
                      <a:pPr marL="0" algn="r" defTabSz="914400" rtl="0" eaLnBrk="1" fontAlgn="b" latinLnBrk="0" hangingPunct="1"/>
                      <a:r>
                        <a:rPr lang="tr-TR" sz="1100" b="1" i="1" u="none" strike="noStrike" kern="1200" noProof="0" dirty="0">
                          <a:solidFill>
                            <a:srgbClr val="7030A0"/>
                          </a:solidFill>
                          <a:effectLst/>
                          <a:latin typeface="+mn-lt"/>
                          <a:ea typeface="+mn-ea"/>
                          <a:cs typeface="+mn-cs"/>
                        </a:rPr>
                        <a:t>Evet ise, son bir yıl içinde böyle bir olay yaşadınız mı?</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56%</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46%</a:t>
                      </a:r>
                    </a:p>
                  </a:txBody>
                  <a:tcPr marL="9525" marR="9525" marT="9525" marB="0" anchor="ctr"/>
                </a:tc>
                <a:extLst>
                  <a:ext uri="{0D108BD9-81ED-4DB2-BD59-A6C34878D82A}">
                    <a16:rowId xmlns:a16="http://schemas.microsoft.com/office/drawing/2014/main" xmlns="" val="10017"/>
                  </a:ext>
                </a:extLst>
              </a:tr>
              <a:tr h="249118">
                <a:tc>
                  <a:txBody>
                    <a:bodyPr/>
                    <a:lstStyle/>
                    <a:p>
                      <a:pPr marL="0" algn="r" defTabSz="914400" rtl="0" eaLnBrk="1" fontAlgn="b" latinLnBrk="0" hangingPunct="1"/>
                      <a:r>
                        <a:rPr lang="tr-TR" sz="1100" b="1" i="1" u="none" strike="noStrike" kern="1200" noProof="0" dirty="0">
                          <a:solidFill>
                            <a:srgbClr val="7030A0"/>
                          </a:solidFill>
                          <a:effectLst/>
                          <a:latin typeface="+mn-lt"/>
                          <a:ea typeface="+mn-ea"/>
                          <a:cs typeface="+mn-cs"/>
                        </a:rPr>
                        <a:t>Evet ise, çocuklarınız bu olaya hiç tanıklık etti mi?</a:t>
                      </a:r>
                    </a:p>
                  </a:txBody>
                  <a:tcPr marL="9525" marR="9525" marT="9525" marB="0" anchor="ctr">
                    <a:solidFill>
                      <a:schemeClr val="accent5">
                        <a:lumMod val="60000"/>
                        <a:lumOff val="40000"/>
                      </a:schemeClr>
                    </a:solidFill>
                  </a:tcPr>
                </a:tc>
                <a:tc>
                  <a:txBody>
                    <a:bodyPr/>
                    <a:lstStyle/>
                    <a:p>
                      <a:pPr algn="ctr" fontAlgn="t"/>
                      <a:r>
                        <a:rPr lang="tr-TR" sz="1200" b="0" i="0" u="none" strike="noStrike" noProof="0" dirty="0">
                          <a:solidFill>
                            <a:srgbClr val="000000"/>
                          </a:solidFill>
                          <a:effectLst/>
                          <a:latin typeface="+mn-lt"/>
                        </a:rPr>
                        <a:t>59%</a:t>
                      </a:r>
                    </a:p>
                  </a:txBody>
                  <a:tcPr marL="9525" marR="9525" marT="9525" marB="0" anchor="ctr"/>
                </a:tc>
                <a:tc>
                  <a:txBody>
                    <a:bodyPr/>
                    <a:lstStyle/>
                    <a:p>
                      <a:pPr algn="ctr" fontAlgn="b"/>
                      <a:r>
                        <a:rPr lang="tr-TR" sz="1200" u="none" strike="noStrike" noProof="0" dirty="0" smtClean="0">
                          <a:effectLst/>
                          <a:latin typeface="+mn-lt"/>
                        </a:rPr>
                        <a:t> </a:t>
                      </a:r>
                      <a:endParaRPr lang="tr-TR" sz="1200" b="0" i="0" u="none" strike="noStrike" noProof="0" dirty="0">
                        <a:solidFill>
                          <a:srgbClr val="000000"/>
                        </a:solidFill>
                        <a:effectLst/>
                        <a:latin typeface="+mn-lt"/>
                      </a:endParaRPr>
                    </a:p>
                  </a:txBody>
                  <a:tcPr marL="4097" marR="4097" marT="4097" marB="0" anchor="ctr"/>
                </a:tc>
                <a:tc>
                  <a:txBody>
                    <a:bodyPr/>
                    <a:lstStyle/>
                    <a:p>
                      <a:pPr algn="ctr" fontAlgn="t"/>
                      <a:r>
                        <a:rPr lang="tr-TR" sz="1200" b="0" i="0" u="none" strike="noStrike" noProof="0" dirty="0">
                          <a:solidFill>
                            <a:srgbClr val="000000"/>
                          </a:solidFill>
                          <a:effectLst/>
                          <a:latin typeface="+mn-lt"/>
                        </a:rPr>
                        <a:t>55%</a:t>
                      </a:r>
                    </a:p>
                  </a:txBody>
                  <a:tcPr marL="9525" marR="9525" marT="9525" marB="0" anchor="ctr"/>
                </a:tc>
                <a:extLst>
                  <a:ext uri="{0D108BD9-81ED-4DB2-BD59-A6C34878D82A}">
                    <a16:rowId xmlns:a16="http://schemas.microsoft.com/office/drawing/2014/main" xmlns="" val="10018"/>
                  </a:ext>
                </a:extLst>
              </a:tr>
            </a:tbl>
          </a:graphicData>
        </a:graphic>
      </p:graphicFrame>
      <p:sp>
        <p:nvSpPr>
          <p:cNvPr id="5" name="Sağ Ok 11"/>
          <p:cNvSpPr/>
          <p:nvPr/>
        </p:nvSpPr>
        <p:spPr>
          <a:xfrm flipH="1">
            <a:off x="10108464" y="1639139"/>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ağ Ok 11"/>
          <p:cNvSpPr/>
          <p:nvPr/>
        </p:nvSpPr>
        <p:spPr>
          <a:xfrm flipH="1">
            <a:off x="10108464" y="1982688"/>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ağ Ok 11"/>
          <p:cNvSpPr/>
          <p:nvPr/>
        </p:nvSpPr>
        <p:spPr>
          <a:xfrm flipH="1">
            <a:off x="10108464" y="2326237"/>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ağ Ok 11"/>
          <p:cNvSpPr/>
          <p:nvPr/>
        </p:nvSpPr>
        <p:spPr>
          <a:xfrm flipH="1">
            <a:off x="10105156" y="2972102"/>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ağ Ok 11"/>
          <p:cNvSpPr/>
          <p:nvPr/>
        </p:nvSpPr>
        <p:spPr>
          <a:xfrm flipH="1">
            <a:off x="10105156" y="4151642"/>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ağ Ok 11"/>
          <p:cNvSpPr/>
          <p:nvPr/>
        </p:nvSpPr>
        <p:spPr>
          <a:xfrm flipH="1">
            <a:off x="10105155" y="4505160"/>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ağ Ok 11"/>
          <p:cNvSpPr/>
          <p:nvPr/>
        </p:nvSpPr>
        <p:spPr>
          <a:xfrm flipH="1">
            <a:off x="10105156" y="3509851"/>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ağ Ok 11"/>
          <p:cNvSpPr/>
          <p:nvPr/>
        </p:nvSpPr>
        <p:spPr>
          <a:xfrm flipH="1">
            <a:off x="10105155" y="5507585"/>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ağ Ok 11"/>
          <p:cNvSpPr/>
          <p:nvPr/>
        </p:nvSpPr>
        <p:spPr>
          <a:xfrm flipH="1">
            <a:off x="10105155" y="5118773"/>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ağ Ok 11"/>
          <p:cNvSpPr/>
          <p:nvPr/>
        </p:nvSpPr>
        <p:spPr>
          <a:xfrm flipH="1">
            <a:off x="10105154" y="6033610"/>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ağ Ok 11"/>
          <p:cNvSpPr/>
          <p:nvPr/>
        </p:nvSpPr>
        <p:spPr>
          <a:xfrm flipH="1">
            <a:off x="10108464" y="1639139"/>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ağ Ok 11"/>
          <p:cNvSpPr/>
          <p:nvPr/>
        </p:nvSpPr>
        <p:spPr>
          <a:xfrm flipH="1">
            <a:off x="10108464" y="1982688"/>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ağ Ok 11"/>
          <p:cNvSpPr/>
          <p:nvPr/>
        </p:nvSpPr>
        <p:spPr>
          <a:xfrm flipH="1">
            <a:off x="10108464" y="2326237"/>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ağ Ok 11"/>
          <p:cNvSpPr/>
          <p:nvPr/>
        </p:nvSpPr>
        <p:spPr>
          <a:xfrm flipH="1">
            <a:off x="10105156" y="2972102"/>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ağ Ok 11"/>
          <p:cNvSpPr/>
          <p:nvPr/>
        </p:nvSpPr>
        <p:spPr>
          <a:xfrm flipH="1">
            <a:off x="10105156" y="4151642"/>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ağ Ok 11"/>
          <p:cNvSpPr/>
          <p:nvPr/>
        </p:nvSpPr>
        <p:spPr>
          <a:xfrm flipH="1">
            <a:off x="10105155" y="4505160"/>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ağ Ok 11"/>
          <p:cNvSpPr/>
          <p:nvPr/>
        </p:nvSpPr>
        <p:spPr>
          <a:xfrm flipH="1">
            <a:off x="10105156" y="3509851"/>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ağ Ok 11"/>
          <p:cNvSpPr/>
          <p:nvPr/>
        </p:nvSpPr>
        <p:spPr>
          <a:xfrm flipH="1">
            <a:off x="10105155" y="5507585"/>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ağ Ok 11"/>
          <p:cNvSpPr/>
          <p:nvPr/>
        </p:nvSpPr>
        <p:spPr>
          <a:xfrm flipH="1">
            <a:off x="10105155" y="5118773"/>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ağ Ok 11"/>
          <p:cNvSpPr/>
          <p:nvPr/>
        </p:nvSpPr>
        <p:spPr>
          <a:xfrm flipH="1">
            <a:off x="10105154" y="6033610"/>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661012" y="2005384"/>
            <a:ext cx="1966279" cy="2492990"/>
          </a:xfrm>
          <a:prstGeom prst="rect">
            <a:avLst/>
          </a:prstGeom>
          <a:solidFill>
            <a:schemeClr val="bg2"/>
          </a:solidFill>
        </p:spPr>
        <p:txBody>
          <a:bodyPr wrap="square" rtlCol="0">
            <a:spAutoFit/>
          </a:bodyPr>
          <a:lstStyle/>
          <a:p>
            <a:r>
              <a:rPr lang="tr-TR" sz="1200" dirty="0" smtClean="0"/>
              <a:t>Müdahale ve kontrol grupları genel sosyo-ekonomik ve diğer demografik özellikleri bakımından çok benzer olsa da iki grup arasında kişisel şiddet öyküsü açısından önemli farklılıklar vardır: Programa katılmaya gönüllü olanlar arasında geçmişinde şiddete maruz kalan kadınlara daha sıklıkla rastlıyoruz. </a:t>
            </a:r>
            <a:endParaRPr lang="tr-TR" sz="1200" dirty="0"/>
          </a:p>
        </p:txBody>
      </p:sp>
    </p:spTree>
    <p:extLst>
      <p:ext uri="{BB962C8B-B14F-4D97-AF65-F5344CB8AC3E}">
        <p14:creationId xmlns:p14="http://schemas.microsoft.com/office/powerpoint/2010/main" val="3161374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tr-TR" dirty="0" smtClean="0"/>
              <a:t>Değerlendirme Sonuçları</a:t>
            </a:r>
            <a:endParaRPr lang="tr-TR" dirty="0"/>
          </a:p>
        </p:txBody>
      </p:sp>
      <p:sp>
        <p:nvSpPr>
          <p:cNvPr id="5" name="Subtitle 4"/>
          <p:cNvSpPr>
            <a:spLocks noGrp="1"/>
          </p:cNvSpPr>
          <p:nvPr>
            <p:ph type="subTitle" idx="1"/>
          </p:nvPr>
        </p:nvSpPr>
        <p:spPr/>
        <p:txBody>
          <a:bodyPr/>
          <a:lstStyle/>
          <a:p>
            <a:r>
              <a:rPr lang="tr-TR" dirty="0" smtClean="0"/>
              <a:t>Değerlendirme Süresi</a:t>
            </a:r>
            <a:r>
              <a:rPr lang="en-US" dirty="0" smtClean="0"/>
              <a:t>: </a:t>
            </a:r>
            <a:r>
              <a:rPr lang="tr-TR" dirty="0" smtClean="0"/>
              <a:t>Kasım</a:t>
            </a:r>
            <a:r>
              <a:rPr lang="en-US" dirty="0" smtClean="0"/>
              <a:t> 2015- </a:t>
            </a:r>
            <a:r>
              <a:rPr lang="tr-TR" dirty="0" smtClean="0"/>
              <a:t>Kasım</a:t>
            </a:r>
            <a:r>
              <a:rPr lang="en-US" dirty="0" smtClean="0"/>
              <a:t> 2018</a:t>
            </a:r>
            <a:endParaRPr lang="en-US" dirty="0"/>
          </a:p>
        </p:txBody>
      </p:sp>
      <p:sp>
        <p:nvSpPr>
          <p:cNvPr id="6" name="Picture Placeholder 5"/>
          <p:cNvSpPr>
            <a:spLocks noGrp="1"/>
          </p:cNvSpPr>
          <p:nvPr>
            <p:ph type="pic" idx="13"/>
          </p:nvPr>
        </p:nvSpPr>
        <p:spPr/>
      </p:sp>
      <p:sp>
        <p:nvSpPr>
          <p:cNvPr id="3" name="Slide Number Placeholder 2"/>
          <p:cNvSpPr>
            <a:spLocks noGrp="1"/>
          </p:cNvSpPr>
          <p:nvPr>
            <p:ph type="sldNum" sz="quarter" idx="4294967295"/>
          </p:nvPr>
        </p:nvSpPr>
        <p:spPr>
          <a:xfrm>
            <a:off x="9448800" y="6486525"/>
            <a:ext cx="2743200" cy="365125"/>
          </a:xfrm>
        </p:spPr>
        <p:txBody>
          <a:bodyPr/>
          <a:lstStyle/>
          <a:p>
            <a:fld id="{EDE33F61-6FEC-4FD1-81A4-86B6F1FB65B4}" type="slidenum">
              <a:rPr lang="en-US" smtClean="0"/>
              <a:t>15</a:t>
            </a:fld>
            <a:endParaRPr lang="en-US"/>
          </a:p>
        </p:txBody>
      </p:sp>
      <p:pic>
        <p:nvPicPr>
          <p:cNvPr id="8" name="Picture 7"/>
          <p:cNvPicPr>
            <a:picLocks noChangeAspect="1"/>
          </p:cNvPicPr>
          <p:nvPr/>
        </p:nvPicPr>
        <p:blipFill rotWithShape="1">
          <a:blip r:embed="rId2"/>
          <a:srcRect l="22975" r="62430"/>
          <a:stretch/>
        </p:blipFill>
        <p:spPr>
          <a:xfrm>
            <a:off x="4836586" y="170835"/>
            <a:ext cx="2518828" cy="2340051"/>
          </a:xfrm>
          <a:prstGeom prst="rect">
            <a:avLst/>
          </a:prstGeom>
        </p:spPr>
      </p:pic>
    </p:spTree>
    <p:extLst>
      <p:ext uri="{BB962C8B-B14F-4D97-AF65-F5344CB8AC3E}">
        <p14:creationId xmlns:p14="http://schemas.microsoft.com/office/powerpoint/2010/main" val="1868050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Hayattan ve Yakın Aile Bireylerinden Memnuniyet</a:t>
            </a:r>
            <a:endParaRPr lang="en-US" dirty="0"/>
          </a:p>
        </p:txBody>
      </p:sp>
      <p:sp>
        <p:nvSpPr>
          <p:cNvPr id="4" name="Slide Number Placeholder 3"/>
          <p:cNvSpPr>
            <a:spLocks noGrp="1"/>
          </p:cNvSpPr>
          <p:nvPr>
            <p:ph type="sldNum" sz="quarter" idx="12"/>
          </p:nvPr>
        </p:nvSpPr>
        <p:spPr/>
        <p:txBody>
          <a:bodyPr/>
          <a:lstStyle/>
          <a:p>
            <a:fld id="{EDE33F61-6FEC-4FD1-81A4-86B6F1FB65B4}" type="slidenum">
              <a:rPr lang="en-US" smtClean="0"/>
              <a:t>16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431181889"/>
              </p:ext>
            </p:extLst>
          </p:nvPr>
        </p:nvGraphicFramePr>
        <p:xfrm>
          <a:off x="3764813" y="2189472"/>
          <a:ext cx="7159333" cy="3424944"/>
        </p:xfrm>
        <a:graphic>
          <a:graphicData uri="http://schemas.openxmlformats.org/drawingml/2006/table">
            <a:tbl>
              <a:tblPr>
                <a:tableStyleId>{5C22544A-7EE6-4342-B048-85BDC9FD1C3A}</a:tableStyleId>
              </a:tblPr>
              <a:tblGrid>
                <a:gridCol w="3637218">
                  <a:extLst>
                    <a:ext uri="{9D8B030D-6E8A-4147-A177-3AD203B41FA5}">
                      <a16:colId xmlns:a16="http://schemas.microsoft.com/office/drawing/2014/main" xmlns="" val="20000"/>
                    </a:ext>
                  </a:extLst>
                </a:gridCol>
                <a:gridCol w="658052">
                  <a:extLst>
                    <a:ext uri="{9D8B030D-6E8A-4147-A177-3AD203B41FA5}">
                      <a16:colId xmlns:a16="http://schemas.microsoft.com/office/drawing/2014/main" xmlns="" val="20001"/>
                    </a:ext>
                  </a:extLst>
                </a:gridCol>
                <a:gridCol w="639523">
                  <a:extLst>
                    <a:ext uri="{9D8B030D-6E8A-4147-A177-3AD203B41FA5}">
                      <a16:colId xmlns:a16="http://schemas.microsoft.com/office/drawing/2014/main" xmlns="" val="20002"/>
                    </a:ext>
                  </a:extLst>
                </a:gridCol>
                <a:gridCol w="638176">
                  <a:extLst>
                    <a:ext uri="{9D8B030D-6E8A-4147-A177-3AD203B41FA5}">
                      <a16:colId xmlns:a16="http://schemas.microsoft.com/office/drawing/2014/main" xmlns="" val="20003"/>
                    </a:ext>
                  </a:extLst>
                </a:gridCol>
                <a:gridCol w="478952">
                  <a:extLst>
                    <a:ext uri="{9D8B030D-6E8A-4147-A177-3AD203B41FA5}">
                      <a16:colId xmlns:a16="http://schemas.microsoft.com/office/drawing/2014/main" xmlns="" val="20004"/>
                    </a:ext>
                  </a:extLst>
                </a:gridCol>
                <a:gridCol w="553706">
                  <a:extLst>
                    <a:ext uri="{9D8B030D-6E8A-4147-A177-3AD203B41FA5}">
                      <a16:colId xmlns:a16="http://schemas.microsoft.com/office/drawing/2014/main" xmlns="" val="20005"/>
                    </a:ext>
                  </a:extLst>
                </a:gridCol>
                <a:gridCol w="553706">
                  <a:extLst>
                    <a:ext uri="{9D8B030D-6E8A-4147-A177-3AD203B41FA5}">
                      <a16:colId xmlns:a16="http://schemas.microsoft.com/office/drawing/2014/main" xmlns="" val="20006"/>
                    </a:ext>
                  </a:extLst>
                </a:gridCol>
              </a:tblGrid>
              <a:tr h="316932">
                <a:tc rowSpan="2">
                  <a:txBody>
                    <a:bodyPr/>
                    <a:lstStyle/>
                    <a:p>
                      <a:pPr algn="r" fontAlgn="b"/>
                      <a:r>
                        <a:rPr lang="tr-TR" sz="1400" b="1" u="none" strike="noStrike" noProof="0" dirty="0" smtClean="0">
                          <a:solidFill>
                            <a:schemeClr val="accent4">
                              <a:lumMod val="20000"/>
                              <a:lumOff val="80000"/>
                            </a:schemeClr>
                          </a:solidFill>
                          <a:effectLst/>
                        </a:rPr>
                        <a:t> (</a:t>
                      </a:r>
                      <a:r>
                        <a:rPr lang="fi-FI" sz="1400" b="1" u="none" strike="noStrike" noProof="0" dirty="0" smtClean="0">
                          <a:solidFill>
                            <a:schemeClr val="accent4">
                              <a:lumMod val="20000"/>
                              <a:lumOff val="80000"/>
                            </a:schemeClr>
                          </a:solidFill>
                          <a:effectLst/>
                        </a:rPr>
                        <a:t>0-10 arası verilen puanların ortalaması</a:t>
                      </a:r>
                      <a:r>
                        <a:rPr lang="tr-TR" sz="1400" b="1" u="none" strike="noStrike" noProof="0" dirty="0" smtClean="0">
                          <a:solidFill>
                            <a:schemeClr val="accent4">
                              <a:lumMod val="20000"/>
                              <a:lumOff val="80000"/>
                            </a:schemeClr>
                          </a:solidFill>
                          <a:effectLst/>
                        </a:rPr>
                        <a:t>)</a:t>
                      </a:r>
                      <a:endParaRPr lang="tr-TR" sz="1400" b="1" i="0" u="none" strike="noStrike" noProof="0" dirty="0">
                        <a:solidFill>
                          <a:schemeClr val="accent4">
                            <a:lumMod val="20000"/>
                            <a:lumOff val="80000"/>
                          </a:schemeClr>
                        </a:solidFill>
                        <a:effectLst/>
                        <a:latin typeface="Calibri" panose="020F0502020204030204" pitchFamily="34" charset="0"/>
                      </a:endParaRPr>
                    </a:p>
                  </a:txBody>
                  <a:tcPr marL="4763" marR="4763" marT="4763" marB="0" anchor="b">
                    <a:lnR w="12700" cap="flat" cmpd="sng" algn="ctr">
                      <a:solidFill>
                        <a:schemeClr val="bg1"/>
                      </a:solidFill>
                      <a:prstDash val="solid"/>
                      <a:round/>
                      <a:headEnd type="none" w="med" len="med"/>
                      <a:tailEnd type="none" w="med" len="med"/>
                    </a:lnR>
                    <a:solidFill>
                      <a:schemeClr val="accent5">
                        <a:lumMod val="60000"/>
                        <a:lumOff val="40000"/>
                      </a:schemeClr>
                    </a:solidFill>
                  </a:tcPr>
                </a:tc>
                <a:tc gridSpan="2">
                  <a:txBody>
                    <a:bodyPr/>
                    <a:lstStyle/>
                    <a:p>
                      <a:pPr algn="ctr" fontAlgn="b"/>
                      <a:r>
                        <a:rPr lang="tr-TR" sz="1800" b="1" u="none" strike="noStrike" noProof="0" dirty="0" smtClean="0">
                          <a:solidFill>
                            <a:schemeClr val="bg1"/>
                          </a:solidFill>
                          <a:effectLst/>
                        </a:rPr>
                        <a:t>Farkındalık</a:t>
                      </a:r>
                      <a:endParaRPr lang="tr-TR" sz="1800" b="1" i="0" u="none" strike="noStrike" noProof="0" dirty="0">
                        <a:solidFill>
                          <a:schemeClr val="bg1"/>
                        </a:solidFill>
                        <a:effectLst/>
                        <a:latin typeface="Calibri" panose="020F0502020204030204" pitchFamily="34" charset="0"/>
                      </a:endParaRPr>
                    </a:p>
                  </a:txBody>
                  <a:tcPr marL="4763" marR="4763" marT="4763" marB="0"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5">
                        <a:lumMod val="60000"/>
                        <a:lumOff val="40000"/>
                      </a:schemeClr>
                    </a:solidFill>
                  </a:tcPr>
                </a:tc>
                <a:tc hMerge="1">
                  <a:txBody>
                    <a:bodyPr/>
                    <a:lstStyle/>
                    <a:p>
                      <a:endParaRPr lang="en-US"/>
                    </a:p>
                  </a:txBody>
                  <a:tcPr/>
                </a:tc>
                <a:tc>
                  <a:txBody>
                    <a:bodyPr/>
                    <a:lstStyle/>
                    <a:p>
                      <a:pPr algn="l" fontAlgn="b"/>
                      <a:r>
                        <a:rPr lang="tr-TR" sz="1800" b="1" u="none" strike="noStrike" noProof="0" dirty="0">
                          <a:solidFill>
                            <a:schemeClr val="bg1"/>
                          </a:solidFill>
                          <a:effectLst/>
                        </a:rPr>
                        <a:t> </a:t>
                      </a:r>
                      <a:endParaRPr lang="tr-TR" sz="1800" b="1" i="0" u="none" strike="noStrike" noProof="0" dirty="0">
                        <a:solidFill>
                          <a:schemeClr val="bg1"/>
                        </a:solidFill>
                        <a:effectLst/>
                        <a:latin typeface="Calibri" panose="020F0502020204030204" pitchFamily="34" charset="0"/>
                      </a:endParaRPr>
                    </a:p>
                  </a:txBody>
                  <a:tcPr marL="4763" marR="4763" marT="4763"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5">
                        <a:lumMod val="60000"/>
                        <a:lumOff val="40000"/>
                      </a:schemeClr>
                    </a:solidFill>
                  </a:tcPr>
                </a:tc>
                <a:tc gridSpan="2">
                  <a:txBody>
                    <a:bodyPr/>
                    <a:lstStyle/>
                    <a:p>
                      <a:pPr algn="ctr" fontAlgn="b"/>
                      <a:r>
                        <a:rPr lang="tr-TR" sz="1800" b="1" u="none" strike="noStrike" noProof="0" dirty="0" smtClean="0">
                          <a:solidFill>
                            <a:schemeClr val="bg1"/>
                          </a:solidFill>
                          <a:effectLst/>
                        </a:rPr>
                        <a:t>Kontrol</a:t>
                      </a:r>
                      <a:endParaRPr lang="tr-TR" sz="1800" b="1" i="0" u="none" strike="noStrike" noProof="0" dirty="0">
                        <a:solidFill>
                          <a:schemeClr val="bg1"/>
                        </a:solidFill>
                        <a:effectLst/>
                        <a:latin typeface="Calibri" panose="020F0502020204030204" pitchFamily="34" charset="0"/>
                      </a:endParaRPr>
                    </a:p>
                  </a:txBody>
                  <a:tcPr marL="4763" marR="4763" marT="4763" marB="0" anchor="b">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accent5">
                        <a:lumMod val="60000"/>
                        <a:lumOff val="40000"/>
                      </a:schemeClr>
                    </a:solidFill>
                  </a:tcPr>
                </a:tc>
                <a:tc hMerge="1">
                  <a:txBody>
                    <a:bodyPr/>
                    <a:lstStyle/>
                    <a:p>
                      <a:endParaRPr lang="en-US"/>
                    </a:p>
                  </a:txBody>
                  <a:tcPr/>
                </a:tc>
                <a:tc>
                  <a:txBody>
                    <a:bodyPr/>
                    <a:lstStyle/>
                    <a:p>
                      <a:pPr algn="ctr" fontAlgn="b"/>
                      <a:endParaRPr lang="tr-TR" sz="1800" b="1" i="0" u="none" strike="noStrike" noProof="0" dirty="0">
                        <a:solidFill>
                          <a:schemeClr val="bg1"/>
                        </a:solidFill>
                        <a:effectLst/>
                        <a:latin typeface="Calibri" panose="020F0502020204030204" pitchFamily="34" charset="0"/>
                      </a:endParaRPr>
                    </a:p>
                  </a:txBody>
                  <a:tcPr marL="4763" marR="4763" marT="4763" marB="0" anchor="b">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chemeClr val="accent5">
                        <a:lumMod val="60000"/>
                        <a:lumOff val="40000"/>
                      </a:schemeClr>
                    </a:solidFill>
                  </a:tcPr>
                </a:tc>
                <a:extLst>
                  <a:ext uri="{0D108BD9-81ED-4DB2-BD59-A6C34878D82A}">
                    <a16:rowId xmlns:a16="http://schemas.microsoft.com/office/drawing/2014/main" xmlns="" val="10000"/>
                  </a:ext>
                </a:extLst>
              </a:tr>
              <a:tr h="316932">
                <a:tc vMerge="1">
                  <a:txBody>
                    <a:bodyPr/>
                    <a:lstStyle/>
                    <a:p>
                      <a:endParaRPr lang="en-US"/>
                    </a:p>
                  </a:txBody>
                  <a:tcPr/>
                </a:tc>
                <a:tc>
                  <a:txBody>
                    <a:bodyPr/>
                    <a:lstStyle/>
                    <a:p>
                      <a:pPr algn="ctr" fontAlgn="b"/>
                      <a:r>
                        <a:rPr lang="tr-TR" sz="1800" b="1" u="none" strike="noStrike" noProof="0" dirty="0">
                          <a:solidFill>
                            <a:schemeClr val="bg1"/>
                          </a:solidFill>
                          <a:effectLst/>
                        </a:rPr>
                        <a:t>PRE</a:t>
                      </a:r>
                      <a:endParaRPr lang="tr-TR" sz="1800" b="1" i="0" u="none" strike="noStrike" noProof="0" dirty="0">
                        <a:solidFill>
                          <a:schemeClr val="bg1"/>
                        </a:solidFill>
                        <a:effectLst/>
                        <a:latin typeface="Calibri" panose="020F0502020204030204" pitchFamily="34" charset="0"/>
                      </a:endParaRPr>
                    </a:p>
                  </a:txBody>
                  <a:tcPr marL="4763" marR="4763" marT="4763" marB="0" anchor="b">
                    <a:lnL w="12700" cap="flat" cmpd="sng" algn="ctr">
                      <a:solidFill>
                        <a:schemeClr val="bg1"/>
                      </a:solidFill>
                      <a:prstDash val="solid"/>
                      <a:round/>
                      <a:headEnd type="none" w="med" len="med"/>
                      <a:tailEnd type="none" w="med" len="med"/>
                    </a:lnL>
                    <a:solidFill>
                      <a:schemeClr val="accent5">
                        <a:lumMod val="60000"/>
                        <a:lumOff val="40000"/>
                      </a:schemeClr>
                    </a:solidFill>
                  </a:tcPr>
                </a:tc>
                <a:tc>
                  <a:txBody>
                    <a:bodyPr/>
                    <a:lstStyle/>
                    <a:p>
                      <a:pPr algn="ctr" fontAlgn="b"/>
                      <a:r>
                        <a:rPr lang="tr-TR" sz="1800" b="1" u="none" strike="noStrike" noProof="0" dirty="0">
                          <a:solidFill>
                            <a:schemeClr val="bg1"/>
                          </a:solidFill>
                          <a:effectLst/>
                        </a:rPr>
                        <a:t>POST</a:t>
                      </a:r>
                      <a:endParaRPr lang="tr-TR" sz="18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800" b="1" u="none" strike="noStrike" noProof="0" dirty="0">
                          <a:solidFill>
                            <a:schemeClr val="bg1"/>
                          </a:solidFill>
                          <a:effectLst/>
                        </a:rPr>
                        <a:t> </a:t>
                      </a:r>
                      <a:endParaRPr lang="tr-TR" sz="1800" b="1" i="0" u="none" strike="noStrike" noProof="0" dirty="0">
                        <a:solidFill>
                          <a:schemeClr val="bg1"/>
                        </a:solidFill>
                        <a:effectLst/>
                        <a:latin typeface="Calibri" panose="020F0502020204030204" pitchFamily="34" charset="0"/>
                      </a:endParaRPr>
                    </a:p>
                  </a:txBody>
                  <a:tcPr marL="4763" marR="4763" marT="4763" marB="0" anchor="b">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b"/>
                      <a:r>
                        <a:rPr lang="tr-TR" sz="1800" b="1" u="none" strike="noStrike" noProof="0" dirty="0">
                          <a:solidFill>
                            <a:schemeClr val="bg1"/>
                          </a:solidFill>
                          <a:effectLst/>
                        </a:rPr>
                        <a:t>PRE</a:t>
                      </a:r>
                      <a:endParaRPr lang="tr-TR" sz="1800" b="1" i="0" u="none" strike="noStrike" noProof="0" dirty="0">
                        <a:solidFill>
                          <a:schemeClr val="bg1"/>
                        </a:solidFill>
                        <a:effectLst/>
                        <a:latin typeface="Calibri" panose="020F0502020204030204" pitchFamily="34" charset="0"/>
                      </a:endParaRPr>
                    </a:p>
                  </a:txBody>
                  <a:tcPr marL="4763" marR="4763" marT="4763" marB="0" anchor="b">
                    <a:lnL w="12700" cap="flat" cmpd="sng" algn="ctr">
                      <a:solidFill>
                        <a:schemeClr val="bg1"/>
                      </a:solidFill>
                      <a:prstDash val="solid"/>
                      <a:round/>
                      <a:headEnd type="none" w="med" len="med"/>
                      <a:tailEnd type="none" w="med" len="med"/>
                    </a:lnL>
                    <a:solidFill>
                      <a:schemeClr val="accent5">
                        <a:lumMod val="60000"/>
                        <a:lumOff val="40000"/>
                      </a:schemeClr>
                    </a:solidFill>
                  </a:tcPr>
                </a:tc>
                <a:tc>
                  <a:txBody>
                    <a:bodyPr/>
                    <a:lstStyle/>
                    <a:p>
                      <a:pPr algn="ctr" fontAlgn="b"/>
                      <a:r>
                        <a:rPr lang="tr-TR" sz="1800" b="1" u="none" strike="noStrike" noProof="0" dirty="0">
                          <a:solidFill>
                            <a:schemeClr val="bg1"/>
                          </a:solidFill>
                          <a:effectLst/>
                        </a:rPr>
                        <a:t>POST</a:t>
                      </a:r>
                      <a:endParaRPr lang="tr-TR" sz="18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endParaRPr lang="tr-TR" sz="1800" b="1" i="0" u="none" strike="noStrike" noProof="0" dirty="0">
                        <a:solidFill>
                          <a:schemeClr val="bg1"/>
                        </a:solidFill>
                        <a:effectLst/>
                        <a:latin typeface="Calibri" panose="020F0502020204030204" pitchFamily="34" charset="0"/>
                      </a:endParaRPr>
                    </a:p>
                  </a:txBody>
                  <a:tcPr marL="4763" marR="4763" marT="4763" marB="0" anchor="b">
                    <a:lnR w="12700" cap="flat" cmpd="sng" algn="ctr">
                      <a:solidFill>
                        <a:schemeClr val="bg1"/>
                      </a:solidFill>
                      <a:prstDash val="solid"/>
                      <a:round/>
                      <a:headEnd type="none" w="med" len="med"/>
                      <a:tailEnd type="none" w="med" len="med"/>
                    </a:lnR>
                    <a:solidFill>
                      <a:schemeClr val="accent5">
                        <a:lumMod val="60000"/>
                        <a:lumOff val="40000"/>
                      </a:schemeClr>
                    </a:solidFill>
                  </a:tcPr>
                </a:tc>
                <a:extLst>
                  <a:ext uri="{0D108BD9-81ED-4DB2-BD59-A6C34878D82A}">
                    <a16:rowId xmlns:a16="http://schemas.microsoft.com/office/drawing/2014/main" xmlns="" val="10001"/>
                  </a:ext>
                </a:extLst>
              </a:tr>
              <a:tr h="465180">
                <a:tc>
                  <a:txBody>
                    <a:bodyPr/>
                    <a:lstStyle/>
                    <a:p>
                      <a:pPr algn="l" fontAlgn="t"/>
                      <a:r>
                        <a:rPr lang="tr-TR" sz="1800" b="1" u="none" strike="noStrike" noProof="0" dirty="0" smtClean="0">
                          <a:solidFill>
                            <a:schemeClr val="bg1"/>
                          </a:solidFill>
                          <a:effectLst/>
                        </a:rPr>
                        <a:t>Genel </a:t>
                      </a:r>
                      <a:r>
                        <a:rPr lang="tr-TR" sz="1800" b="1" u="none" strike="noStrike" noProof="0" dirty="0">
                          <a:solidFill>
                            <a:schemeClr val="bg1"/>
                          </a:solidFill>
                          <a:effectLst/>
                        </a:rPr>
                        <a:t>olarak </a:t>
                      </a:r>
                      <a:r>
                        <a:rPr lang="tr-TR" sz="1800" b="1" u="none" strike="noStrike" noProof="0" dirty="0" smtClean="0">
                          <a:solidFill>
                            <a:schemeClr val="bg1"/>
                          </a:solidFill>
                          <a:effectLst/>
                        </a:rPr>
                        <a:t>hayatından memnuniyet</a:t>
                      </a:r>
                      <a:endParaRPr lang="tr-TR" sz="1800" b="1" i="0" u="none" strike="noStrike" noProof="0" dirty="0">
                        <a:solidFill>
                          <a:schemeClr val="bg1"/>
                        </a:solidFill>
                        <a:effectLst/>
                        <a:latin typeface="Arial" panose="020B0604020202020204" pitchFamily="34" charset="0"/>
                      </a:endParaRPr>
                    </a:p>
                  </a:txBody>
                  <a:tcPr marL="4763" marR="4763" marT="4763" marB="0" anchor="ctr">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t"/>
                      <a:r>
                        <a:rPr lang="tr-TR" sz="1800" b="0" i="0" u="none" strike="noStrike" dirty="0">
                          <a:solidFill>
                            <a:srgbClr val="000000"/>
                          </a:solidFill>
                          <a:effectLst/>
                          <a:latin typeface="+mn-lt"/>
                        </a:rPr>
                        <a:t>6,0</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6,7</a:t>
                      </a:r>
                    </a:p>
                  </a:txBody>
                  <a:tcPr marL="9525" marR="9525" marT="9525" marB="0" anchor="ctr"/>
                </a:tc>
                <a:tc>
                  <a:txBody>
                    <a:bodyPr/>
                    <a:lstStyle/>
                    <a:p>
                      <a:pPr algn="ctr" fontAlgn="b"/>
                      <a:r>
                        <a:rPr lang="tr-TR" sz="1800" u="none" strike="noStrike" noProof="0" dirty="0">
                          <a:effectLst/>
                          <a:latin typeface="+mn-lt"/>
                        </a:rPr>
                        <a:t> </a:t>
                      </a:r>
                      <a:endParaRPr lang="tr-TR" sz="1800" b="0" i="0" u="none" strike="noStrike" noProof="0" dirty="0">
                        <a:solidFill>
                          <a:srgbClr val="000000"/>
                        </a:solidFill>
                        <a:effectLst/>
                        <a:latin typeface="+mn-lt"/>
                      </a:endParaRPr>
                    </a:p>
                  </a:txBody>
                  <a:tcPr marL="4763" marR="4763" marT="4763" marB="0" anchor="ctr">
                    <a:lnR w="12700" cap="flat" cmpd="sng" algn="ctr">
                      <a:solidFill>
                        <a:schemeClr val="bg1"/>
                      </a:solidFill>
                      <a:prstDash val="solid"/>
                      <a:round/>
                      <a:headEnd type="none" w="med" len="med"/>
                      <a:tailEnd type="none" w="med" len="med"/>
                    </a:lnR>
                  </a:tcPr>
                </a:tc>
                <a:tc>
                  <a:txBody>
                    <a:bodyPr/>
                    <a:lstStyle/>
                    <a:p>
                      <a:pPr algn="ctr" fontAlgn="t"/>
                      <a:r>
                        <a:rPr lang="tr-TR" sz="1800" b="0" i="0" u="none" strike="noStrike" dirty="0">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7,3</a:t>
                      </a:r>
                    </a:p>
                  </a:txBody>
                  <a:tcPr marL="9525" marR="9525" marT="9525" marB="0" anchor="ctr"/>
                </a:tc>
                <a:tc>
                  <a:txBody>
                    <a:bodyPr/>
                    <a:lstStyle/>
                    <a:p>
                      <a:pPr algn="ctr" fontAlgn="t"/>
                      <a:endParaRPr lang="tr-TR" sz="1800" b="0" i="0" u="none" strike="noStrike" dirty="0">
                        <a:solidFill>
                          <a:srgbClr val="000000"/>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xmlns="" val="10002"/>
                  </a:ext>
                </a:extLst>
              </a:tr>
              <a:tr h="465180">
                <a:tc>
                  <a:txBody>
                    <a:bodyPr/>
                    <a:lstStyle/>
                    <a:p>
                      <a:pPr algn="l" fontAlgn="t"/>
                      <a:r>
                        <a:rPr lang="tr-TR" sz="1800" b="1" u="none" strike="noStrike" noProof="0" dirty="0" smtClean="0">
                          <a:solidFill>
                            <a:schemeClr val="bg1"/>
                          </a:solidFill>
                          <a:effectLst/>
                        </a:rPr>
                        <a:t>Eşinden memnuniyet</a:t>
                      </a:r>
                      <a:endParaRPr lang="tr-TR" sz="1800" b="1" i="0" u="none" strike="noStrike" noProof="0" dirty="0">
                        <a:solidFill>
                          <a:schemeClr val="bg1"/>
                        </a:solidFill>
                        <a:effectLst/>
                        <a:latin typeface="Arial" panose="020B0604020202020204" pitchFamily="34" charset="0"/>
                      </a:endParaRPr>
                    </a:p>
                  </a:txBody>
                  <a:tcPr marL="4763" marR="4763" marT="4763" marB="0" anchor="ctr">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t"/>
                      <a:r>
                        <a:rPr lang="tr-TR" sz="1800" b="0" i="0" u="none" strike="noStrike" dirty="0">
                          <a:solidFill>
                            <a:srgbClr val="000000"/>
                          </a:solidFill>
                          <a:effectLst/>
                          <a:latin typeface="+mn-lt"/>
                        </a:rPr>
                        <a:t>7,1</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7,7</a:t>
                      </a:r>
                    </a:p>
                  </a:txBody>
                  <a:tcPr marL="9525" marR="9525" marT="9525" marB="0" anchor="ctr"/>
                </a:tc>
                <a:tc>
                  <a:txBody>
                    <a:bodyPr/>
                    <a:lstStyle/>
                    <a:p>
                      <a:pPr algn="ctr" fontAlgn="b"/>
                      <a:r>
                        <a:rPr lang="tr-TR" sz="1800" u="none" strike="noStrike" noProof="0" dirty="0">
                          <a:effectLst/>
                          <a:latin typeface="+mn-lt"/>
                        </a:rPr>
                        <a:t> </a:t>
                      </a:r>
                      <a:endParaRPr lang="tr-TR" sz="1800" b="0" i="0" u="none" strike="noStrike" noProof="0" dirty="0">
                        <a:solidFill>
                          <a:srgbClr val="000000"/>
                        </a:solidFill>
                        <a:effectLst/>
                        <a:latin typeface="+mn-lt"/>
                      </a:endParaRPr>
                    </a:p>
                  </a:txBody>
                  <a:tcPr marL="4763" marR="4763" marT="4763" marB="0" anchor="ctr">
                    <a:lnR w="12700" cap="flat" cmpd="sng" algn="ctr">
                      <a:solidFill>
                        <a:schemeClr val="bg1"/>
                      </a:solidFill>
                      <a:prstDash val="solid"/>
                      <a:round/>
                      <a:headEnd type="none" w="med" len="med"/>
                      <a:tailEnd type="none" w="med" len="med"/>
                    </a:lnR>
                  </a:tcPr>
                </a:tc>
                <a:tc>
                  <a:txBody>
                    <a:bodyPr/>
                    <a:lstStyle/>
                    <a:p>
                      <a:pPr algn="ctr" fontAlgn="t"/>
                      <a:r>
                        <a:rPr lang="tr-TR" sz="1800" b="0" i="0" u="none" strike="noStrike">
                          <a:solidFill>
                            <a:srgbClr val="000000"/>
                          </a:solidFill>
                          <a:effectLst/>
                          <a:latin typeface="+mn-lt"/>
                        </a:rPr>
                        <a:t>8,2</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8,5</a:t>
                      </a:r>
                    </a:p>
                  </a:txBody>
                  <a:tcPr marL="9525" marR="9525" marT="9525" marB="0" anchor="ctr"/>
                </a:tc>
                <a:tc>
                  <a:txBody>
                    <a:bodyPr/>
                    <a:lstStyle/>
                    <a:p>
                      <a:pPr algn="ctr" fontAlgn="t"/>
                      <a:endParaRPr lang="tr-TR" sz="1800" b="0" i="0" u="none" strike="noStrike" dirty="0">
                        <a:solidFill>
                          <a:srgbClr val="000000"/>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xmlns="" val="10003"/>
                  </a:ext>
                </a:extLst>
              </a:tr>
              <a:tr h="465180">
                <a:tc>
                  <a:txBody>
                    <a:bodyPr/>
                    <a:lstStyle/>
                    <a:p>
                      <a:pPr algn="l" fontAlgn="t"/>
                      <a:r>
                        <a:rPr lang="tr-TR" sz="1800" b="1" u="none" strike="noStrike" noProof="0" dirty="0" smtClean="0">
                          <a:solidFill>
                            <a:schemeClr val="bg1"/>
                          </a:solidFill>
                          <a:effectLst/>
                        </a:rPr>
                        <a:t>Kayın validesinden memnuniyet</a:t>
                      </a:r>
                      <a:endParaRPr lang="tr-TR" sz="1800" b="1" i="0" u="none" strike="noStrike" noProof="0" dirty="0">
                        <a:solidFill>
                          <a:schemeClr val="bg1"/>
                        </a:solidFill>
                        <a:effectLst/>
                        <a:latin typeface="Arial" panose="020B0604020202020204" pitchFamily="34" charset="0"/>
                      </a:endParaRPr>
                    </a:p>
                  </a:txBody>
                  <a:tcPr marL="4763" marR="4763" marT="4763" marB="0" anchor="ctr">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t"/>
                      <a:r>
                        <a:rPr lang="tr-TR" sz="1800" b="0" i="0" u="none" strike="noStrike" dirty="0">
                          <a:solidFill>
                            <a:srgbClr val="000000"/>
                          </a:solidFill>
                          <a:effectLst/>
                          <a:latin typeface="+mn-lt"/>
                        </a:rPr>
                        <a:t>6,3</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6,8</a:t>
                      </a:r>
                    </a:p>
                  </a:txBody>
                  <a:tcPr marL="9525" marR="9525" marT="9525" marB="0" anchor="ctr"/>
                </a:tc>
                <a:tc>
                  <a:txBody>
                    <a:bodyPr/>
                    <a:lstStyle/>
                    <a:p>
                      <a:pPr algn="ctr" fontAlgn="b"/>
                      <a:r>
                        <a:rPr lang="tr-TR" sz="1800" u="none" strike="noStrike" noProof="0" dirty="0">
                          <a:effectLst/>
                          <a:latin typeface="+mn-lt"/>
                        </a:rPr>
                        <a:t> </a:t>
                      </a:r>
                      <a:endParaRPr lang="tr-TR" sz="1800" b="0" i="0" u="none" strike="noStrike" noProof="0" dirty="0">
                        <a:solidFill>
                          <a:srgbClr val="000000"/>
                        </a:solidFill>
                        <a:effectLst/>
                        <a:latin typeface="+mn-lt"/>
                      </a:endParaRPr>
                    </a:p>
                  </a:txBody>
                  <a:tcPr marL="4763" marR="4763" marT="4763" marB="0" anchor="ctr">
                    <a:lnR w="12700" cap="flat" cmpd="sng" algn="ctr">
                      <a:solidFill>
                        <a:schemeClr val="bg1"/>
                      </a:solidFill>
                      <a:prstDash val="solid"/>
                      <a:round/>
                      <a:headEnd type="none" w="med" len="med"/>
                      <a:tailEnd type="none" w="med" len="med"/>
                    </a:lnR>
                  </a:tcPr>
                </a:tc>
                <a:tc>
                  <a:txBody>
                    <a:bodyPr/>
                    <a:lstStyle/>
                    <a:p>
                      <a:pPr algn="ctr" fontAlgn="t"/>
                      <a:r>
                        <a:rPr lang="tr-TR" sz="1800" b="0" i="0" u="none" strike="noStrike">
                          <a:solidFill>
                            <a:srgbClr val="000000"/>
                          </a:solidFill>
                          <a:effectLst/>
                          <a:latin typeface="+mn-lt"/>
                        </a:rPr>
                        <a:t>7,8</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7,9</a:t>
                      </a:r>
                    </a:p>
                  </a:txBody>
                  <a:tcPr marL="9525" marR="9525" marT="9525" marB="0" anchor="ctr"/>
                </a:tc>
                <a:tc>
                  <a:txBody>
                    <a:bodyPr/>
                    <a:lstStyle/>
                    <a:p>
                      <a:pPr algn="ctr" fontAlgn="t"/>
                      <a:endParaRPr lang="tr-TR" sz="1800" b="0" i="0" u="none" strike="noStrike" dirty="0">
                        <a:solidFill>
                          <a:srgbClr val="000000"/>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xmlns="" val="10004"/>
                  </a:ext>
                </a:extLst>
              </a:tr>
              <a:tr h="465180">
                <a:tc>
                  <a:txBody>
                    <a:bodyPr/>
                    <a:lstStyle/>
                    <a:p>
                      <a:pPr algn="l" fontAlgn="t"/>
                      <a:r>
                        <a:rPr lang="tr-TR" sz="1800" b="1" u="none" strike="noStrike" noProof="0" dirty="0" smtClean="0">
                          <a:solidFill>
                            <a:schemeClr val="bg1"/>
                          </a:solidFill>
                          <a:effectLst/>
                        </a:rPr>
                        <a:t>Kayın pederinden memnuniyet</a:t>
                      </a:r>
                      <a:endParaRPr lang="tr-TR" sz="1800" b="1" i="0" u="none" strike="noStrike" noProof="0" dirty="0">
                        <a:solidFill>
                          <a:schemeClr val="bg1"/>
                        </a:solidFill>
                        <a:effectLst/>
                        <a:latin typeface="Arial" panose="020B0604020202020204" pitchFamily="34" charset="0"/>
                      </a:endParaRPr>
                    </a:p>
                  </a:txBody>
                  <a:tcPr marL="4763" marR="4763" marT="4763" marB="0" anchor="ctr">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t"/>
                      <a:r>
                        <a:rPr lang="tr-TR" sz="1800" b="0" i="0" u="none" strike="noStrike">
                          <a:solidFill>
                            <a:srgbClr val="000000"/>
                          </a:solidFill>
                          <a:effectLst/>
                          <a:latin typeface="+mn-lt"/>
                        </a:rPr>
                        <a:t>7,0</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7,3</a:t>
                      </a:r>
                    </a:p>
                  </a:txBody>
                  <a:tcPr marL="9525" marR="9525" marT="9525" marB="0" anchor="ctr"/>
                </a:tc>
                <a:tc>
                  <a:txBody>
                    <a:bodyPr/>
                    <a:lstStyle/>
                    <a:p>
                      <a:pPr algn="ctr" fontAlgn="b"/>
                      <a:r>
                        <a:rPr lang="tr-TR" sz="1800" u="none" strike="noStrike" noProof="0" dirty="0">
                          <a:effectLst/>
                          <a:latin typeface="+mn-lt"/>
                        </a:rPr>
                        <a:t> </a:t>
                      </a:r>
                      <a:endParaRPr lang="tr-TR" sz="1800" b="0" i="0" u="none" strike="noStrike" noProof="0" dirty="0">
                        <a:solidFill>
                          <a:srgbClr val="000000"/>
                        </a:solidFill>
                        <a:effectLst/>
                        <a:latin typeface="+mn-lt"/>
                      </a:endParaRPr>
                    </a:p>
                  </a:txBody>
                  <a:tcPr marL="4763" marR="4763" marT="4763" marB="0" anchor="ctr">
                    <a:lnR w="12700" cap="flat" cmpd="sng" algn="ctr">
                      <a:solidFill>
                        <a:schemeClr val="bg1"/>
                      </a:solidFill>
                      <a:prstDash val="solid"/>
                      <a:round/>
                      <a:headEnd type="none" w="med" len="med"/>
                      <a:tailEnd type="none" w="med" len="med"/>
                    </a:lnR>
                  </a:tcPr>
                </a:tc>
                <a:tc>
                  <a:txBody>
                    <a:bodyPr/>
                    <a:lstStyle/>
                    <a:p>
                      <a:pPr algn="ctr" fontAlgn="t"/>
                      <a:r>
                        <a:rPr lang="tr-TR" sz="1800" b="0" i="0" u="none" strike="noStrike" dirty="0">
                          <a:solidFill>
                            <a:srgbClr val="000000"/>
                          </a:solidFill>
                          <a:effectLst/>
                          <a:latin typeface="+mn-lt"/>
                        </a:rPr>
                        <a:t>7,9</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8,1</a:t>
                      </a:r>
                    </a:p>
                  </a:txBody>
                  <a:tcPr marL="9525" marR="9525" marT="9525" marB="0" anchor="ctr"/>
                </a:tc>
                <a:tc>
                  <a:txBody>
                    <a:bodyPr/>
                    <a:lstStyle/>
                    <a:p>
                      <a:pPr algn="ctr" fontAlgn="t"/>
                      <a:endParaRPr lang="tr-TR" sz="1800" b="0" i="0" u="none" strike="noStrike" dirty="0">
                        <a:solidFill>
                          <a:srgbClr val="000000"/>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xmlns="" val="10005"/>
                  </a:ext>
                </a:extLst>
              </a:tr>
              <a:tr h="465180">
                <a:tc>
                  <a:txBody>
                    <a:bodyPr/>
                    <a:lstStyle/>
                    <a:p>
                      <a:pPr algn="l" fontAlgn="t"/>
                      <a:r>
                        <a:rPr lang="tr-TR" sz="1800" b="1" u="none" strike="noStrike" noProof="0" dirty="0" smtClean="0">
                          <a:solidFill>
                            <a:schemeClr val="bg1"/>
                          </a:solidFill>
                          <a:effectLst/>
                        </a:rPr>
                        <a:t>Çocuklarından memnuniyet</a:t>
                      </a:r>
                      <a:endParaRPr lang="tr-TR" sz="1800" b="1" i="0" u="none" strike="noStrike" noProof="0" dirty="0">
                        <a:solidFill>
                          <a:schemeClr val="bg1"/>
                        </a:solidFill>
                        <a:effectLst/>
                        <a:latin typeface="Arial" panose="020B0604020202020204" pitchFamily="34" charset="0"/>
                      </a:endParaRPr>
                    </a:p>
                  </a:txBody>
                  <a:tcPr marL="4763" marR="4763" marT="4763" marB="0" anchor="ctr">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t"/>
                      <a:r>
                        <a:rPr lang="tr-TR" sz="1800" b="0" i="0" u="none" strike="noStrike">
                          <a:solidFill>
                            <a:srgbClr val="000000"/>
                          </a:solidFill>
                          <a:effectLst/>
                          <a:latin typeface="+mn-lt"/>
                        </a:rPr>
                        <a:t>8,5</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8,6</a:t>
                      </a:r>
                    </a:p>
                  </a:txBody>
                  <a:tcPr marL="9525" marR="9525" marT="9525" marB="0" anchor="ctr"/>
                </a:tc>
                <a:tc>
                  <a:txBody>
                    <a:bodyPr/>
                    <a:lstStyle/>
                    <a:p>
                      <a:pPr algn="ctr" fontAlgn="b"/>
                      <a:r>
                        <a:rPr lang="tr-TR" sz="1800" u="none" strike="noStrike" noProof="0" dirty="0">
                          <a:effectLst/>
                          <a:latin typeface="+mn-lt"/>
                        </a:rPr>
                        <a:t> </a:t>
                      </a:r>
                      <a:endParaRPr lang="tr-TR" sz="1800" b="0" i="0" u="none" strike="noStrike" noProof="0" dirty="0">
                        <a:solidFill>
                          <a:srgbClr val="000000"/>
                        </a:solidFill>
                        <a:effectLst/>
                        <a:latin typeface="+mn-lt"/>
                      </a:endParaRPr>
                    </a:p>
                  </a:txBody>
                  <a:tcPr marL="4763" marR="4763" marT="4763" marB="0" anchor="ctr">
                    <a:lnR w="12700" cap="flat" cmpd="sng" algn="ctr">
                      <a:solidFill>
                        <a:schemeClr val="bg1"/>
                      </a:solidFill>
                      <a:prstDash val="solid"/>
                      <a:round/>
                      <a:headEnd type="none" w="med" len="med"/>
                      <a:tailEnd type="none" w="med" len="med"/>
                    </a:lnR>
                  </a:tcPr>
                </a:tc>
                <a:tc>
                  <a:txBody>
                    <a:bodyPr/>
                    <a:lstStyle/>
                    <a:p>
                      <a:pPr algn="ctr" fontAlgn="t"/>
                      <a:r>
                        <a:rPr lang="tr-TR" sz="1800" b="0" i="0" u="none" strike="noStrike" dirty="0">
                          <a:solidFill>
                            <a:srgbClr val="000000"/>
                          </a:solidFill>
                          <a:effectLst/>
                          <a:latin typeface="+mn-lt"/>
                        </a:rPr>
                        <a:t>8,9</a:t>
                      </a:r>
                    </a:p>
                  </a:txBody>
                  <a:tcPr marL="9525" marR="9525" marT="9525" marB="0" anchor="ctr">
                    <a:lnL w="12700" cap="flat" cmpd="sng" algn="ctr">
                      <a:solidFill>
                        <a:schemeClr val="bg1"/>
                      </a:solidFill>
                      <a:prstDash val="solid"/>
                      <a:round/>
                      <a:headEnd type="none" w="med" len="med"/>
                      <a:tailEnd type="none" w="med" len="med"/>
                    </a:lnL>
                  </a:tcPr>
                </a:tc>
                <a:tc>
                  <a:txBody>
                    <a:bodyPr/>
                    <a:lstStyle/>
                    <a:p>
                      <a:pPr algn="ctr" fontAlgn="t"/>
                      <a:r>
                        <a:rPr lang="tr-TR" sz="1800" b="0" i="0" u="none" strike="noStrike" dirty="0">
                          <a:solidFill>
                            <a:srgbClr val="000000"/>
                          </a:solidFill>
                          <a:effectLst/>
                          <a:latin typeface="+mn-lt"/>
                        </a:rPr>
                        <a:t>9,1</a:t>
                      </a:r>
                    </a:p>
                  </a:txBody>
                  <a:tcPr marL="9525" marR="9525" marT="9525" marB="0" anchor="ctr"/>
                </a:tc>
                <a:tc>
                  <a:txBody>
                    <a:bodyPr/>
                    <a:lstStyle/>
                    <a:p>
                      <a:pPr algn="ctr" fontAlgn="t"/>
                      <a:endParaRPr lang="tr-TR" sz="1800" b="0" i="0" u="none" strike="noStrike" dirty="0">
                        <a:solidFill>
                          <a:srgbClr val="000000"/>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xmlns="" val="10006"/>
                  </a:ext>
                </a:extLst>
              </a:tr>
              <a:tr h="465180">
                <a:tc>
                  <a:txBody>
                    <a:bodyPr/>
                    <a:lstStyle/>
                    <a:p>
                      <a:pPr algn="l" fontAlgn="t"/>
                      <a:r>
                        <a:rPr lang="tr-TR" sz="1800" b="1" u="none" strike="noStrike" noProof="0" dirty="0" smtClean="0">
                          <a:solidFill>
                            <a:schemeClr val="bg1"/>
                          </a:solidFill>
                          <a:effectLst/>
                        </a:rPr>
                        <a:t>Arkadaşlarından memnuniyet</a:t>
                      </a:r>
                      <a:endParaRPr lang="tr-TR" sz="1800" b="1" i="0" u="none" strike="noStrike" noProof="0" dirty="0">
                        <a:solidFill>
                          <a:schemeClr val="bg1"/>
                        </a:solidFill>
                        <a:effectLst/>
                        <a:latin typeface="Arial" panose="020B0604020202020204" pitchFamily="34" charset="0"/>
                      </a:endParaRPr>
                    </a:p>
                  </a:txBody>
                  <a:tcPr marL="4763" marR="4763" marT="4763" marB="0" anchor="ctr">
                    <a:lnR w="12700" cap="flat" cmpd="sng" algn="ctr">
                      <a:solidFill>
                        <a:schemeClr val="bg1"/>
                      </a:solidFill>
                      <a:prstDash val="solid"/>
                      <a:round/>
                      <a:headEnd type="none" w="med" len="med"/>
                      <a:tailEnd type="none" w="med" len="med"/>
                    </a:lnR>
                    <a:solidFill>
                      <a:schemeClr val="accent5">
                        <a:lumMod val="60000"/>
                        <a:lumOff val="40000"/>
                      </a:schemeClr>
                    </a:solidFill>
                  </a:tcPr>
                </a:tc>
                <a:tc>
                  <a:txBody>
                    <a:bodyPr/>
                    <a:lstStyle/>
                    <a:p>
                      <a:pPr algn="ctr" fontAlgn="t"/>
                      <a:r>
                        <a:rPr lang="tr-TR" sz="1800" b="0" i="0" u="none" strike="noStrike" dirty="0">
                          <a:solidFill>
                            <a:srgbClr val="000000"/>
                          </a:solidFill>
                          <a:effectLst/>
                          <a:latin typeface="+mn-lt"/>
                        </a:rPr>
                        <a:t>8,6</a:t>
                      </a:r>
                    </a:p>
                  </a:txBody>
                  <a:tcPr marL="9525" marR="9525" marT="9525"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fontAlgn="t"/>
                      <a:r>
                        <a:rPr lang="tr-TR" sz="1800" b="0" i="0" u="none" strike="noStrike" dirty="0">
                          <a:solidFill>
                            <a:srgbClr val="000000"/>
                          </a:solidFill>
                          <a:effectLst/>
                          <a:latin typeface="+mn-lt"/>
                        </a:rPr>
                        <a:t>8,7</a:t>
                      </a: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ctr" fontAlgn="b"/>
                      <a:r>
                        <a:rPr lang="tr-TR" sz="1800" u="none" strike="noStrike" noProof="0" dirty="0">
                          <a:effectLst/>
                          <a:latin typeface="+mn-lt"/>
                        </a:rPr>
                        <a:t> </a:t>
                      </a:r>
                      <a:endParaRPr lang="tr-TR" sz="1800" b="0" i="0" u="none" strike="noStrike" noProof="0" dirty="0">
                        <a:solidFill>
                          <a:srgbClr val="000000"/>
                        </a:solidFill>
                        <a:effectLst/>
                        <a:latin typeface="+mn-lt"/>
                      </a:endParaRPr>
                    </a:p>
                  </a:txBody>
                  <a:tcPr marL="4763" marR="4763" marT="4763"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ctr" fontAlgn="t"/>
                      <a:r>
                        <a:rPr lang="tr-TR" sz="1800" b="0" i="0" u="none" strike="noStrike" dirty="0">
                          <a:solidFill>
                            <a:srgbClr val="000000"/>
                          </a:solidFill>
                          <a:effectLst/>
                          <a:latin typeface="+mn-lt"/>
                        </a:rPr>
                        <a:t>8,9</a:t>
                      </a:r>
                    </a:p>
                  </a:txBody>
                  <a:tcPr marL="9525" marR="9525" marT="9525"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algn="ctr" fontAlgn="t"/>
                      <a:r>
                        <a:rPr lang="tr-TR" sz="1800" b="0" i="0" u="none" strike="noStrike" dirty="0">
                          <a:solidFill>
                            <a:srgbClr val="000000"/>
                          </a:solidFill>
                          <a:effectLst/>
                          <a:latin typeface="+mn-lt"/>
                        </a:rPr>
                        <a:t>8,9</a:t>
                      </a:r>
                    </a:p>
                  </a:txBody>
                  <a:tcPr marL="9525" marR="9525" marT="9525" marB="0" anchor="ctr">
                    <a:lnB w="12700" cap="flat" cmpd="sng" algn="ctr">
                      <a:solidFill>
                        <a:schemeClr val="bg1"/>
                      </a:solidFill>
                      <a:prstDash val="solid"/>
                      <a:round/>
                      <a:headEnd type="none" w="med" len="med"/>
                      <a:tailEnd type="none" w="med" len="med"/>
                    </a:lnB>
                  </a:tcPr>
                </a:tc>
                <a:tc>
                  <a:txBody>
                    <a:bodyPr/>
                    <a:lstStyle/>
                    <a:p>
                      <a:pPr algn="ctr" fontAlgn="t"/>
                      <a:endParaRPr lang="tr-TR" sz="1800" b="0" i="0" u="none" strike="noStrike" dirty="0">
                        <a:solidFill>
                          <a:srgbClr val="000000"/>
                        </a:solidFill>
                        <a:effectLst/>
                        <a:latin typeface="+mn-lt"/>
                      </a:endParaRPr>
                    </a:p>
                  </a:txBody>
                  <a:tcPr marL="9525" marR="9525" marT="9525" marB="0"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3" name="Rectangle 2"/>
          <p:cNvSpPr/>
          <p:nvPr/>
        </p:nvSpPr>
        <p:spPr>
          <a:xfrm>
            <a:off x="1237488" y="1037648"/>
            <a:ext cx="10116313" cy="830997"/>
          </a:xfrm>
          <a:prstGeom prst="rect">
            <a:avLst/>
          </a:prstGeom>
        </p:spPr>
        <p:txBody>
          <a:bodyPr wrap="square">
            <a:spAutoFit/>
          </a:bodyPr>
          <a:lstStyle/>
          <a:p>
            <a:r>
              <a:rPr lang="tr-TR" sz="1600" dirty="0">
                <a:ea typeface="Times New Roman" panose="02020603050405020304" pitchFamily="18" charset="0"/>
                <a:cs typeface="Times New Roman" panose="02020603050405020304" pitchFamily="18" charset="0"/>
              </a:rPr>
              <a:t>Genel olarak hayatınızdan ne derece memnunsunuz</a:t>
            </a:r>
            <a:r>
              <a:rPr lang="tr-TR" sz="1600" dirty="0" smtClean="0">
                <a:ea typeface="Times New Roman" panose="02020603050405020304" pitchFamily="18" charset="0"/>
                <a:cs typeface="Times New Roman" panose="02020603050405020304" pitchFamily="18" charset="0"/>
              </a:rPr>
              <a:t>?</a:t>
            </a:r>
          </a:p>
          <a:p>
            <a:r>
              <a:rPr lang="tr-TR" sz="1600" dirty="0"/>
              <a:t>Aşağıdaki bireylerle olan ilişkilerinizden memnuniyetinizi 0 ile 10 arasında bir puan vererek değerlendirmenizi istesem </a:t>
            </a:r>
            <a:r>
              <a:rPr lang="tr-TR" sz="1600" dirty="0" smtClean="0"/>
              <a:t>nasıl </a:t>
            </a:r>
            <a:r>
              <a:rPr lang="tr-TR" sz="1600" dirty="0"/>
              <a:t>değerlendirirsiniz?</a:t>
            </a:r>
          </a:p>
        </p:txBody>
      </p:sp>
      <p:sp>
        <p:nvSpPr>
          <p:cNvPr id="8" name="5-Point Star 7"/>
          <p:cNvSpPr/>
          <p:nvPr/>
        </p:nvSpPr>
        <p:spPr>
          <a:xfrm>
            <a:off x="950268" y="1168085"/>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Up Arrow 8"/>
          <p:cNvSpPr/>
          <p:nvPr/>
        </p:nvSpPr>
        <p:spPr>
          <a:xfrm>
            <a:off x="8939386" y="2990660"/>
            <a:ext cx="182880" cy="18288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Up Arrow 9"/>
          <p:cNvSpPr/>
          <p:nvPr/>
        </p:nvSpPr>
        <p:spPr>
          <a:xfrm>
            <a:off x="8939386" y="3426635"/>
            <a:ext cx="182880" cy="18288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Up Arrow 10"/>
          <p:cNvSpPr/>
          <p:nvPr/>
        </p:nvSpPr>
        <p:spPr>
          <a:xfrm>
            <a:off x="8939386" y="3868999"/>
            <a:ext cx="182880" cy="18288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Sağ Ok 11"/>
          <p:cNvSpPr/>
          <p:nvPr/>
        </p:nvSpPr>
        <p:spPr>
          <a:xfrm>
            <a:off x="3486282" y="3004300"/>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ağ Ok 12"/>
          <p:cNvSpPr/>
          <p:nvPr/>
        </p:nvSpPr>
        <p:spPr>
          <a:xfrm>
            <a:off x="3486282" y="3505064"/>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ağ Ok 13"/>
          <p:cNvSpPr/>
          <p:nvPr/>
        </p:nvSpPr>
        <p:spPr>
          <a:xfrm>
            <a:off x="3486282" y="3974079"/>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Metin kutusu 5"/>
          <p:cNvSpPr txBox="1"/>
          <p:nvPr/>
        </p:nvSpPr>
        <p:spPr>
          <a:xfrm>
            <a:off x="758485" y="2307264"/>
            <a:ext cx="2626216" cy="3231654"/>
          </a:xfrm>
          <a:prstGeom prst="rect">
            <a:avLst/>
          </a:prstGeom>
          <a:solidFill>
            <a:schemeClr val="bg2"/>
          </a:solidFill>
        </p:spPr>
        <p:txBody>
          <a:bodyPr wrap="square" rtlCol="0">
            <a:spAutoFit/>
          </a:bodyPr>
          <a:lstStyle/>
          <a:p>
            <a:r>
              <a:rPr lang="en-US" sz="1200" dirty="0"/>
              <a:t>Program </a:t>
            </a:r>
            <a:r>
              <a:rPr lang="en-US" sz="1200" dirty="0" err="1"/>
              <a:t>katılımının</a:t>
            </a:r>
            <a:r>
              <a:rPr lang="en-US" sz="1200" dirty="0"/>
              <a:t> </a:t>
            </a:r>
            <a:r>
              <a:rPr lang="en-US" sz="1200" dirty="0" err="1"/>
              <a:t>bireylerin</a:t>
            </a:r>
            <a:r>
              <a:rPr lang="en-US" sz="1200" dirty="0"/>
              <a:t> </a:t>
            </a:r>
            <a:r>
              <a:rPr lang="en-US" sz="1200" dirty="0" err="1"/>
              <a:t>genel</a:t>
            </a:r>
            <a:r>
              <a:rPr lang="en-US" sz="1200" dirty="0"/>
              <a:t> </a:t>
            </a:r>
            <a:r>
              <a:rPr lang="en-US" sz="1200" dirty="0" err="1"/>
              <a:t>mutluluğu</a:t>
            </a:r>
            <a:r>
              <a:rPr lang="en-US" sz="1200" dirty="0"/>
              <a:t> </a:t>
            </a:r>
            <a:r>
              <a:rPr lang="en-US" sz="1200" dirty="0" err="1"/>
              <a:t>üzerindeki</a:t>
            </a:r>
            <a:r>
              <a:rPr lang="en-US" sz="1200" dirty="0"/>
              <a:t> </a:t>
            </a:r>
            <a:r>
              <a:rPr lang="en-US" sz="1200" dirty="0" err="1"/>
              <a:t>olası</a:t>
            </a:r>
            <a:r>
              <a:rPr lang="en-US" sz="1200" dirty="0"/>
              <a:t> </a:t>
            </a:r>
            <a:r>
              <a:rPr lang="en-US" sz="1200" dirty="0" err="1"/>
              <a:t>etkisini</a:t>
            </a:r>
            <a:r>
              <a:rPr lang="en-US" sz="1200" dirty="0"/>
              <a:t> </a:t>
            </a:r>
            <a:r>
              <a:rPr lang="en-US" sz="1200" dirty="0" err="1"/>
              <a:t>değerlendirmek</a:t>
            </a:r>
            <a:r>
              <a:rPr lang="en-US" sz="1200" dirty="0"/>
              <a:t> </a:t>
            </a:r>
            <a:r>
              <a:rPr lang="en-US" sz="1200" dirty="0" err="1"/>
              <a:t>için</a:t>
            </a:r>
            <a:r>
              <a:rPr lang="en-US" sz="1200" dirty="0"/>
              <a:t> </a:t>
            </a:r>
            <a:r>
              <a:rPr lang="en-US" sz="1200" dirty="0" err="1"/>
              <a:t>katılımcıların</a:t>
            </a:r>
            <a:r>
              <a:rPr lang="en-US" sz="1200" dirty="0"/>
              <a:t> </a:t>
            </a:r>
            <a:r>
              <a:rPr lang="en-US" sz="1200" dirty="0" err="1"/>
              <a:t>genel</a:t>
            </a:r>
            <a:r>
              <a:rPr lang="en-US" sz="1200" dirty="0"/>
              <a:t> </a:t>
            </a:r>
            <a:r>
              <a:rPr lang="en-US" sz="1200" dirty="0" err="1"/>
              <a:t>yaşam</a:t>
            </a:r>
            <a:r>
              <a:rPr lang="en-US" sz="1200" dirty="0"/>
              <a:t> </a:t>
            </a:r>
            <a:r>
              <a:rPr lang="en-US" sz="1200" dirty="0" err="1"/>
              <a:t>memnuniyetini</a:t>
            </a:r>
            <a:r>
              <a:rPr lang="en-US" sz="1200" dirty="0"/>
              <a:t> </a:t>
            </a:r>
            <a:r>
              <a:rPr lang="en-US" sz="1200" dirty="0" err="1"/>
              <a:t>ve</a:t>
            </a:r>
            <a:r>
              <a:rPr lang="en-US" sz="1200" dirty="0"/>
              <a:t> </a:t>
            </a:r>
            <a:r>
              <a:rPr lang="en-US" sz="1200" dirty="0" err="1"/>
              <a:t>önemli</a:t>
            </a:r>
            <a:r>
              <a:rPr lang="en-US" sz="1200" dirty="0"/>
              <a:t> </a:t>
            </a:r>
            <a:r>
              <a:rPr lang="en-US" sz="1200" dirty="0" err="1"/>
              <a:t>kişisel</a:t>
            </a:r>
            <a:r>
              <a:rPr lang="en-US" sz="1200" dirty="0"/>
              <a:t> </a:t>
            </a:r>
            <a:r>
              <a:rPr lang="en-US" sz="1200" dirty="0" err="1"/>
              <a:t>ilişkilerden</a:t>
            </a:r>
            <a:r>
              <a:rPr lang="en-US" sz="1200" dirty="0"/>
              <a:t> </a:t>
            </a:r>
            <a:r>
              <a:rPr lang="en-US" sz="1200" dirty="0" err="1"/>
              <a:t>memnuniyetlerini</a:t>
            </a:r>
            <a:r>
              <a:rPr lang="en-US" sz="1200" dirty="0"/>
              <a:t> </a:t>
            </a:r>
            <a:r>
              <a:rPr lang="en-US" sz="1200" dirty="0" err="1"/>
              <a:t>sorguladık</a:t>
            </a:r>
            <a:r>
              <a:rPr lang="en-US" sz="1200" dirty="0"/>
              <a:t>.</a:t>
            </a:r>
          </a:p>
          <a:p>
            <a:endParaRPr lang="en-US" sz="1200" dirty="0"/>
          </a:p>
          <a:p>
            <a:r>
              <a:rPr lang="en-US" sz="1200" dirty="0" err="1"/>
              <a:t>Müdahale</a:t>
            </a:r>
            <a:r>
              <a:rPr lang="en-US" sz="1200" dirty="0"/>
              <a:t> </a:t>
            </a:r>
            <a:r>
              <a:rPr lang="en-US" sz="1200" dirty="0" err="1"/>
              <a:t>grubu</a:t>
            </a:r>
            <a:r>
              <a:rPr lang="en-US" sz="1200" dirty="0"/>
              <a:t>, </a:t>
            </a:r>
            <a:r>
              <a:rPr lang="tr-TR" sz="1200" dirty="0" smtClean="0"/>
              <a:t>kontrol grubuna göre </a:t>
            </a:r>
            <a:r>
              <a:rPr lang="en-US" sz="1200" dirty="0" err="1" smtClean="0"/>
              <a:t>hayatları</a:t>
            </a:r>
            <a:r>
              <a:rPr lang="tr-TR" sz="1200" dirty="0" smtClean="0"/>
              <a:t>ndan </a:t>
            </a:r>
            <a:r>
              <a:rPr lang="en-US" sz="1200" dirty="0" err="1" smtClean="0"/>
              <a:t>daha</a:t>
            </a:r>
            <a:r>
              <a:rPr lang="en-US" sz="1200" dirty="0" smtClean="0"/>
              <a:t> </a:t>
            </a:r>
            <a:r>
              <a:rPr lang="en-US" sz="1200" dirty="0" err="1"/>
              <a:t>az</a:t>
            </a:r>
            <a:r>
              <a:rPr lang="en-US" sz="1200" dirty="0"/>
              <a:t> </a:t>
            </a:r>
            <a:r>
              <a:rPr lang="en-US" sz="1200" dirty="0" err="1"/>
              <a:t>tatmin</a:t>
            </a:r>
            <a:r>
              <a:rPr lang="en-US" sz="1200" dirty="0"/>
              <a:t> </a:t>
            </a:r>
            <a:r>
              <a:rPr lang="en-US" sz="1200" dirty="0" err="1" smtClean="0"/>
              <a:t>oldu</a:t>
            </a:r>
            <a:r>
              <a:rPr lang="tr-TR" sz="1200" dirty="0" smtClean="0"/>
              <a:t>klarını bildirmekteler.</a:t>
            </a:r>
            <a:endParaRPr lang="en-US" sz="1200" dirty="0"/>
          </a:p>
          <a:p>
            <a:r>
              <a:rPr lang="en-US" sz="1200" dirty="0" err="1"/>
              <a:t>Bununla</a:t>
            </a:r>
            <a:r>
              <a:rPr lang="en-US" sz="1200" dirty="0"/>
              <a:t> </a:t>
            </a:r>
            <a:r>
              <a:rPr lang="en-US" sz="1200" dirty="0" err="1"/>
              <a:t>birlikte</a:t>
            </a:r>
            <a:r>
              <a:rPr lang="en-US" sz="1200" dirty="0"/>
              <a:t>, </a:t>
            </a:r>
            <a:r>
              <a:rPr lang="tr-TR" sz="1200" dirty="0" smtClean="0"/>
              <a:t>zaman içinde </a:t>
            </a:r>
            <a:r>
              <a:rPr lang="en-US" sz="1200" dirty="0" err="1" smtClean="0"/>
              <a:t>kontrol</a:t>
            </a:r>
            <a:r>
              <a:rPr lang="en-US" sz="1200" dirty="0" smtClean="0"/>
              <a:t> grub</a:t>
            </a:r>
            <a:r>
              <a:rPr lang="tr-TR" sz="1200" dirty="0" smtClean="0"/>
              <a:t>unda</a:t>
            </a:r>
            <a:r>
              <a:rPr lang="en-US" sz="1200" dirty="0" smtClean="0"/>
              <a:t> </a:t>
            </a:r>
            <a:r>
              <a:rPr lang="en-US" sz="1200" dirty="0" err="1" smtClean="0"/>
              <a:t>yaşam</a:t>
            </a:r>
            <a:r>
              <a:rPr lang="en-US" sz="1200" dirty="0" smtClean="0"/>
              <a:t> </a:t>
            </a:r>
            <a:r>
              <a:rPr lang="en-US" sz="1200" dirty="0" err="1"/>
              <a:t>ve</a:t>
            </a:r>
            <a:r>
              <a:rPr lang="en-US" sz="1200" dirty="0"/>
              <a:t> </a:t>
            </a:r>
            <a:r>
              <a:rPr lang="en-US" sz="1200" dirty="0" err="1"/>
              <a:t>ilişki</a:t>
            </a:r>
            <a:r>
              <a:rPr lang="en-US" sz="1200" dirty="0"/>
              <a:t> </a:t>
            </a:r>
            <a:r>
              <a:rPr lang="en-US" sz="1200" dirty="0" err="1"/>
              <a:t>memnuniyeti</a:t>
            </a:r>
            <a:r>
              <a:rPr lang="en-US" sz="1200" dirty="0"/>
              <a:t> </a:t>
            </a:r>
            <a:r>
              <a:rPr lang="en-US" sz="1200" dirty="0" err="1"/>
              <a:t>seviyelerinde</a:t>
            </a:r>
            <a:r>
              <a:rPr lang="en-US" sz="1200" dirty="0"/>
              <a:t> </a:t>
            </a:r>
            <a:r>
              <a:rPr lang="en-US" sz="1200" dirty="0" err="1"/>
              <a:t>önemli</a:t>
            </a:r>
            <a:r>
              <a:rPr lang="en-US" sz="1200" dirty="0"/>
              <a:t> </a:t>
            </a:r>
            <a:r>
              <a:rPr lang="en-US" sz="1200" dirty="0" err="1"/>
              <a:t>bir</a:t>
            </a:r>
            <a:r>
              <a:rPr lang="en-US" sz="1200" dirty="0"/>
              <a:t> </a:t>
            </a:r>
            <a:r>
              <a:rPr lang="en-US" sz="1200" dirty="0" err="1"/>
              <a:t>değişiklik</a:t>
            </a:r>
            <a:r>
              <a:rPr lang="en-US" sz="1200" dirty="0"/>
              <a:t> </a:t>
            </a:r>
            <a:r>
              <a:rPr lang="en-US" sz="1200" dirty="0" err="1"/>
              <a:t>gözlemlememize</a:t>
            </a:r>
            <a:r>
              <a:rPr lang="en-US" sz="1200" dirty="0"/>
              <a:t> </a:t>
            </a:r>
            <a:r>
              <a:rPr lang="en-US" sz="1200" dirty="0" err="1"/>
              <a:t>rağmen</a:t>
            </a:r>
            <a:r>
              <a:rPr lang="en-US" sz="1200" dirty="0"/>
              <a:t>, </a:t>
            </a:r>
            <a:r>
              <a:rPr lang="en-US" sz="1200" dirty="0" err="1"/>
              <a:t>genel</a:t>
            </a:r>
            <a:r>
              <a:rPr lang="en-US" sz="1200" dirty="0"/>
              <a:t> </a:t>
            </a:r>
            <a:r>
              <a:rPr lang="en-US" sz="1200" dirty="0" err="1"/>
              <a:t>olarak</a:t>
            </a:r>
            <a:r>
              <a:rPr lang="en-US" sz="1200" dirty="0"/>
              <a:t>, </a:t>
            </a:r>
            <a:r>
              <a:rPr lang="en-US" sz="1200" dirty="0" err="1"/>
              <a:t>müdahale</a:t>
            </a:r>
            <a:r>
              <a:rPr lang="en-US" sz="1200" dirty="0"/>
              <a:t> </a:t>
            </a:r>
            <a:r>
              <a:rPr lang="en-US" sz="1200" dirty="0" err="1" smtClean="0"/>
              <a:t>grubu</a:t>
            </a:r>
            <a:r>
              <a:rPr lang="tr-TR" sz="1200" dirty="0" smtClean="0"/>
              <a:t>nda eş</a:t>
            </a:r>
            <a:r>
              <a:rPr lang="en-US" sz="1200" dirty="0" smtClean="0"/>
              <a:t> </a:t>
            </a:r>
            <a:r>
              <a:rPr lang="en-US" sz="1200" dirty="0" err="1"/>
              <a:t>ve</a:t>
            </a:r>
            <a:r>
              <a:rPr lang="en-US" sz="1200" dirty="0"/>
              <a:t> </a:t>
            </a:r>
            <a:r>
              <a:rPr lang="en-US" sz="1200" dirty="0" err="1"/>
              <a:t>kayınvalide</a:t>
            </a:r>
            <a:r>
              <a:rPr lang="en-US" sz="1200" dirty="0"/>
              <a:t> </a:t>
            </a:r>
            <a:r>
              <a:rPr lang="tr-TR" sz="1200" dirty="0" smtClean="0"/>
              <a:t>ile</a:t>
            </a:r>
            <a:r>
              <a:rPr lang="en-US" sz="1200" dirty="0" smtClean="0"/>
              <a:t> </a:t>
            </a:r>
            <a:r>
              <a:rPr lang="en-US" sz="1200" dirty="0" err="1"/>
              <a:t>ilişki</a:t>
            </a:r>
            <a:r>
              <a:rPr lang="en-US" sz="1200" dirty="0"/>
              <a:t> </a:t>
            </a:r>
            <a:r>
              <a:rPr lang="tr-TR" sz="1200" dirty="0" smtClean="0"/>
              <a:t>memnuniyet</a:t>
            </a:r>
            <a:r>
              <a:rPr lang="en-US" sz="1200" dirty="0" smtClean="0"/>
              <a:t> </a:t>
            </a:r>
            <a:r>
              <a:rPr lang="en-US" sz="1200" dirty="0" err="1"/>
              <a:t>düzeylerinde</a:t>
            </a:r>
            <a:r>
              <a:rPr lang="en-US" sz="1200" dirty="0"/>
              <a:t> </a:t>
            </a:r>
            <a:r>
              <a:rPr lang="en-US" sz="1200" dirty="0" err="1"/>
              <a:t>önemli</a:t>
            </a:r>
            <a:r>
              <a:rPr lang="en-US" sz="1200" dirty="0"/>
              <a:t> </a:t>
            </a:r>
            <a:r>
              <a:rPr lang="en-US" sz="1200" dirty="0" err="1"/>
              <a:t>bir</a:t>
            </a:r>
            <a:r>
              <a:rPr lang="en-US" sz="1200" dirty="0"/>
              <a:t> </a:t>
            </a:r>
            <a:r>
              <a:rPr lang="en-US" sz="1200" dirty="0" err="1"/>
              <a:t>artış</a:t>
            </a:r>
            <a:r>
              <a:rPr lang="en-US" sz="1200" dirty="0"/>
              <a:t> </a:t>
            </a:r>
            <a:r>
              <a:rPr lang="en-US" sz="1200" dirty="0" err="1"/>
              <a:t>gözlemledik</a:t>
            </a:r>
            <a:r>
              <a:rPr lang="en-US" sz="1200" dirty="0"/>
              <a:t>.</a:t>
            </a:r>
          </a:p>
        </p:txBody>
      </p:sp>
      <p:sp>
        <p:nvSpPr>
          <p:cNvPr id="16" name="TextBox 15"/>
          <p:cNvSpPr txBox="1"/>
          <p:nvPr/>
        </p:nvSpPr>
        <p:spPr>
          <a:xfrm>
            <a:off x="1917760" y="6101610"/>
            <a:ext cx="9215908" cy="738664"/>
          </a:xfrm>
          <a:prstGeom prst="rect">
            <a:avLst/>
          </a:prstGeom>
          <a:noFill/>
        </p:spPr>
        <p:txBody>
          <a:bodyPr wrap="square" rtlCol="0">
            <a:spAutoFit/>
          </a:bodyPr>
          <a:lstStyle/>
          <a:p>
            <a:r>
              <a:rPr lang="en-US" sz="1200" dirty="0" smtClean="0"/>
              <a:t>* Results from a 2018 nationally representative survey using the same questions: “Public Perceptions of Gender Roles and the Status of Women in Turke-2018” by </a:t>
            </a:r>
            <a:r>
              <a:rPr lang="en-US" sz="1200" dirty="0" err="1" smtClean="0"/>
              <a:t>Kadir</a:t>
            </a:r>
            <a:r>
              <a:rPr lang="en-US" sz="1200" dirty="0" smtClean="0"/>
              <a:t> Has University Gender Studies Center. See </a:t>
            </a:r>
            <a:r>
              <a:rPr lang="en-US" sz="1200" dirty="0" smtClean="0">
                <a:hlinkClick r:id="rId2"/>
              </a:rPr>
              <a:t>http://www.khas.edu.tr/gender/136</a:t>
            </a:r>
            <a:r>
              <a:rPr lang="en-US" sz="1200" dirty="0" smtClean="0"/>
              <a:t> for the full report.</a:t>
            </a:r>
          </a:p>
          <a:p>
            <a:endParaRPr lang="en-US" dirty="0"/>
          </a:p>
        </p:txBody>
      </p:sp>
    </p:spTree>
    <p:extLst>
      <p:ext uri="{BB962C8B-B14F-4D97-AF65-F5344CB8AC3E}">
        <p14:creationId xmlns:p14="http://schemas.microsoft.com/office/powerpoint/2010/main" val="399983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tr-TR" dirty="0"/>
              <a:t>Eşlerin </a:t>
            </a:r>
            <a:r>
              <a:rPr lang="tr-TR" dirty="0" smtClean="0"/>
              <a:t>Ev İşlerine ve Çocuk Bakımına Katkısı</a:t>
            </a:r>
            <a:endParaRPr lang="en-US" dirty="0"/>
          </a:p>
        </p:txBody>
      </p:sp>
      <p:sp>
        <p:nvSpPr>
          <p:cNvPr id="5" name="Slide Number Placeholder 4"/>
          <p:cNvSpPr>
            <a:spLocks noGrp="1"/>
          </p:cNvSpPr>
          <p:nvPr>
            <p:ph type="sldNum" sz="quarter" idx="12"/>
          </p:nvPr>
        </p:nvSpPr>
        <p:spPr/>
        <p:txBody>
          <a:bodyPr/>
          <a:lstStyle/>
          <a:p>
            <a:fld id="{EDE33F61-6FEC-4FD1-81A4-86B6F1FB65B4}" type="slidenum">
              <a:rPr lang="en-US" smtClean="0"/>
              <a:t>17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528663409"/>
              </p:ext>
            </p:extLst>
          </p:nvPr>
        </p:nvGraphicFramePr>
        <p:xfrm>
          <a:off x="4258895" y="1639524"/>
          <a:ext cx="5983898" cy="4958148"/>
        </p:xfrm>
        <a:graphic>
          <a:graphicData uri="http://schemas.openxmlformats.org/drawingml/2006/table">
            <a:tbl>
              <a:tblPr>
                <a:tableStyleId>{5C22544A-7EE6-4342-B048-85BDC9FD1C3A}</a:tableStyleId>
              </a:tblPr>
              <a:tblGrid>
                <a:gridCol w="3102501">
                  <a:extLst>
                    <a:ext uri="{9D8B030D-6E8A-4147-A177-3AD203B41FA5}">
                      <a16:colId xmlns:a16="http://schemas.microsoft.com/office/drawing/2014/main" xmlns="" val="20000"/>
                    </a:ext>
                  </a:extLst>
                </a:gridCol>
                <a:gridCol w="466506">
                  <a:extLst>
                    <a:ext uri="{9D8B030D-6E8A-4147-A177-3AD203B41FA5}">
                      <a16:colId xmlns:a16="http://schemas.microsoft.com/office/drawing/2014/main" xmlns="" val="20001"/>
                    </a:ext>
                  </a:extLst>
                </a:gridCol>
                <a:gridCol w="466506">
                  <a:extLst>
                    <a:ext uri="{9D8B030D-6E8A-4147-A177-3AD203B41FA5}">
                      <a16:colId xmlns:a16="http://schemas.microsoft.com/office/drawing/2014/main" xmlns="" val="20002"/>
                    </a:ext>
                  </a:extLst>
                </a:gridCol>
                <a:gridCol w="560089">
                  <a:extLst>
                    <a:ext uri="{9D8B030D-6E8A-4147-A177-3AD203B41FA5}">
                      <a16:colId xmlns:a16="http://schemas.microsoft.com/office/drawing/2014/main" xmlns="" val="20003"/>
                    </a:ext>
                  </a:extLst>
                </a:gridCol>
                <a:gridCol w="455284">
                  <a:extLst>
                    <a:ext uri="{9D8B030D-6E8A-4147-A177-3AD203B41FA5}">
                      <a16:colId xmlns:a16="http://schemas.microsoft.com/office/drawing/2014/main" xmlns="" val="20004"/>
                    </a:ext>
                  </a:extLst>
                </a:gridCol>
                <a:gridCol w="466506">
                  <a:extLst>
                    <a:ext uri="{9D8B030D-6E8A-4147-A177-3AD203B41FA5}">
                      <a16:colId xmlns:a16="http://schemas.microsoft.com/office/drawing/2014/main" xmlns="" val="20005"/>
                    </a:ext>
                  </a:extLst>
                </a:gridCol>
                <a:gridCol w="466506">
                  <a:extLst>
                    <a:ext uri="{9D8B030D-6E8A-4147-A177-3AD203B41FA5}">
                      <a16:colId xmlns:a16="http://schemas.microsoft.com/office/drawing/2014/main" xmlns="" val="20006"/>
                    </a:ext>
                  </a:extLst>
                </a:gridCol>
              </a:tblGrid>
              <a:tr h="152400">
                <a:tc rowSpan="2">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200" b="1" u="none" strike="noStrike" dirty="0">
                          <a:solidFill>
                            <a:schemeClr val="accent4">
                              <a:lumMod val="20000"/>
                              <a:lumOff val="80000"/>
                            </a:schemeClr>
                          </a:solidFill>
                          <a:effectLst/>
                          <a:latin typeface="+mn-lt"/>
                        </a:rPr>
                        <a:t> </a:t>
                      </a:r>
                      <a:r>
                        <a:rPr lang="tr-TR" sz="1200" b="1" i="0" u="none" strike="noStrike" dirty="0" smtClean="0">
                          <a:solidFill>
                            <a:schemeClr val="accent4">
                              <a:lumMod val="20000"/>
                              <a:lumOff val="80000"/>
                            </a:schemeClr>
                          </a:solidFill>
                          <a:effectLst/>
                          <a:latin typeface="+mn-lt"/>
                        </a:rPr>
                        <a:t>(Hiç katkı sağlamıyor diyenlerin %)</a:t>
                      </a:r>
                      <a:endParaRPr lang="en-US" sz="1200" b="1" i="0" u="none" strike="noStrike" dirty="0">
                        <a:solidFill>
                          <a:schemeClr val="accent4">
                            <a:lumMod val="20000"/>
                            <a:lumOff val="80000"/>
                          </a:schemeClr>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400" b="1" u="none" strike="noStrike" dirty="0" smtClean="0">
                          <a:solidFill>
                            <a:schemeClr val="bg1"/>
                          </a:solidFill>
                          <a:effectLst/>
                          <a:latin typeface="+mn-lt"/>
                        </a:rPr>
                        <a:t>Farkındalık</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l" fontAlgn="b"/>
                      <a:r>
                        <a:rPr lang="en-US" sz="1400" b="1" u="none" strike="noStrike" dirty="0">
                          <a:solidFill>
                            <a:schemeClr val="bg1"/>
                          </a:solidFill>
                          <a:effectLst/>
                          <a:latin typeface="+mn-lt"/>
                        </a:rPr>
                        <a:t> </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400" b="1" u="none" strike="noStrike" dirty="0" smtClean="0">
                          <a:solidFill>
                            <a:schemeClr val="bg1"/>
                          </a:solidFill>
                          <a:effectLst/>
                          <a:latin typeface="+mn-lt"/>
                        </a:rPr>
                        <a:t>Kontrol</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249475">
                <a:tc vMerge="1">
                  <a:txBody>
                    <a:bodyPr/>
                    <a:lstStyle/>
                    <a:p>
                      <a:endParaRPr lang="en-US"/>
                    </a:p>
                  </a:txBody>
                  <a:tcPr/>
                </a:tc>
                <a:tc>
                  <a:txBody>
                    <a:bodyPr/>
                    <a:lstStyle/>
                    <a:p>
                      <a:pPr algn="ctr" fontAlgn="b"/>
                      <a:r>
                        <a:rPr lang="en-US" sz="1400" b="1" u="none" strike="noStrike" dirty="0">
                          <a:solidFill>
                            <a:schemeClr val="bg1"/>
                          </a:solidFill>
                          <a:effectLst/>
                          <a:latin typeface="+mn-lt"/>
                        </a:rPr>
                        <a:t>PRE</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POST</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 </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PRE</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POST</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49475">
                <a:tc>
                  <a:txBody>
                    <a:bodyPr/>
                    <a:lstStyle/>
                    <a:p>
                      <a:pPr marL="144000" algn="l" fontAlgn="b"/>
                      <a:r>
                        <a:rPr lang="tr-TR" sz="1400" b="1" i="0" u="none" strike="noStrike" dirty="0">
                          <a:solidFill>
                            <a:schemeClr val="bg1"/>
                          </a:solidFill>
                          <a:effectLst/>
                          <a:latin typeface="+mn-lt"/>
                        </a:rPr>
                        <a:t>Yemek yapmak</a:t>
                      </a:r>
                    </a:p>
                  </a:txBody>
                  <a:tcPr marL="9525" marR="9525" marT="9525" marB="0" anchor="b">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64%</a:t>
                      </a:r>
                    </a:p>
                  </a:txBody>
                  <a:tcPr marL="9525" marR="9525" marT="9525" marB="0" anchor="b"/>
                </a:tc>
                <a:tc>
                  <a:txBody>
                    <a:bodyPr/>
                    <a:lstStyle/>
                    <a:p>
                      <a:pPr algn="r" fontAlgn="t"/>
                      <a:r>
                        <a:rPr lang="tr-TR" sz="1400" b="0" i="0" u="none" strike="noStrike">
                          <a:solidFill>
                            <a:srgbClr val="000000"/>
                          </a:solidFill>
                          <a:effectLst/>
                          <a:latin typeface="+mn-lt"/>
                        </a:rPr>
                        <a:t>64%</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72%</a:t>
                      </a:r>
                    </a:p>
                  </a:txBody>
                  <a:tcPr marL="9525" marR="9525" marT="9525" marB="0" anchor="b"/>
                </a:tc>
                <a:tc>
                  <a:txBody>
                    <a:bodyPr/>
                    <a:lstStyle/>
                    <a:p>
                      <a:pPr algn="r" fontAlgn="t"/>
                      <a:r>
                        <a:rPr lang="tr-TR" sz="1400" b="0" i="0" u="none" strike="noStrike" dirty="0">
                          <a:solidFill>
                            <a:srgbClr val="000000"/>
                          </a:solidFill>
                          <a:effectLst/>
                          <a:latin typeface="+mn-lt"/>
                        </a:rPr>
                        <a:t>63%</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2"/>
                  </a:ext>
                </a:extLst>
              </a:tr>
              <a:tr h="249475">
                <a:tc>
                  <a:txBody>
                    <a:bodyPr/>
                    <a:lstStyle/>
                    <a:p>
                      <a:pPr marL="144000" algn="l" fontAlgn="b"/>
                      <a:r>
                        <a:rPr lang="tr-TR" sz="1400" b="1" i="0" u="none" strike="noStrike" dirty="0">
                          <a:solidFill>
                            <a:schemeClr val="bg1"/>
                          </a:solidFill>
                          <a:effectLst/>
                          <a:latin typeface="+mn-lt"/>
                        </a:rPr>
                        <a:t>Temizlik yapmak</a:t>
                      </a:r>
                    </a:p>
                  </a:txBody>
                  <a:tcPr marL="9525" marR="9525" marT="9525" marB="0" anchor="b">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76%</a:t>
                      </a:r>
                    </a:p>
                  </a:txBody>
                  <a:tcPr marL="9525" marR="9525" marT="9525" marB="0" anchor="b"/>
                </a:tc>
                <a:tc>
                  <a:txBody>
                    <a:bodyPr/>
                    <a:lstStyle/>
                    <a:p>
                      <a:pPr algn="r" fontAlgn="t"/>
                      <a:r>
                        <a:rPr lang="tr-TR" sz="1400" b="0" i="0" u="none" strike="noStrike">
                          <a:solidFill>
                            <a:srgbClr val="000000"/>
                          </a:solidFill>
                          <a:effectLst/>
                          <a:latin typeface="+mn-lt"/>
                        </a:rPr>
                        <a:t>76%</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80%</a:t>
                      </a:r>
                    </a:p>
                  </a:txBody>
                  <a:tcPr marL="9525" marR="9525" marT="9525" marB="0" anchor="b"/>
                </a:tc>
                <a:tc>
                  <a:txBody>
                    <a:bodyPr/>
                    <a:lstStyle/>
                    <a:p>
                      <a:pPr algn="r" fontAlgn="t"/>
                      <a:r>
                        <a:rPr lang="tr-TR" sz="1400" b="0" i="0" u="none" strike="noStrike" dirty="0">
                          <a:solidFill>
                            <a:srgbClr val="000000"/>
                          </a:solidFill>
                          <a:effectLst/>
                          <a:latin typeface="+mn-lt"/>
                        </a:rPr>
                        <a:t>77%</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3"/>
                  </a:ext>
                </a:extLst>
              </a:tr>
              <a:tr h="249475">
                <a:tc>
                  <a:txBody>
                    <a:bodyPr/>
                    <a:lstStyle/>
                    <a:p>
                      <a:pPr marL="144000" algn="l" fontAlgn="b"/>
                      <a:r>
                        <a:rPr lang="tr-TR" sz="1400" b="1" i="0" u="none" strike="noStrike" dirty="0">
                          <a:solidFill>
                            <a:schemeClr val="bg1"/>
                          </a:solidFill>
                          <a:effectLst/>
                          <a:latin typeface="+mn-lt"/>
                        </a:rPr>
                        <a:t>Çamaşır yıkamak</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91%</a:t>
                      </a:r>
                    </a:p>
                  </a:txBody>
                  <a:tcPr marL="9525" marR="9525" marT="9525" marB="0" anchor="b"/>
                </a:tc>
                <a:tc>
                  <a:txBody>
                    <a:bodyPr/>
                    <a:lstStyle/>
                    <a:p>
                      <a:pPr algn="r" fontAlgn="t"/>
                      <a:r>
                        <a:rPr lang="tr-TR" sz="1400" b="0" i="0" u="none" strike="noStrike" dirty="0">
                          <a:solidFill>
                            <a:srgbClr val="000000"/>
                          </a:solidFill>
                          <a:effectLst/>
                          <a:latin typeface="+mn-lt"/>
                        </a:rPr>
                        <a:t>89%</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93%</a:t>
                      </a:r>
                    </a:p>
                  </a:txBody>
                  <a:tcPr marL="9525" marR="9525" marT="9525" marB="0" anchor="b"/>
                </a:tc>
                <a:tc>
                  <a:txBody>
                    <a:bodyPr/>
                    <a:lstStyle/>
                    <a:p>
                      <a:pPr algn="r" fontAlgn="t"/>
                      <a:r>
                        <a:rPr lang="tr-TR" sz="1400" b="0" i="0" u="none" strike="noStrike" dirty="0">
                          <a:solidFill>
                            <a:srgbClr val="000000"/>
                          </a:solidFill>
                          <a:effectLst/>
                          <a:latin typeface="+mn-lt"/>
                        </a:rPr>
                        <a:t>90%</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4"/>
                  </a:ext>
                </a:extLst>
              </a:tr>
              <a:tr h="249475">
                <a:tc>
                  <a:txBody>
                    <a:bodyPr/>
                    <a:lstStyle/>
                    <a:p>
                      <a:pPr marL="144000" algn="l" fontAlgn="b"/>
                      <a:r>
                        <a:rPr lang="tr-TR" sz="1400" b="1" i="0" u="none" strike="noStrike" dirty="0">
                          <a:solidFill>
                            <a:schemeClr val="bg1"/>
                          </a:solidFill>
                          <a:effectLst/>
                          <a:latin typeface="+mn-lt"/>
                        </a:rPr>
                        <a:t>Evi toplamak</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71%</a:t>
                      </a:r>
                    </a:p>
                  </a:txBody>
                  <a:tcPr marL="9525" marR="9525" marT="9525" marB="0" anchor="b"/>
                </a:tc>
                <a:tc>
                  <a:txBody>
                    <a:bodyPr/>
                    <a:lstStyle/>
                    <a:p>
                      <a:pPr algn="r" fontAlgn="t"/>
                      <a:r>
                        <a:rPr lang="tr-TR" sz="1400" b="0" i="0" u="none" strike="noStrike">
                          <a:solidFill>
                            <a:srgbClr val="000000"/>
                          </a:solidFill>
                          <a:effectLst/>
                          <a:latin typeface="+mn-lt"/>
                        </a:rPr>
                        <a:t>63%</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75%</a:t>
                      </a:r>
                    </a:p>
                  </a:txBody>
                  <a:tcPr marL="9525" marR="9525" marT="9525" marB="0" anchor="b"/>
                </a:tc>
                <a:tc>
                  <a:txBody>
                    <a:bodyPr/>
                    <a:lstStyle/>
                    <a:p>
                      <a:pPr algn="r" fontAlgn="t"/>
                      <a:r>
                        <a:rPr lang="tr-TR" sz="1400" b="0" i="0" u="none" strike="noStrike" dirty="0">
                          <a:solidFill>
                            <a:srgbClr val="000000"/>
                          </a:solidFill>
                          <a:effectLst/>
                          <a:latin typeface="+mn-lt"/>
                        </a:rPr>
                        <a:t>71%</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5"/>
                  </a:ext>
                </a:extLst>
              </a:tr>
              <a:tr h="249475">
                <a:tc>
                  <a:txBody>
                    <a:bodyPr/>
                    <a:lstStyle/>
                    <a:p>
                      <a:pPr marL="144000" algn="l" fontAlgn="b"/>
                      <a:r>
                        <a:rPr lang="tr-TR" sz="1400" b="1" i="0" u="none" strike="noStrike" dirty="0">
                          <a:solidFill>
                            <a:schemeClr val="bg1"/>
                          </a:solidFill>
                          <a:effectLst/>
                          <a:latin typeface="+mn-lt"/>
                        </a:rPr>
                        <a:t>Bulaşık yıkamak</a:t>
                      </a:r>
                    </a:p>
                  </a:txBody>
                  <a:tcPr marL="9525" marR="9525" marT="9525" marB="0" anchor="b">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81%</a:t>
                      </a:r>
                    </a:p>
                  </a:txBody>
                  <a:tcPr marL="9525" marR="9525" marT="9525" marB="0" anchor="b"/>
                </a:tc>
                <a:tc>
                  <a:txBody>
                    <a:bodyPr/>
                    <a:lstStyle/>
                    <a:p>
                      <a:pPr algn="r" fontAlgn="t"/>
                      <a:r>
                        <a:rPr lang="tr-TR" sz="1400" b="0" i="0" u="none" strike="noStrike">
                          <a:solidFill>
                            <a:srgbClr val="000000"/>
                          </a:solidFill>
                          <a:effectLst/>
                          <a:latin typeface="+mn-lt"/>
                        </a:rPr>
                        <a:t>77%</a:t>
                      </a:r>
                    </a:p>
                  </a:txBody>
                  <a:tcPr marL="9525" marR="9525" marT="9525" marB="0" anchor="b"/>
                </a:tc>
                <a:tc>
                  <a:txBody>
                    <a:bodyPr/>
                    <a:lstStyle/>
                    <a:p>
                      <a:pPr algn="r" fontAlgn="t"/>
                      <a:r>
                        <a:rPr lang="tr-TR" sz="1400" b="0" i="0" u="none" strike="noStrike" dirty="0">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87%</a:t>
                      </a:r>
                    </a:p>
                  </a:txBody>
                  <a:tcPr marL="9525" marR="9525" marT="9525" marB="0" anchor="b"/>
                </a:tc>
                <a:tc>
                  <a:txBody>
                    <a:bodyPr/>
                    <a:lstStyle/>
                    <a:p>
                      <a:pPr algn="r" fontAlgn="t"/>
                      <a:r>
                        <a:rPr lang="tr-TR" sz="1400" b="0" i="0" u="none" strike="noStrike" dirty="0">
                          <a:solidFill>
                            <a:srgbClr val="000000"/>
                          </a:solidFill>
                          <a:effectLst/>
                          <a:latin typeface="+mn-lt"/>
                        </a:rPr>
                        <a:t>82%</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6"/>
                  </a:ext>
                </a:extLst>
              </a:tr>
              <a:tr h="249475">
                <a:tc>
                  <a:txBody>
                    <a:bodyPr/>
                    <a:lstStyle/>
                    <a:p>
                      <a:pPr marL="144000" algn="l" fontAlgn="b"/>
                      <a:r>
                        <a:rPr lang="tr-TR" sz="1400" b="1" i="0" u="none" strike="noStrike" dirty="0">
                          <a:solidFill>
                            <a:schemeClr val="bg1"/>
                          </a:solidFill>
                          <a:effectLst/>
                          <a:latin typeface="+mn-lt"/>
                        </a:rPr>
                        <a:t>Ev için alışveriş yapmak</a:t>
                      </a:r>
                    </a:p>
                  </a:txBody>
                  <a:tcPr marL="9525" marR="9525" marT="9525" marB="0" anchor="b">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18%</a:t>
                      </a:r>
                    </a:p>
                  </a:txBody>
                  <a:tcPr marL="9525" marR="9525" marT="9525" marB="0" anchor="b"/>
                </a:tc>
                <a:tc>
                  <a:txBody>
                    <a:bodyPr/>
                    <a:lstStyle/>
                    <a:p>
                      <a:pPr algn="r" fontAlgn="t"/>
                      <a:r>
                        <a:rPr lang="tr-TR" sz="1400" b="0" i="0" u="none" strike="noStrike" dirty="0">
                          <a:solidFill>
                            <a:srgbClr val="000000"/>
                          </a:solidFill>
                          <a:effectLst/>
                          <a:latin typeface="+mn-lt"/>
                        </a:rPr>
                        <a:t>13%</a:t>
                      </a:r>
                    </a:p>
                  </a:txBody>
                  <a:tcPr marL="9525" marR="9525" marT="9525" marB="0" anchor="b"/>
                </a:tc>
                <a:tc>
                  <a:txBody>
                    <a:bodyPr/>
                    <a:lstStyle/>
                    <a:p>
                      <a:pPr algn="r" fontAlgn="t"/>
                      <a:r>
                        <a:rPr lang="tr-TR" sz="1400" b="0" i="0" u="none" strike="noStrike" dirty="0">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17%</a:t>
                      </a:r>
                    </a:p>
                  </a:txBody>
                  <a:tcPr marL="9525" marR="9525" marT="9525" marB="0" anchor="b"/>
                </a:tc>
                <a:tc>
                  <a:txBody>
                    <a:bodyPr/>
                    <a:lstStyle/>
                    <a:p>
                      <a:pPr algn="r" fontAlgn="t"/>
                      <a:r>
                        <a:rPr lang="tr-TR" sz="1400" b="0" i="0" u="none" strike="noStrike" dirty="0">
                          <a:solidFill>
                            <a:srgbClr val="000000"/>
                          </a:solidFill>
                          <a:effectLst/>
                          <a:latin typeface="+mn-lt"/>
                        </a:rPr>
                        <a:t>15%</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7"/>
                  </a:ext>
                </a:extLst>
              </a:tr>
              <a:tr h="249475">
                <a:tc>
                  <a:txBody>
                    <a:bodyPr/>
                    <a:lstStyle/>
                    <a:p>
                      <a:pPr marL="144000" algn="l" fontAlgn="b"/>
                      <a:r>
                        <a:rPr lang="tr-TR" sz="1400" b="1" i="0" u="none" strike="noStrike" dirty="0">
                          <a:solidFill>
                            <a:schemeClr val="bg1"/>
                          </a:solidFill>
                          <a:effectLst/>
                          <a:latin typeface="+mn-lt"/>
                        </a:rPr>
                        <a:t>Çocuklarla ilgilenmek</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19%</a:t>
                      </a:r>
                    </a:p>
                  </a:txBody>
                  <a:tcPr marL="9525" marR="9525" marT="9525" marB="0" anchor="b"/>
                </a:tc>
                <a:tc>
                  <a:txBody>
                    <a:bodyPr/>
                    <a:lstStyle/>
                    <a:p>
                      <a:pPr algn="r" fontAlgn="t"/>
                      <a:r>
                        <a:rPr lang="tr-TR" sz="1400" b="0" i="0" u="none" strike="noStrike">
                          <a:solidFill>
                            <a:srgbClr val="000000"/>
                          </a:solidFill>
                          <a:effectLst/>
                          <a:latin typeface="+mn-lt"/>
                        </a:rPr>
                        <a:t>15%</a:t>
                      </a:r>
                    </a:p>
                  </a:txBody>
                  <a:tcPr marL="9525" marR="9525" marT="9525" marB="0" anchor="b"/>
                </a:tc>
                <a:tc>
                  <a:txBody>
                    <a:bodyPr/>
                    <a:lstStyle/>
                    <a:p>
                      <a:pPr algn="r" fontAlgn="t"/>
                      <a:r>
                        <a:rPr lang="tr-TR" sz="1400" b="0" i="0" u="none" strike="noStrike" dirty="0">
                          <a:solidFill>
                            <a:srgbClr val="000000"/>
                          </a:solidFill>
                          <a:effectLst/>
                          <a:latin typeface="+mn-lt"/>
                        </a:rPr>
                        <a:t> </a:t>
                      </a:r>
                    </a:p>
                  </a:txBody>
                  <a:tcPr marL="9525" marR="9525" marT="9525" marB="0" anchor="b"/>
                </a:tc>
                <a:tc>
                  <a:txBody>
                    <a:bodyPr/>
                    <a:lstStyle/>
                    <a:p>
                      <a:pPr algn="r" fontAlgn="t"/>
                      <a:r>
                        <a:rPr lang="tr-TR" sz="1400" b="0" i="0" u="none" strike="noStrike" dirty="0">
                          <a:solidFill>
                            <a:srgbClr val="000000"/>
                          </a:solidFill>
                          <a:effectLst/>
                          <a:latin typeface="+mn-lt"/>
                        </a:rPr>
                        <a:t>17%</a:t>
                      </a:r>
                    </a:p>
                  </a:txBody>
                  <a:tcPr marL="9525" marR="9525" marT="9525" marB="0" anchor="b"/>
                </a:tc>
                <a:tc>
                  <a:txBody>
                    <a:bodyPr/>
                    <a:lstStyle/>
                    <a:p>
                      <a:pPr algn="r" fontAlgn="t"/>
                      <a:r>
                        <a:rPr lang="tr-TR" sz="1400" b="0" i="0" u="none" strike="noStrike" dirty="0">
                          <a:solidFill>
                            <a:srgbClr val="000000"/>
                          </a:solidFill>
                          <a:effectLst/>
                          <a:latin typeface="+mn-lt"/>
                        </a:rPr>
                        <a:t>15%</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8"/>
                  </a:ext>
                </a:extLst>
              </a:tr>
              <a:tr h="249475">
                <a:tc>
                  <a:txBody>
                    <a:bodyPr/>
                    <a:lstStyle/>
                    <a:p>
                      <a:pPr marL="144000" algn="l" fontAlgn="b"/>
                      <a:r>
                        <a:rPr lang="tr-TR" sz="1400" b="1" i="0" u="none" strike="noStrike" dirty="0">
                          <a:solidFill>
                            <a:schemeClr val="bg1"/>
                          </a:solidFill>
                          <a:effectLst/>
                          <a:latin typeface="+mn-lt"/>
                        </a:rPr>
                        <a:t>Evdeki tamirat ve bakım işleri</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25%</a:t>
                      </a:r>
                    </a:p>
                  </a:txBody>
                  <a:tcPr marL="9525" marR="9525" marT="9525" marB="0" anchor="b"/>
                </a:tc>
                <a:tc>
                  <a:txBody>
                    <a:bodyPr/>
                    <a:lstStyle/>
                    <a:p>
                      <a:pPr algn="r" fontAlgn="t"/>
                      <a:r>
                        <a:rPr lang="tr-TR" sz="1400" b="0" i="0" u="none" strike="noStrike" dirty="0">
                          <a:solidFill>
                            <a:srgbClr val="000000"/>
                          </a:solidFill>
                          <a:effectLst/>
                          <a:latin typeface="+mn-lt"/>
                        </a:rPr>
                        <a:t>20%</a:t>
                      </a:r>
                    </a:p>
                  </a:txBody>
                  <a:tcPr marL="9525" marR="9525" marT="9525" marB="0" anchor="b"/>
                </a:tc>
                <a:tc>
                  <a:txBody>
                    <a:bodyPr/>
                    <a:lstStyle/>
                    <a:p>
                      <a:pPr algn="r" fontAlgn="t"/>
                      <a:r>
                        <a:rPr lang="tr-TR" sz="1400" b="0" i="0" u="none" strike="noStrike" dirty="0">
                          <a:solidFill>
                            <a:srgbClr val="000000"/>
                          </a:solidFill>
                          <a:effectLst/>
                          <a:latin typeface="+mn-lt"/>
                        </a:rPr>
                        <a:t> </a:t>
                      </a:r>
                    </a:p>
                  </a:txBody>
                  <a:tcPr marL="9525" marR="9525" marT="9525" marB="0" anchor="b"/>
                </a:tc>
                <a:tc>
                  <a:txBody>
                    <a:bodyPr/>
                    <a:lstStyle/>
                    <a:p>
                      <a:pPr algn="r" fontAlgn="t"/>
                      <a:r>
                        <a:rPr lang="tr-TR" sz="1400" b="0" i="0" u="none" strike="noStrike" dirty="0">
                          <a:solidFill>
                            <a:srgbClr val="000000"/>
                          </a:solidFill>
                          <a:effectLst/>
                          <a:latin typeface="+mn-lt"/>
                        </a:rPr>
                        <a:t>22%</a:t>
                      </a:r>
                    </a:p>
                  </a:txBody>
                  <a:tcPr marL="9525" marR="9525" marT="9525" marB="0" anchor="b"/>
                </a:tc>
                <a:tc>
                  <a:txBody>
                    <a:bodyPr/>
                    <a:lstStyle/>
                    <a:p>
                      <a:pPr algn="r" fontAlgn="t"/>
                      <a:r>
                        <a:rPr lang="tr-TR" sz="1400" b="0" i="0" u="none" strike="noStrike" dirty="0">
                          <a:solidFill>
                            <a:srgbClr val="000000"/>
                          </a:solidFill>
                          <a:effectLst/>
                          <a:latin typeface="+mn-lt"/>
                        </a:rPr>
                        <a:t>18</a:t>
                      </a:r>
                      <a:r>
                        <a:rPr lang="tr-TR" sz="1400" b="0" i="0" u="none" strike="noStrike" dirty="0" smtClean="0">
                          <a:solidFill>
                            <a:srgbClr val="000000"/>
                          </a:solidFill>
                          <a:effectLst/>
                          <a:latin typeface="+mn-lt"/>
                        </a:rPr>
                        <a:t>%</a:t>
                      </a:r>
                      <a:endParaRPr lang="tr-TR" sz="1400" b="0" i="0" u="none" strike="noStrike" dirty="0">
                        <a:solidFill>
                          <a:srgbClr val="000000"/>
                        </a:solidFill>
                        <a:effectLst/>
                        <a:latin typeface="+mn-lt"/>
                      </a:endParaRP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09"/>
                  </a:ext>
                </a:extLst>
              </a:tr>
              <a:tr h="249475">
                <a:tc>
                  <a:txBody>
                    <a:bodyPr/>
                    <a:lstStyle/>
                    <a:p>
                      <a:pPr marL="144000" algn="l" fontAlgn="b"/>
                      <a:endParaRPr lang="tr-TR" sz="1400" b="1" i="0" u="none" strike="noStrike" dirty="0">
                        <a:solidFill>
                          <a:schemeClr val="bg1"/>
                        </a:solidFill>
                        <a:effectLst/>
                        <a:latin typeface="+mn-lt"/>
                      </a:endParaRPr>
                    </a:p>
                  </a:txBody>
                  <a:tcPr marL="9525" marR="9525" marT="9525" marB="0" anchor="b">
                    <a:solidFill>
                      <a:schemeClr val="bg1"/>
                    </a:solidFill>
                  </a:tcPr>
                </a:tc>
                <a:tc>
                  <a:txBody>
                    <a:bodyPr/>
                    <a:lstStyle/>
                    <a:p>
                      <a:pPr algn="r" fontAlgn="t"/>
                      <a:endParaRPr lang="tr-TR" sz="1400" b="0" i="0" u="none" strike="noStrike">
                        <a:solidFill>
                          <a:srgbClr val="000000"/>
                        </a:solidFill>
                        <a:effectLst/>
                        <a:latin typeface="+mn-lt"/>
                      </a:endParaRPr>
                    </a:p>
                  </a:txBody>
                  <a:tcPr marL="9525" marR="9525" marT="9525" marB="0" anchor="b">
                    <a:solidFill>
                      <a:schemeClr val="bg1"/>
                    </a:solidFill>
                  </a:tcPr>
                </a:tc>
                <a:tc>
                  <a:txBody>
                    <a:bodyPr/>
                    <a:lstStyle/>
                    <a:p>
                      <a:pPr algn="r" fontAlgn="t"/>
                      <a:endParaRPr lang="tr-TR" sz="1400" b="0" i="0" u="none" strike="noStrike" dirty="0">
                        <a:solidFill>
                          <a:srgbClr val="000000"/>
                        </a:solidFill>
                        <a:effectLst/>
                        <a:latin typeface="+mn-lt"/>
                      </a:endParaRPr>
                    </a:p>
                  </a:txBody>
                  <a:tcPr marL="9525" marR="9525" marT="9525" marB="0" anchor="b">
                    <a:solidFill>
                      <a:schemeClr val="bg1"/>
                    </a:solidFill>
                  </a:tcPr>
                </a:tc>
                <a:tc>
                  <a:txBody>
                    <a:bodyPr/>
                    <a:lstStyle/>
                    <a:p>
                      <a:pPr algn="r" fontAlgn="t"/>
                      <a:endParaRPr lang="tr-TR" sz="1400" b="0" i="0" u="none" strike="noStrike" dirty="0">
                        <a:solidFill>
                          <a:srgbClr val="000000"/>
                        </a:solidFill>
                        <a:effectLst/>
                        <a:latin typeface="+mn-lt"/>
                      </a:endParaRPr>
                    </a:p>
                  </a:txBody>
                  <a:tcPr marL="9525" marR="9525" marT="9525" marB="0" anchor="b">
                    <a:solidFill>
                      <a:schemeClr val="bg1"/>
                    </a:solidFill>
                  </a:tcPr>
                </a:tc>
                <a:tc>
                  <a:txBody>
                    <a:bodyPr/>
                    <a:lstStyle/>
                    <a:p>
                      <a:pPr algn="r" fontAlgn="t"/>
                      <a:endParaRPr lang="tr-TR" sz="1400" b="0" i="0" u="none" strike="noStrike" dirty="0">
                        <a:solidFill>
                          <a:srgbClr val="000000"/>
                        </a:solidFill>
                        <a:effectLst/>
                        <a:latin typeface="+mn-lt"/>
                      </a:endParaRPr>
                    </a:p>
                  </a:txBody>
                  <a:tcPr marL="9525" marR="9525" marT="9525" marB="0" anchor="b">
                    <a:solidFill>
                      <a:schemeClr val="bg1"/>
                    </a:solidFill>
                  </a:tcPr>
                </a:tc>
                <a:tc>
                  <a:txBody>
                    <a:bodyPr/>
                    <a:lstStyle/>
                    <a:p>
                      <a:pPr algn="r" fontAlgn="t"/>
                      <a:endParaRPr lang="tr-TR" sz="1400" b="0" i="0" u="none" strike="noStrike" dirty="0">
                        <a:solidFill>
                          <a:srgbClr val="000000"/>
                        </a:solidFill>
                        <a:effectLst/>
                        <a:latin typeface="+mn-lt"/>
                      </a:endParaRPr>
                    </a:p>
                  </a:txBody>
                  <a:tcPr marL="9525" marR="9525" marT="9525" marB="0" anchor="b">
                    <a:solidFill>
                      <a:schemeClr val="bg1"/>
                    </a:solidFill>
                  </a:tcPr>
                </a:tc>
                <a:tc>
                  <a:txBody>
                    <a:bodyPr/>
                    <a:lstStyle/>
                    <a:p>
                      <a:pPr algn="r" fontAlgn="t"/>
                      <a:endParaRPr lang="tr-TR" sz="1400" b="0" i="0" u="none" strike="noStrike" dirty="0">
                        <a:solidFill>
                          <a:srgbClr val="000000"/>
                        </a:solidFill>
                        <a:effectLst/>
                        <a:latin typeface="+mn-lt"/>
                      </a:endParaRPr>
                    </a:p>
                  </a:txBody>
                  <a:tcPr marL="9525" marR="9525" marT="9525" marB="0" anchor="b">
                    <a:solidFill>
                      <a:schemeClr val="bg1"/>
                    </a:solidFill>
                  </a:tcPr>
                </a:tc>
                <a:extLst>
                  <a:ext uri="{0D108BD9-81ED-4DB2-BD59-A6C34878D82A}">
                    <a16:rowId xmlns:a16="http://schemas.microsoft.com/office/drawing/2014/main" xmlns="" val="10019"/>
                  </a:ext>
                </a:extLst>
              </a:tr>
              <a:tr h="249475">
                <a:tc>
                  <a:txBody>
                    <a:bodyPr/>
                    <a:lstStyle/>
                    <a:p>
                      <a:pPr marL="144000" algn="l" fontAlgn="b"/>
                      <a:r>
                        <a:rPr lang="tr-TR" sz="1400" b="1" i="0" u="none" strike="noStrike" dirty="0">
                          <a:solidFill>
                            <a:schemeClr val="bg1"/>
                          </a:solidFill>
                          <a:effectLst/>
                          <a:latin typeface="+mn-lt"/>
                        </a:rPr>
                        <a:t>Alt </a:t>
                      </a:r>
                      <a:r>
                        <a:rPr lang="tr-TR" sz="1400" b="1" i="0" u="none" strike="noStrike" dirty="0" smtClean="0">
                          <a:solidFill>
                            <a:schemeClr val="bg1"/>
                          </a:solidFill>
                          <a:effectLst/>
                          <a:latin typeface="+mn-lt"/>
                        </a:rPr>
                        <a:t>değiştirme \ </a:t>
                      </a:r>
                      <a:r>
                        <a:rPr lang="tr-TR" sz="1400" b="1" i="0" u="none" strike="noStrike" dirty="0">
                          <a:solidFill>
                            <a:schemeClr val="bg1"/>
                          </a:solidFill>
                          <a:effectLst/>
                          <a:latin typeface="+mn-lt"/>
                        </a:rPr>
                        <a:t>eskiden </a:t>
                      </a:r>
                      <a:r>
                        <a:rPr lang="tr-TR" sz="1400" b="1" i="0" u="none" strike="noStrike" dirty="0" smtClean="0">
                          <a:solidFill>
                            <a:schemeClr val="bg1"/>
                          </a:solidFill>
                          <a:effectLst/>
                          <a:latin typeface="+mn-lt"/>
                        </a:rPr>
                        <a:t>değiştirirdi</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88%</a:t>
                      </a:r>
                    </a:p>
                  </a:txBody>
                  <a:tcPr marL="9525" marR="9525" marT="9525" marB="0" anchor="b"/>
                </a:tc>
                <a:tc>
                  <a:txBody>
                    <a:bodyPr/>
                    <a:lstStyle/>
                    <a:p>
                      <a:pPr algn="r" fontAlgn="t"/>
                      <a:r>
                        <a:rPr lang="tr-TR" sz="1400" b="0" i="0" u="none" strike="noStrike">
                          <a:solidFill>
                            <a:srgbClr val="000000"/>
                          </a:solidFill>
                          <a:effectLst/>
                          <a:latin typeface="+mn-lt"/>
                        </a:rPr>
                        <a:t>85%</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dirty="0">
                          <a:solidFill>
                            <a:srgbClr val="000000"/>
                          </a:solidFill>
                          <a:effectLst/>
                          <a:latin typeface="+mn-lt"/>
                        </a:rPr>
                        <a:t>90%</a:t>
                      </a:r>
                    </a:p>
                  </a:txBody>
                  <a:tcPr marL="9525" marR="9525" marT="9525" marB="0" anchor="b"/>
                </a:tc>
                <a:tc>
                  <a:txBody>
                    <a:bodyPr/>
                    <a:lstStyle/>
                    <a:p>
                      <a:pPr algn="r" fontAlgn="t"/>
                      <a:r>
                        <a:rPr lang="tr-TR" sz="1400" b="0" i="0" u="none" strike="noStrike" dirty="0">
                          <a:solidFill>
                            <a:srgbClr val="000000"/>
                          </a:solidFill>
                          <a:effectLst/>
                          <a:latin typeface="+mn-lt"/>
                        </a:rPr>
                        <a:t>88%</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0"/>
                  </a:ext>
                </a:extLst>
              </a:tr>
              <a:tr h="249475">
                <a:tc>
                  <a:txBody>
                    <a:bodyPr/>
                    <a:lstStyle/>
                    <a:p>
                      <a:pPr marL="144000" algn="l" fontAlgn="b"/>
                      <a:r>
                        <a:rPr lang="tr-TR" sz="1400" b="1" i="0" u="none" strike="noStrike" dirty="0">
                          <a:solidFill>
                            <a:schemeClr val="bg1"/>
                          </a:solidFill>
                          <a:effectLst/>
                          <a:latin typeface="+mn-lt"/>
                        </a:rPr>
                        <a:t>Uyutma</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53%</a:t>
                      </a:r>
                    </a:p>
                  </a:txBody>
                  <a:tcPr marL="9525" marR="9525" marT="9525" marB="0" anchor="b"/>
                </a:tc>
                <a:tc>
                  <a:txBody>
                    <a:bodyPr/>
                    <a:lstStyle/>
                    <a:p>
                      <a:pPr algn="r" fontAlgn="t"/>
                      <a:r>
                        <a:rPr lang="tr-TR" sz="1400" b="0" i="0" u="none" strike="noStrike">
                          <a:solidFill>
                            <a:srgbClr val="000000"/>
                          </a:solidFill>
                          <a:effectLst/>
                          <a:latin typeface="+mn-lt"/>
                        </a:rPr>
                        <a:t>49%</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59%</a:t>
                      </a:r>
                    </a:p>
                  </a:txBody>
                  <a:tcPr marL="9525" marR="9525" marT="9525" marB="0" anchor="b"/>
                </a:tc>
                <a:tc>
                  <a:txBody>
                    <a:bodyPr/>
                    <a:lstStyle/>
                    <a:p>
                      <a:pPr algn="r" fontAlgn="t"/>
                      <a:r>
                        <a:rPr lang="tr-TR" sz="1400" b="0" i="0" u="none" strike="noStrike" dirty="0">
                          <a:solidFill>
                            <a:srgbClr val="000000"/>
                          </a:solidFill>
                          <a:effectLst/>
                          <a:latin typeface="+mn-lt"/>
                        </a:rPr>
                        <a:t>56%</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1"/>
                  </a:ext>
                </a:extLst>
              </a:tr>
              <a:tr h="249475">
                <a:tc>
                  <a:txBody>
                    <a:bodyPr/>
                    <a:lstStyle/>
                    <a:p>
                      <a:pPr marL="144000" algn="l" fontAlgn="b"/>
                      <a:r>
                        <a:rPr lang="tr-TR" sz="1400" b="1" i="0" u="none" strike="noStrike" dirty="0">
                          <a:solidFill>
                            <a:schemeClr val="bg1"/>
                          </a:solidFill>
                          <a:effectLst/>
                          <a:latin typeface="+mn-lt"/>
                        </a:rPr>
                        <a:t>Yemek yedirme</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52%</a:t>
                      </a:r>
                    </a:p>
                  </a:txBody>
                  <a:tcPr marL="9525" marR="9525" marT="9525" marB="0" anchor="b"/>
                </a:tc>
                <a:tc>
                  <a:txBody>
                    <a:bodyPr/>
                    <a:lstStyle/>
                    <a:p>
                      <a:pPr algn="r" fontAlgn="t"/>
                      <a:r>
                        <a:rPr lang="tr-TR" sz="1400" b="0" i="0" u="none" strike="noStrike">
                          <a:solidFill>
                            <a:srgbClr val="000000"/>
                          </a:solidFill>
                          <a:effectLst/>
                          <a:latin typeface="+mn-lt"/>
                        </a:rPr>
                        <a:t>50%</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dirty="0">
                          <a:solidFill>
                            <a:srgbClr val="000000"/>
                          </a:solidFill>
                          <a:effectLst/>
                          <a:latin typeface="+mn-lt"/>
                        </a:rPr>
                        <a:t>57%</a:t>
                      </a:r>
                    </a:p>
                  </a:txBody>
                  <a:tcPr marL="9525" marR="9525" marT="9525" marB="0" anchor="b"/>
                </a:tc>
                <a:tc>
                  <a:txBody>
                    <a:bodyPr/>
                    <a:lstStyle/>
                    <a:p>
                      <a:pPr algn="r" fontAlgn="t"/>
                      <a:r>
                        <a:rPr lang="tr-TR" sz="1400" b="0" i="0" u="none" strike="noStrike" dirty="0">
                          <a:solidFill>
                            <a:srgbClr val="000000"/>
                          </a:solidFill>
                          <a:effectLst/>
                          <a:latin typeface="+mn-lt"/>
                        </a:rPr>
                        <a:t>57%</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2"/>
                  </a:ext>
                </a:extLst>
              </a:tr>
              <a:tr h="249475">
                <a:tc>
                  <a:txBody>
                    <a:bodyPr/>
                    <a:lstStyle/>
                    <a:p>
                      <a:pPr marL="144000" algn="l" fontAlgn="b"/>
                      <a:r>
                        <a:rPr lang="tr-TR" sz="1400" b="1" i="0" u="none" strike="noStrike" dirty="0">
                          <a:solidFill>
                            <a:schemeClr val="bg1"/>
                          </a:solidFill>
                          <a:effectLst/>
                          <a:latin typeface="+mn-lt"/>
                        </a:rPr>
                        <a:t>Yıkama</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75%</a:t>
                      </a:r>
                    </a:p>
                  </a:txBody>
                  <a:tcPr marL="9525" marR="9525" marT="9525" marB="0" anchor="b"/>
                </a:tc>
                <a:tc>
                  <a:txBody>
                    <a:bodyPr/>
                    <a:lstStyle/>
                    <a:p>
                      <a:pPr algn="r" fontAlgn="t"/>
                      <a:r>
                        <a:rPr lang="tr-TR" sz="1400" b="0" i="0" u="none" strike="noStrike">
                          <a:solidFill>
                            <a:srgbClr val="000000"/>
                          </a:solidFill>
                          <a:effectLst/>
                          <a:latin typeface="+mn-lt"/>
                        </a:rPr>
                        <a:t>69%</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dirty="0">
                          <a:solidFill>
                            <a:srgbClr val="000000"/>
                          </a:solidFill>
                          <a:effectLst/>
                          <a:latin typeface="+mn-lt"/>
                        </a:rPr>
                        <a:t>76%</a:t>
                      </a:r>
                    </a:p>
                  </a:txBody>
                  <a:tcPr marL="9525" marR="9525" marT="9525" marB="0" anchor="b"/>
                </a:tc>
                <a:tc>
                  <a:txBody>
                    <a:bodyPr/>
                    <a:lstStyle/>
                    <a:p>
                      <a:pPr algn="r" fontAlgn="t"/>
                      <a:r>
                        <a:rPr lang="tr-TR" sz="1400" b="0" i="0" u="none" strike="noStrike" dirty="0">
                          <a:solidFill>
                            <a:srgbClr val="000000"/>
                          </a:solidFill>
                          <a:effectLst/>
                          <a:latin typeface="+mn-lt"/>
                        </a:rPr>
                        <a:t>74%</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3"/>
                  </a:ext>
                </a:extLst>
              </a:tr>
              <a:tr h="249475">
                <a:tc>
                  <a:txBody>
                    <a:bodyPr/>
                    <a:lstStyle/>
                    <a:p>
                      <a:pPr marL="144000" algn="l" fontAlgn="b"/>
                      <a:r>
                        <a:rPr lang="tr-TR" sz="1400" b="1" i="0" u="none" strike="noStrike" dirty="0">
                          <a:solidFill>
                            <a:schemeClr val="bg1"/>
                          </a:solidFill>
                          <a:effectLst/>
                          <a:latin typeface="+mn-lt"/>
                        </a:rPr>
                        <a:t>Oyun oynama</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31%</a:t>
                      </a:r>
                    </a:p>
                  </a:txBody>
                  <a:tcPr marL="9525" marR="9525" marT="9525" marB="0" anchor="b"/>
                </a:tc>
                <a:tc>
                  <a:txBody>
                    <a:bodyPr/>
                    <a:lstStyle/>
                    <a:p>
                      <a:pPr algn="r" fontAlgn="t"/>
                      <a:r>
                        <a:rPr lang="tr-TR" sz="1400" b="0" i="0" u="none" strike="noStrike">
                          <a:solidFill>
                            <a:srgbClr val="000000"/>
                          </a:solidFill>
                          <a:effectLst/>
                          <a:latin typeface="+mn-lt"/>
                        </a:rPr>
                        <a:t>32%</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32%</a:t>
                      </a:r>
                    </a:p>
                  </a:txBody>
                  <a:tcPr marL="9525" marR="9525" marT="9525" marB="0" anchor="b"/>
                </a:tc>
                <a:tc>
                  <a:txBody>
                    <a:bodyPr/>
                    <a:lstStyle/>
                    <a:p>
                      <a:pPr algn="r" fontAlgn="t"/>
                      <a:r>
                        <a:rPr lang="tr-TR" sz="1400" b="0" i="0" u="none" strike="noStrike" dirty="0">
                          <a:solidFill>
                            <a:srgbClr val="000000"/>
                          </a:solidFill>
                          <a:effectLst/>
                          <a:latin typeface="+mn-lt"/>
                        </a:rPr>
                        <a:t>33%</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4"/>
                  </a:ext>
                </a:extLst>
              </a:tr>
              <a:tr h="249475">
                <a:tc>
                  <a:txBody>
                    <a:bodyPr/>
                    <a:lstStyle/>
                    <a:p>
                      <a:pPr marL="144000" algn="l" fontAlgn="b"/>
                      <a:r>
                        <a:rPr lang="tr-TR" sz="1400" b="1" i="0" u="none" strike="noStrike" dirty="0">
                          <a:solidFill>
                            <a:schemeClr val="bg1"/>
                          </a:solidFill>
                          <a:effectLst/>
                          <a:latin typeface="+mn-lt"/>
                        </a:rPr>
                        <a:t>Beraber gezme</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27%</a:t>
                      </a:r>
                    </a:p>
                  </a:txBody>
                  <a:tcPr marL="9525" marR="9525" marT="9525" marB="0" anchor="b"/>
                </a:tc>
                <a:tc>
                  <a:txBody>
                    <a:bodyPr/>
                    <a:lstStyle/>
                    <a:p>
                      <a:pPr algn="r" fontAlgn="t"/>
                      <a:r>
                        <a:rPr lang="tr-TR" sz="1400" b="0" i="0" u="none" strike="noStrike">
                          <a:solidFill>
                            <a:srgbClr val="000000"/>
                          </a:solidFill>
                          <a:effectLst/>
                          <a:latin typeface="+mn-lt"/>
                        </a:rPr>
                        <a:t>21%</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25%</a:t>
                      </a:r>
                    </a:p>
                  </a:txBody>
                  <a:tcPr marL="9525" marR="9525" marT="9525" marB="0" anchor="b"/>
                </a:tc>
                <a:tc>
                  <a:txBody>
                    <a:bodyPr/>
                    <a:lstStyle/>
                    <a:p>
                      <a:pPr algn="r" fontAlgn="t"/>
                      <a:r>
                        <a:rPr lang="tr-TR" sz="1400" b="0" i="0" u="none" strike="noStrike" dirty="0">
                          <a:solidFill>
                            <a:srgbClr val="000000"/>
                          </a:solidFill>
                          <a:effectLst/>
                          <a:latin typeface="+mn-lt"/>
                        </a:rPr>
                        <a:t>25%</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5"/>
                  </a:ext>
                </a:extLst>
              </a:tr>
              <a:tr h="249475">
                <a:tc>
                  <a:txBody>
                    <a:bodyPr/>
                    <a:lstStyle/>
                    <a:p>
                      <a:pPr marL="144000" algn="l" fontAlgn="b"/>
                      <a:r>
                        <a:rPr lang="tr-TR" sz="1400" b="1" i="0" u="none" strike="noStrike" dirty="0">
                          <a:solidFill>
                            <a:schemeClr val="bg1"/>
                          </a:solidFill>
                          <a:effectLst/>
                          <a:latin typeface="+mn-lt"/>
                        </a:rPr>
                        <a:t>Kitap okuma</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66%</a:t>
                      </a:r>
                    </a:p>
                  </a:txBody>
                  <a:tcPr marL="9525" marR="9525" marT="9525" marB="0" anchor="b"/>
                </a:tc>
                <a:tc>
                  <a:txBody>
                    <a:bodyPr/>
                    <a:lstStyle/>
                    <a:p>
                      <a:pPr algn="r" fontAlgn="t"/>
                      <a:r>
                        <a:rPr lang="tr-TR" sz="1400" b="0" i="0" u="none" strike="noStrike">
                          <a:solidFill>
                            <a:srgbClr val="000000"/>
                          </a:solidFill>
                          <a:effectLst/>
                          <a:latin typeface="+mn-lt"/>
                        </a:rPr>
                        <a:t>62%</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66%</a:t>
                      </a:r>
                    </a:p>
                  </a:txBody>
                  <a:tcPr marL="9525" marR="9525" marT="9525" marB="0" anchor="b"/>
                </a:tc>
                <a:tc>
                  <a:txBody>
                    <a:bodyPr/>
                    <a:lstStyle/>
                    <a:p>
                      <a:pPr algn="r" fontAlgn="t"/>
                      <a:r>
                        <a:rPr lang="tr-TR" sz="1400" b="0" i="0" u="none" strike="noStrike" dirty="0">
                          <a:solidFill>
                            <a:srgbClr val="000000"/>
                          </a:solidFill>
                          <a:effectLst/>
                          <a:latin typeface="+mn-lt"/>
                        </a:rPr>
                        <a:t>66%</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6"/>
                  </a:ext>
                </a:extLst>
              </a:tr>
              <a:tr h="249475">
                <a:tc>
                  <a:txBody>
                    <a:bodyPr/>
                    <a:lstStyle/>
                    <a:p>
                      <a:pPr marL="144000" algn="l" fontAlgn="b"/>
                      <a:r>
                        <a:rPr lang="tr-TR" sz="1400" b="1" i="0" u="none" strike="noStrike" dirty="0">
                          <a:solidFill>
                            <a:schemeClr val="bg1"/>
                          </a:solidFill>
                          <a:effectLst/>
                          <a:latin typeface="+mn-lt"/>
                        </a:rPr>
                        <a:t>Kreş/okul sorunlarıyla ilgilenme</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44%</a:t>
                      </a:r>
                    </a:p>
                  </a:txBody>
                  <a:tcPr marL="9525" marR="9525" marT="9525" marB="0" anchor="b"/>
                </a:tc>
                <a:tc>
                  <a:txBody>
                    <a:bodyPr/>
                    <a:lstStyle/>
                    <a:p>
                      <a:pPr algn="r" fontAlgn="t"/>
                      <a:r>
                        <a:rPr lang="tr-TR" sz="1400" b="0" i="0" u="none" strike="noStrike">
                          <a:solidFill>
                            <a:srgbClr val="000000"/>
                          </a:solidFill>
                          <a:effectLst/>
                          <a:latin typeface="+mn-lt"/>
                        </a:rPr>
                        <a:t>40%</a:t>
                      </a:r>
                    </a:p>
                  </a:txBody>
                  <a:tcPr marL="9525" marR="9525" marT="9525" marB="0" anchor="b"/>
                </a:tc>
                <a:tc>
                  <a:txBody>
                    <a:bodyPr/>
                    <a:lstStyle/>
                    <a:p>
                      <a:pPr algn="r" fontAlgn="t"/>
                      <a:r>
                        <a:rPr lang="tr-TR" sz="1400" b="0" i="0" u="none" strike="noStrike">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42%</a:t>
                      </a:r>
                    </a:p>
                  </a:txBody>
                  <a:tcPr marL="9525" marR="9525" marT="9525" marB="0" anchor="b"/>
                </a:tc>
                <a:tc>
                  <a:txBody>
                    <a:bodyPr/>
                    <a:lstStyle/>
                    <a:p>
                      <a:pPr algn="r" fontAlgn="t"/>
                      <a:r>
                        <a:rPr lang="tr-TR" sz="1400" b="0" i="0" u="none" strike="noStrike" dirty="0">
                          <a:solidFill>
                            <a:srgbClr val="000000"/>
                          </a:solidFill>
                          <a:effectLst/>
                          <a:latin typeface="+mn-lt"/>
                        </a:rPr>
                        <a:t>38%</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7"/>
                  </a:ext>
                </a:extLst>
              </a:tr>
              <a:tr h="249475">
                <a:tc>
                  <a:txBody>
                    <a:bodyPr/>
                    <a:lstStyle/>
                    <a:p>
                      <a:pPr marL="144000" algn="l" fontAlgn="b"/>
                      <a:r>
                        <a:rPr lang="tr-TR" sz="1400" b="1" i="0" u="none" strike="noStrike" dirty="0">
                          <a:solidFill>
                            <a:schemeClr val="bg1"/>
                          </a:solidFill>
                          <a:effectLst/>
                          <a:latin typeface="+mn-lt"/>
                        </a:rPr>
                        <a:t>Ders çalışmak</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52%</a:t>
                      </a:r>
                    </a:p>
                  </a:txBody>
                  <a:tcPr marL="9525" marR="9525" marT="9525" marB="0" anchor="b"/>
                </a:tc>
                <a:tc>
                  <a:txBody>
                    <a:bodyPr/>
                    <a:lstStyle/>
                    <a:p>
                      <a:pPr algn="r" fontAlgn="t"/>
                      <a:r>
                        <a:rPr lang="tr-TR" sz="1400" b="0" i="0" u="none" strike="noStrike">
                          <a:solidFill>
                            <a:srgbClr val="000000"/>
                          </a:solidFill>
                          <a:effectLst/>
                          <a:latin typeface="+mn-lt"/>
                        </a:rPr>
                        <a:t>45%</a:t>
                      </a:r>
                    </a:p>
                  </a:txBody>
                  <a:tcPr marL="9525" marR="9525" marT="9525" marB="0" anchor="b"/>
                </a:tc>
                <a:tc>
                  <a:txBody>
                    <a:bodyPr/>
                    <a:lstStyle/>
                    <a:p>
                      <a:pPr algn="r" fontAlgn="t"/>
                      <a:r>
                        <a:rPr lang="tr-TR" sz="1400" b="0" i="0" u="none" strike="noStrike" dirty="0">
                          <a:solidFill>
                            <a:srgbClr val="000000"/>
                          </a:solidFill>
                          <a:effectLst/>
                          <a:latin typeface="+mn-lt"/>
                        </a:rPr>
                        <a:t> </a:t>
                      </a:r>
                    </a:p>
                  </a:txBody>
                  <a:tcPr marL="9525" marR="9525" marT="9525" marB="0" anchor="b"/>
                </a:tc>
                <a:tc>
                  <a:txBody>
                    <a:bodyPr/>
                    <a:lstStyle/>
                    <a:p>
                      <a:pPr algn="r" fontAlgn="t"/>
                      <a:r>
                        <a:rPr lang="tr-TR" sz="1400" b="0" i="0" u="none" strike="noStrike">
                          <a:solidFill>
                            <a:srgbClr val="000000"/>
                          </a:solidFill>
                          <a:effectLst/>
                          <a:latin typeface="+mn-lt"/>
                        </a:rPr>
                        <a:t>49%</a:t>
                      </a:r>
                    </a:p>
                  </a:txBody>
                  <a:tcPr marL="9525" marR="9525" marT="9525" marB="0" anchor="b"/>
                </a:tc>
                <a:tc>
                  <a:txBody>
                    <a:bodyPr/>
                    <a:lstStyle/>
                    <a:p>
                      <a:pPr algn="r" fontAlgn="t"/>
                      <a:r>
                        <a:rPr lang="tr-TR" sz="1400" b="0" i="0" u="none" strike="noStrike" dirty="0">
                          <a:solidFill>
                            <a:srgbClr val="000000"/>
                          </a:solidFill>
                          <a:effectLst/>
                          <a:latin typeface="+mn-lt"/>
                        </a:rPr>
                        <a:t>46%</a:t>
                      </a:r>
                    </a:p>
                  </a:txBody>
                  <a:tcPr marL="9525" marR="9525" marT="9525" marB="0" anchor="b"/>
                </a:tc>
                <a:tc>
                  <a:txBody>
                    <a:bodyPr/>
                    <a:lstStyle/>
                    <a:p>
                      <a:pPr algn="r" fontAlgn="t"/>
                      <a:endParaRPr lang="tr-TR" sz="14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xmlns="" val="10018"/>
                  </a:ext>
                </a:extLst>
              </a:tr>
            </a:tbl>
          </a:graphicData>
        </a:graphic>
      </p:graphicFrame>
      <p:sp>
        <p:nvSpPr>
          <p:cNvPr id="6" name="TextBox 5"/>
          <p:cNvSpPr txBox="1"/>
          <p:nvPr/>
        </p:nvSpPr>
        <p:spPr>
          <a:xfrm>
            <a:off x="2888732" y="2609469"/>
            <a:ext cx="902970" cy="830997"/>
          </a:xfrm>
          <a:prstGeom prst="rect">
            <a:avLst/>
          </a:prstGeom>
          <a:noFill/>
        </p:spPr>
        <p:txBody>
          <a:bodyPr wrap="square" rtlCol="0">
            <a:spAutoFit/>
          </a:bodyPr>
          <a:lstStyle/>
          <a:p>
            <a:pPr algn="ctr"/>
            <a:r>
              <a:rPr lang="tr-TR" sz="1600" dirty="0" smtClean="0"/>
              <a:t>Ev İşlerine Katkısı</a:t>
            </a:r>
            <a:endParaRPr lang="tr-TR" sz="1600" dirty="0"/>
          </a:p>
        </p:txBody>
      </p:sp>
      <p:sp>
        <p:nvSpPr>
          <p:cNvPr id="7" name="TextBox 6"/>
          <p:cNvSpPr txBox="1"/>
          <p:nvPr/>
        </p:nvSpPr>
        <p:spPr>
          <a:xfrm>
            <a:off x="2792721" y="4933569"/>
            <a:ext cx="1094993" cy="830997"/>
          </a:xfrm>
          <a:prstGeom prst="rect">
            <a:avLst/>
          </a:prstGeom>
          <a:noFill/>
        </p:spPr>
        <p:txBody>
          <a:bodyPr wrap="square" rtlCol="0">
            <a:spAutoFit/>
          </a:bodyPr>
          <a:lstStyle/>
          <a:p>
            <a:pPr algn="ctr"/>
            <a:r>
              <a:rPr lang="tr-TR" sz="1600" dirty="0" smtClean="0"/>
              <a:t>Çocuk Bakımına Katkısı</a:t>
            </a:r>
            <a:endParaRPr lang="tr-TR" sz="1600" dirty="0"/>
          </a:p>
        </p:txBody>
      </p:sp>
      <p:sp>
        <p:nvSpPr>
          <p:cNvPr id="9" name="Rectangle 8"/>
          <p:cNvSpPr/>
          <p:nvPr/>
        </p:nvSpPr>
        <p:spPr>
          <a:xfrm>
            <a:off x="1242842" y="1092297"/>
            <a:ext cx="8641821" cy="338554"/>
          </a:xfrm>
          <a:prstGeom prst="rect">
            <a:avLst/>
          </a:prstGeom>
        </p:spPr>
        <p:txBody>
          <a:bodyPr wrap="square">
            <a:spAutoFit/>
          </a:bodyPr>
          <a:lstStyle/>
          <a:p>
            <a:r>
              <a:rPr lang="tr-TR" sz="1600" dirty="0">
                <a:latin typeface="Calibri" panose="020F0502020204030204" pitchFamily="34" charset="0"/>
                <a:ea typeface="Times New Roman" panose="02020603050405020304" pitchFamily="18" charset="0"/>
                <a:cs typeface="Times New Roman" panose="02020603050405020304" pitchFamily="18" charset="0"/>
              </a:rPr>
              <a:t>Eşiniz evdeki </a:t>
            </a:r>
            <a:r>
              <a:rPr lang="tr-TR" sz="1600" dirty="0" smtClean="0">
                <a:latin typeface="Calibri" panose="020F0502020204030204" pitchFamily="34" charset="0"/>
                <a:ea typeface="Times New Roman" panose="02020603050405020304" pitchFamily="18" charset="0"/>
                <a:cs typeface="Times New Roman" panose="02020603050405020304" pitchFamily="18" charset="0"/>
              </a:rPr>
              <a:t>işlere / çocuk bakımına  </a:t>
            </a:r>
            <a:r>
              <a:rPr lang="tr-TR" sz="1600" dirty="0">
                <a:latin typeface="Calibri" panose="020F0502020204030204" pitchFamily="34" charset="0"/>
                <a:ea typeface="Times New Roman" panose="02020603050405020304" pitchFamily="18" charset="0"/>
                <a:cs typeface="Times New Roman" panose="02020603050405020304" pitchFamily="18" charset="0"/>
              </a:rPr>
              <a:t>ne kadar katkı sağlamaktadır?</a:t>
            </a:r>
            <a:endParaRPr lang="tr-TR" sz="1600" dirty="0"/>
          </a:p>
        </p:txBody>
      </p:sp>
      <p:sp>
        <p:nvSpPr>
          <p:cNvPr id="10" name="5-Point Star 9"/>
          <p:cNvSpPr/>
          <p:nvPr/>
        </p:nvSpPr>
        <p:spPr>
          <a:xfrm>
            <a:off x="950268" y="1168085"/>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Down Arrow 10"/>
          <p:cNvSpPr/>
          <p:nvPr/>
        </p:nvSpPr>
        <p:spPr>
          <a:xfrm>
            <a:off x="9867721" y="2139696"/>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2" name="Down Arrow 11"/>
          <p:cNvSpPr/>
          <p:nvPr/>
        </p:nvSpPr>
        <p:spPr>
          <a:xfrm>
            <a:off x="9867721" y="2639868"/>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3" name="Down Arrow 12"/>
          <p:cNvSpPr/>
          <p:nvPr/>
        </p:nvSpPr>
        <p:spPr>
          <a:xfrm>
            <a:off x="9867721" y="3140040"/>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4" name="Down Arrow 13"/>
          <p:cNvSpPr/>
          <p:nvPr/>
        </p:nvSpPr>
        <p:spPr>
          <a:xfrm>
            <a:off x="8450401" y="2902394"/>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5" name="Down Arrow 14"/>
          <p:cNvSpPr/>
          <p:nvPr/>
        </p:nvSpPr>
        <p:spPr>
          <a:xfrm>
            <a:off x="8450401" y="3408462"/>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6" name="Down Arrow 15"/>
          <p:cNvSpPr/>
          <p:nvPr/>
        </p:nvSpPr>
        <p:spPr>
          <a:xfrm>
            <a:off x="8450401" y="5141077"/>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7" name="Down Arrow 16"/>
          <p:cNvSpPr/>
          <p:nvPr/>
        </p:nvSpPr>
        <p:spPr>
          <a:xfrm>
            <a:off x="8450401" y="5629207"/>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8" name="Down Arrow 17"/>
          <p:cNvSpPr/>
          <p:nvPr/>
        </p:nvSpPr>
        <p:spPr>
          <a:xfrm>
            <a:off x="8450401" y="6391980"/>
            <a:ext cx="164591" cy="173736"/>
          </a:xfrm>
          <a:prstGeom prst="downArrow">
            <a:avLst/>
          </a:prstGeom>
          <a:solidFill>
            <a:schemeClr val="accent6"/>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19" name="Metin kutusu 2"/>
          <p:cNvSpPr txBox="1"/>
          <p:nvPr/>
        </p:nvSpPr>
        <p:spPr>
          <a:xfrm>
            <a:off x="273257" y="1714558"/>
            <a:ext cx="2493148" cy="2308324"/>
          </a:xfrm>
          <a:prstGeom prst="rect">
            <a:avLst/>
          </a:prstGeom>
          <a:solidFill>
            <a:schemeClr val="bg2"/>
          </a:solidFill>
        </p:spPr>
        <p:txBody>
          <a:bodyPr wrap="square" rtlCol="0">
            <a:spAutoFit/>
          </a:bodyPr>
          <a:lstStyle/>
          <a:p>
            <a:r>
              <a:rPr lang="tr-TR" sz="1200" dirty="0" smtClean="0"/>
              <a:t>Ön test değerlendirmesinde ev işi paylaşımında cinsiyetçi ayrımlar hem müdahale hem de kontrol grubunda çok belirgin. </a:t>
            </a:r>
          </a:p>
          <a:p>
            <a:r>
              <a:rPr lang="tr-TR" sz="1200" dirty="0" smtClean="0"/>
              <a:t>Son test değerlendirmesinde ise </a:t>
            </a:r>
            <a:r>
              <a:rPr lang="tr-TR" sz="1200" dirty="0"/>
              <a:t>m</a:t>
            </a:r>
            <a:r>
              <a:rPr lang="tr-TR" sz="1200" dirty="0" smtClean="0"/>
              <a:t>üdahale grubu içerisinde iki, kontroller arasında ise üç alanda eş katılımında olumlu bir değişim görülüyor. Dolayısıyla, program katılımının </a:t>
            </a:r>
            <a:r>
              <a:rPr lang="tr-TR" sz="1200" dirty="0" err="1" smtClean="0"/>
              <a:t>hanehalkı</a:t>
            </a:r>
            <a:r>
              <a:rPr lang="tr-TR" sz="1200" dirty="0" smtClean="0"/>
              <a:t> işbölümü üzerindeki etkisini açık bir şekilde belirleyemiyoruz.</a:t>
            </a:r>
            <a:endParaRPr lang="tr-TR" sz="1200" dirty="0"/>
          </a:p>
        </p:txBody>
      </p:sp>
      <p:sp>
        <p:nvSpPr>
          <p:cNvPr id="20" name="Metin kutusu 2"/>
          <p:cNvSpPr txBox="1"/>
          <p:nvPr/>
        </p:nvSpPr>
        <p:spPr>
          <a:xfrm>
            <a:off x="273257" y="4096165"/>
            <a:ext cx="2493148" cy="2123658"/>
          </a:xfrm>
          <a:prstGeom prst="rect">
            <a:avLst/>
          </a:prstGeom>
          <a:solidFill>
            <a:schemeClr val="bg2"/>
          </a:solidFill>
        </p:spPr>
        <p:txBody>
          <a:bodyPr wrap="square" rtlCol="0">
            <a:spAutoFit/>
          </a:bodyPr>
          <a:lstStyle/>
          <a:p>
            <a:r>
              <a:rPr lang="tr-TR" sz="1200" dirty="0" smtClean="0"/>
              <a:t>Ön testte çocuk bakımında cinsiyetçi ayrımlar, hem müdahale hem de kontrol gruplarında belirgin. Ancak son test değerlendirmesinde müdahale grubu içerisinde üç alanda baba katılımında önemli bir artış görülürken kontroller arasında bir değişiklik olmadığını görüyoruz. Bu nedenle, çocuk bakımı iş bölümü üzerinde program katılımı etkisinden bahsedilebilir.</a:t>
            </a:r>
            <a:endParaRPr lang="tr-TR" sz="1200" dirty="0"/>
          </a:p>
        </p:txBody>
      </p:sp>
      <p:sp>
        <p:nvSpPr>
          <p:cNvPr id="22" name="Metin kutusu 2"/>
          <p:cNvSpPr txBox="1"/>
          <p:nvPr/>
        </p:nvSpPr>
        <p:spPr>
          <a:xfrm>
            <a:off x="-3042754" y="4096165"/>
            <a:ext cx="2493148" cy="2123658"/>
          </a:xfrm>
          <a:prstGeom prst="rect">
            <a:avLst/>
          </a:prstGeom>
          <a:solidFill>
            <a:schemeClr val="bg2"/>
          </a:solidFill>
        </p:spPr>
        <p:txBody>
          <a:bodyPr wrap="square" rtlCol="0">
            <a:spAutoFit/>
          </a:bodyPr>
          <a:lstStyle/>
          <a:p>
            <a:r>
              <a:rPr lang="en-US" sz="1200" dirty="0" smtClean="0"/>
              <a:t>Gendered nature of the childcare division of labor is also very evident in both intervention and control groups. We see a significant reported increase in father participation in three chores among the intervention group and see no change among the controls. Thus we can talk about a trend of program </a:t>
            </a:r>
            <a:r>
              <a:rPr lang="en-US" sz="1200" dirty="0"/>
              <a:t>participation influence </a:t>
            </a:r>
            <a:r>
              <a:rPr lang="en-US" sz="1200" dirty="0" smtClean="0"/>
              <a:t>on childcare division of labor. </a:t>
            </a:r>
            <a:endParaRPr lang="en-US" sz="1200" dirty="0"/>
          </a:p>
        </p:txBody>
      </p:sp>
    </p:spTree>
    <p:extLst>
      <p:ext uri="{BB962C8B-B14F-4D97-AF65-F5344CB8AC3E}">
        <p14:creationId xmlns:p14="http://schemas.microsoft.com/office/powerpoint/2010/main" val="970016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Eşler Arası Uyum</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18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52389793"/>
              </p:ext>
            </p:extLst>
          </p:nvPr>
        </p:nvGraphicFramePr>
        <p:xfrm>
          <a:off x="5287432" y="2495993"/>
          <a:ext cx="6205996" cy="3567243"/>
        </p:xfrm>
        <a:graphic>
          <a:graphicData uri="http://schemas.openxmlformats.org/drawingml/2006/table">
            <a:tbl>
              <a:tblPr>
                <a:tableStyleId>{5C22544A-7EE6-4342-B048-85BDC9FD1C3A}</a:tableStyleId>
              </a:tblPr>
              <a:tblGrid>
                <a:gridCol w="3193524">
                  <a:extLst>
                    <a:ext uri="{9D8B030D-6E8A-4147-A177-3AD203B41FA5}">
                      <a16:colId xmlns:a16="http://schemas.microsoft.com/office/drawing/2014/main" xmlns="" val="20000"/>
                    </a:ext>
                  </a:extLst>
                </a:gridCol>
                <a:gridCol w="513632">
                  <a:extLst>
                    <a:ext uri="{9D8B030D-6E8A-4147-A177-3AD203B41FA5}">
                      <a16:colId xmlns:a16="http://schemas.microsoft.com/office/drawing/2014/main" xmlns="" val="20001"/>
                    </a:ext>
                  </a:extLst>
                </a:gridCol>
                <a:gridCol w="624480">
                  <a:extLst>
                    <a:ext uri="{9D8B030D-6E8A-4147-A177-3AD203B41FA5}">
                      <a16:colId xmlns:a16="http://schemas.microsoft.com/office/drawing/2014/main" xmlns="" val="20002"/>
                    </a:ext>
                  </a:extLst>
                </a:gridCol>
                <a:gridCol w="468590">
                  <a:extLst>
                    <a:ext uri="{9D8B030D-6E8A-4147-A177-3AD203B41FA5}">
                      <a16:colId xmlns:a16="http://schemas.microsoft.com/office/drawing/2014/main" xmlns="" val="20005"/>
                    </a:ext>
                  </a:extLst>
                </a:gridCol>
                <a:gridCol w="468590">
                  <a:extLst>
                    <a:ext uri="{9D8B030D-6E8A-4147-A177-3AD203B41FA5}">
                      <a16:colId xmlns:a16="http://schemas.microsoft.com/office/drawing/2014/main" xmlns="" val="20003"/>
                    </a:ext>
                  </a:extLst>
                </a:gridCol>
                <a:gridCol w="468590">
                  <a:extLst>
                    <a:ext uri="{9D8B030D-6E8A-4147-A177-3AD203B41FA5}">
                      <a16:colId xmlns:a16="http://schemas.microsoft.com/office/drawing/2014/main" xmlns="" val="20004"/>
                    </a:ext>
                  </a:extLst>
                </a:gridCol>
                <a:gridCol w="468590">
                  <a:extLst>
                    <a:ext uri="{9D8B030D-6E8A-4147-A177-3AD203B41FA5}">
                      <a16:colId xmlns:a16="http://schemas.microsoft.com/office/drawing/2014/main" xmlns="" val="20006"/>
                    </a:ext>
                  </a:extLst>
                </a:gridCol>
              </a:tblGrid>
              <a:tr h="338647">
                <a:tc rowSpan="2">
                  <a:txBody>
                    <a:bodyPr/>
                    <a:lstStyle/>
                    <a:p>
                      <a:pPr algn="l" fontAlgn="b"/>
                      <a:r>
                        <a:rPr lang="tr-TR" sz="1600" u="none" strike="noStrike" noProof="0" dirty="0" smtClean="0">
                          <a:solidFill>
                            <a:schemeClr val="bg1"/>
                          </a:solidFill>
                          <a:effectLst/>
                        </a:rPr>
                        <a:t> </a:t>
                      </a:r>
                      <a:endParaRPr lang="tr-TR" sz="1600" b="0" i="0" u="none" strike="noStrike" noProof="0" dirty="0">
                        <a:solidFill>
                          <a:schemeClr val="bg1"/>
                        </a:solidFill>
                        <a:effectLst/>
                        <a:latin typeface="Calibri" panose="020F0502020204030204" pitchFamily="34" charset="0"/>
                      </a:endParaRPr>
                    </a:p>
                    <a:p>
                      <a:pPr algn="l" fontAlgn="b"/>
                      <a:r>
                        <a:rPr lang="tr-TR" sz="1600" u="none" strike="noStrike" noProof="0" dirty="0" smtClean="0">
                          <a:solidFill>
                            <a:schemeClr val="bg1"/>
                          </a:solidFill>
                          <a:effectLst/>
                        </a:rPr>
                        <a:t> </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gridSpan="2">
                  <a:txBody>
                    <a:bodyPr/>
                    <a:lstStyle/>
                    <a:p>
                      <a:pPr algn="ctr" fontAlgn="b"/>
                      <a:r>
                        <a:rPr lang="tr-TR" sz="1600" u="none" strike="noStrike" noProof="0" dirty="0" smtClean="0">
                          <a:solidFill>
                            <a:schemeClr val="bg1"/>
                          </a:solidFill>
                          <a:effectLst/>
                        </a:rPr>
                        <a:t>FARKINDALIK</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gridSpan="2">
                  <a:txBody>
                    <a:bodyPr/>
                    <a:lstStyle/>
                    <a:p>
                      <a:pPr algn="ctr" fontAlgn="b"/>
                      <a:r>
                        <a:rPr lang="tr-TR" sz="1600" u="none" strike="noStrike" noProof="0" dirty="0" smtClean="0">
                          <a:solidFill>
                            <a:schemeClr val="bg1"/>
                          </a:solidFill>
                          <a:effectLst/>
                        </a:rPr>
                        <a:t>KONTROL</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283464">
                <a:tc vMerge="1">
                  <a:txBody>
                    <a:bodyPr/>
                    <a:lstStyle/>
                    <a:p>
                      <a:pPr algn="l" fontAlgn="b"/>
                      <a:endParaRPr lang="tr-TR" sz="1600" b="0" i="0" u="none" strike="noStrike" noProof="0" dirty="0">
                        <a:solidFill>
                          <a:srgbClr val="000000"/>
                        </a:solidFill>
                        <a:effectLst/>
                        <a:latin typeface="Calibri" panose="020F0502020204030204" pitchFamily="34" charset="0"/>
                      </a:endParaRPr>
                    </a:p>
                  </a:txBody>
                  <a:tcPr marL="4763" marR="4763" marT="4763" marB="0" anchor="b">
                    <a:solidFill>
                      <a:schemeClr val="accent4">
                        <a:lumMod val="40000"/>
                        <a:lumOff val="60000"/>
                      </a:schemeClr>
                    </a:solidFill>
                  </a:tcPr>
                </a:tc>
                <a:tc>
                  <a:txBody>
                    <a:bodyPr/>
                    <a:lstStyle/>
                    <a:p>
                      <a:pPr algn="ctr" fontAlgn="b"/>
                      <a:r>
                        <a:rPr lang="tr-TR" sz="1600" u="none" strike="noStrike" noProof="0" dirty="0" smtClean="0">
                          <a:solidFill>
                            <a:schemeClr val="bg1"/>
                          </a:solidFill>
                          <a:effectLst/>
                        </a:rPr>
                        <a:t>PRE</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rPr>
                        <a:t>POST</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rPr>
                        <a:t>PRE</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rPr>
                        <a:t>POST</a:t>
                      </a:r>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l" fontAlgn="b"/>
                      <a:endParaRPr lang="tr-TR" sz="1600" b="0"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07784">
                <a:tc>
                  <a:txBody>
                    <a:bodyPr/>
                    <a:lstStyle/>
                    <a:p>
                      <a:pPr algn="l" fontAlgn="b"/>
                      <a:r>
                        <a:rPr lang="tr-TR" sz="1600" u="none" strike="noStrike" noProof="0" dirty="0" smtClean="0">
                          <a:solidFill>
                            <a:schemeClr val="bg1"/>
                          </a:solidFill>
                          <a:effectLst/>
                        </a:rPr>
                        <a:t>Uyumluyuz, birbirimizin koyduğu kurallara uyarız</a:t>
                      </a:r>
                    </a:p>
                    <a:p>
                      <a:pPr algn="l" fontAlgn="b"/>
                      <a:endParaRPr lang="tr-TR" sz="1600" b="0" i="0" u="none" strike="noStrike" noProof="0" dirty="0">
                        <a:solidFill>
                          <a:schemeClr val="bg1"/>
                        </a:solidFill>
                        <a:effectLst/>
                        <a:latin typeface="Calibri" panose="020F0502020204030204" pitchFamily="34" charset="0"/>
                      </a:endParaRPr>
                    </a:p>
                  </a:txBody>
                  <a:tcPr marL="4763" marR="4763" marT="4763" marB="0" anchor="ctr">
                    <a:solidFill>
                      <a:schemeClr val="accent5">
                        <a:lumMod val="60000"/>
                        <a:lumOff val="40000"/>
                      </a:schemeClr>
                    </a:solidFill>
                  </a:tcPr>
                </a:tc>
                <a:tc>
                  <a:txBody>
                    <a:bodyPr/>
                    <a:lstStyle/>
                    <a:p>
                      <a:pPr algn="ctr" fontAlgn="t"/>
                      <a:r>
                        <a:rPr lang="tr-TR" sz="1600" b="0" i="0" u="none" strike="noStrike" noProof="0" dirty="0">
                          <a:solidFill>
                            <a:srgbClr val="000000"/>
                          </a:solidFill>
                          <a:effectLst/>
                          <a:latin typeface="+mn-lt"/>
                        </a:rPr>
                        <a:t>40%</a:t>
                      </a:r>
                    </a:p>
                  </a:txBody>
                  <a:tcPr marL="9525" marR="9525" marT="9525" marB="0" anchor="ctr"/>
                </a:tc>
                <a:tc>
                  <a:txBody>
                    <a:bodyPr/>
                    <a:lstStyle/>
                    <a:p>
                      <a:pPr algn="ctr" fontAlgn="t"/>
                      <a:r>
                        <a:rPr lang="tr-TR" sz="1600" b="0" i="0" u="none" strike="noStrike" noProof="0" dirty="0">
                          <a:solidFill>
                            <a:srgbClr val="000000"/>
                          </a:solidFill>
                          <a:effectLst/>
                          <a:latin typeface="+mn-lt"/>
                        </a:rPr>
                        <a:t>46%</a:t>
                      </a:r>
                    </a:p>
                  </a:txBody>
                  <a:tcPr marL="9525" marR="9525" marT="9525" marB="0" anchor="ctr"/>
                </a:tc>
                <a:tc>
                  <a:txBody>
                    <a:bodyPr/>
                    <a:lstStyle/>
                    <a:p>
                      <a:pPr algn="ctr" fontAlgn="t"/>
                      <a:endParaRPr lang="tr-TR" sz="1600" b="0" i="0" u="none" strike="noStrike" noProof="0"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54%</a:t>
                      </a: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55%</a:t>
                      </a:r>
                    </a:p>
                  </a:txBody>
                  <a:tcPr marL="9525" marR="9525" marT="9525" marB="0" anchor="ctr"/>
                </a:tc>
                <a:tc>
                  <a:txBody>
                    <a:bodyPr/>
                    <a:lstStyle/>
                    <a:p>
                      <a:pPr marL="0" algn="ctr" defTabSz="914400" rtl="0" eaLnBrk="1" fontAlgn="t" latinLnBrk="0" hangingPunct="1"/>
                      <a:endParaRPr lang="tr-TR" sz="1600" b="0" i="0" u="none" strike="noStrike" kern="1200" noProof="0" dirty="0">
                        <a:solidFill>
                          <a:srgbClr val="000000"/>
                        </a:solidFill>
                        <a:effectLst/>
                        <a:latin typeface="+mn-lt"/>
                        <a:ea typeface="+mn-ea"/>
                        <a:cs typeface="+mn-cs"/>
                      </a:endParaRPr>
                    </a:p>
                  </a:txBody>
                  <a:tcPr marL="9525" marR="9525" marT="9525" marB="0" anchor="ctr"/>
                </a:tc>
                <a:extLst>
                  <a:ext uri="{0D108BD9-81ED-4DB2-BD59-A6C34878D82A}">
                    <a16:rowId xmlns:a16="http://schemas.microsoft.com/office/drawing/2014/main" xmlns="" val="10002"/>
                  </a:ext>
                </a:extLst>
              </a:tr>
              <a:tr h="192014">
                <a:tc>
                  <a:txBody>
                    <a:bodyPr/>
                    <a:lstStyle/>
                    <a:p>
                      <a:pPr algn="l" fontAlgn="b"/>
                      <a:r>
                        <a:rPr lang="tr-TR" sz="1600" u="none" strike="noStrike" noProof="0" dirty="0" smtClean="0">
                          <a:solidFill>
                            <a:schemeClr val="bg1"/>
                          </a:solidFill>
                          <a:effectLst/>
                        </a:rPr>
                        <a:t>Uyumluyuz ama çocukların karşısında bazen birbirimize ters düşen şeyler yapabiliyoruz</a:t>
                      </a:r>
                      <a:endParaRPr lang="tr-TR" sz="1600" b="0" i="0" u="none" strike="noStrike" noProof="0" dirty="0">
                        <a:solidFill>
                          <a:schemeClr val="bg1"/>
                        </a:solidFill>
                        <a:effectLst/>
                        <a:latin typeface="Calibri" panose="020F0502020204030204" pitchFamily="34" charset="0"/>
                      </a:endParaRPr>
                    </a:p>
                  </a:txBody>
                  <a:tcPr marL="4763" marR="4763" marT="4763" marB="0" anchor="ctr">
                    <a:solidFill>
                      <a:schemeClr val="accent5">
                        <a:lumMod val="60000"/>
                        <a:lumOff val="40000"/>
                      </a:schemeClr>
                    </a:solidFill>
                  </a:tcPr>
                </a:tc>
                <a:tc>
                  <a:txBody>
                    <a:bodyPr/>
                    <a:lstStyle/>
                    <a:p>
                      <a:pPr algn="ctr" fontAlgn="t"/>
                      <a:r>
                        <a:rPr lang="tr-TR" sz="1600" b="0" i="0" u="none" strike="noStrike" noProof="0" dirty="0">
                          <a:solidFill>
                            <a:srgbClr val="000000"/>
                          </a:solidFill>
                          <a:effectLst/>
                          <a:latin typeface="+mn-lt"/>
                        </a:rPr>
                        <a:t>30%</a:t>
                      </a:r>
                    </a:p>
                  </a:txBody>
                  <a:tcPr marL="9525" marR="9525" marT="9525" marB="0" anchor="ctr"/>
                </a:tc>
                <a:tc>
                  <a:txBody>
                    <a:bodyPr/>
                    <a:lstStyle/>
                    <a:p>
                      <a:pPr algn="ctr" fontAlgn="t"/>
                      <a:r>
                        <a:rPr lang="tr-TR" sz="1600" b="0" i="0" u="none" strike="noStrike" noProof="0" dirty="0">
                          <a:solidFill>
                            <a:srgbClr val="000000"/>
                          </a:solidFill>
                          <a:effectLst/>
                          <a:latin typeface="+mn-lt"/>
                        </a:rPr>
                        <a:t>30%</a:t>
                      </a:r>
                    </a:p>
                  </a:txBody>
                  <a:tcPr marL="9525" marR="9525" marT="9525" marB="0" anchor="ctr"/>
                </a:tc>
                <a:tc>
                  <a:txBody>
                    <a:bodyPr/>
                    <a:lstStyle/>
                    <a:p>
                      <a:pPr algn="ctr" fontAlgn="t"/>
                      <a:endParaRPr lang="tr-TR" sz="1600" b="0" i="0" u="none" strike="noStrike" noProof="0"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29%</a:t>
                      </a: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27%</a:t>
                      </a:r>
                    </a:p>
                  </a:txBody>
                  <a:tcPr marL="9525" marR="9525" marT="9525" marB="0" anchor="ctr"/>
                </a:tc>
                <a:tc>
                  <a:txBody>
                    <a:bodyPr/>
                    <a:lstStyle/>
                    <a:p>
                      <a:pPr marL="0" algn="ctr" defTabSz="914400" rtl="0" eaLnBrk="1" fontAlgn="t" latinLnBrk="0" hangingPunct="1"/>
                      <a:endParaRPr lang="tr-TR" sz="1600" b="0" i="0" u="none" strike="noStrike" kern="1200" noProof="0" dirty="0">
                        <a:solidFill>
                          <a:srgbClr val="000000"/>
                        </a:solidFill>
                        <a:effectLst/>
                        <a:latin typeface="+mn-lt"/>
                        <a:ea typeface="+mn-ea"/>
                        <a:cs typeface="+mn-cs"/>
                      </a:endParaRPr>
                    </a:p>
                  </a:txBody>
                  <a:tcPr marL="9525" marR="9525" marT="9525" marB="0" anchor="ctr"/>
                </a:tc>
                <a:extLst>
                  <a:ext uri="{0D108BD9-81ED-4DB2-BD59-A6C34878D82A}">
                    <a16:rowId xmlns:a16="http://schemas.microsoft.com/office/drawing/2014/main" xmlns="" val="10003"/>
                  </a:ext>
                </a:extLst>
              </a:tr>
              <a:tr h="350667">
                <a:tc>
                  <a:txBody>
                    <a:bodyPr/>
                    <a:lstStyle/>
                    <a:p>
                      <a:pPr algn="l" fontAlgn="b"/>
                      <a:endParaRPr lang="tr-TR" sz="1600" u="none" strike="noStrike" noProof="0" dirty="0" smtClean="0">
                        <a:solidFill>
                          <a:schemeClr val="bg1"/>
                        </a:solidFill>
                        <a:effectLst/>
                      </a:endParaRPr>
                    </a:p>
                    <a:p>
                      <a:pPr algn="l" fontAlgn="b"/>
                      <a:r>
                        <a:rPr lang="tr-TR" sz="1600" u="none" strike="noStrike" noProof="0" dirty="0" smtClean="0">
                          <a:solidFill>
                            <a:schemeClr val="bg1"/>
                          </a:solidFill>
                          <a:effectLst/>
                        </a:rPr>
                        <a:t>Genelde uyumsuzuz</a:t>
                      </a:r>
                    </a:p>
                    <a:p>
                      <a:pPr algn="l" fontAlgn="b"/>
                      <a:endParaRPr lang="tr-TR" sz="1600" b="0" i="0" u="none" strike="noStrike" noProof="0" dirty="0">
                        <a:solidFill>
                          <a:schemeClr val="bg1"/>
                        </a:solidFill>
                        <a:effectLst/>
                        <a:latin typeface="Calibri" panose="020F0502020204030204" pitchFamily="34" charset="0"/>
                      </a:endParaRPr>
                    </a:p>
                  </a:txBody>
                  <a:tcPr marL="4763" marR="4763" marT="4763" marB="0" anchor="ctr">
                    <a:solidFill>
                      <a:schemeClr val="accent5">
                        <a:lumMod val="60000"/>
                        <a:lumOff val="40000"/>
                      </a:schemeClr>
                    </a:solidFill>
                  </a:tcPr>
                </a:tc>
                <a:tc>
                  <a:txBody>
                    <a:bodyPr/>
                    <a:lstStyle/>
                    <a:p>
                      <a:pPr algn="ctr" fontAlgn="t"/>
                      <a:r>
                        <a:rPr lang="tr-TR" sz="1600" b="0" i="0" u="none" strike="noStrike" noProof="0" dirty="0">
                          <a:solidFill>
                            <a:srgbClr val="000000"/>
                          </a:solidFill>
                          <a:effectLst/>
                          <a:latin typeface="+mn-lt"/>
                        </a:rPr>
                        <a:t>21%</a:t>
                      </a:r>
                    </a:p>
                  </a:txBody>
                  <a:tcPr marL="9525" marR="9525" marT="9525" marB="0" anchor="ctr"/>
                </a:tc>
                <a:tc>
                  <a:txBody>
                    <a:bodyPr/>
                    <a:lstStyle/>
                    <a:p>
                      <a:pPr algn="ctr" fontAlgn="t"/>
                      <a:r>
                        <a:rPr lang="tr-TR" sz="1600" b="0" i="0" u="none" strike="noStrike" noProof="0" dirty="0">
                          <a:solidFill>
                            <a:srgbClr val="000000"/>
                          </a:solidFill>
                          <a:effectLst/>
                          <a:latin typeface="+mn-lt"/>
                        </a:rPr>
                        <a:t>15%</a:t>
                      </a:r>
                    </a:p>
                  </a:txBody>
                  <a:tcPr marL="9525" marR="9525" marT="9525" marB="0" anchor="ctr"/>
                </a:tc>
                <a:tc>
                  <a:txBody>
                    <a:bodyPr/>
                    <a:lstStyle/>
                    <a:p>
                      <a:pPr algn="ctr" fontAlgn="t"/>
                      <a:endParaRPr lang="tr-TR" sz="1600" b="0" i="0" u="none" strike="noStrike" noProof="0"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11%</a:t>
                      </a: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11%</a:t>
                      </a:r>
                    </a:p>
                  </a:txBody>
                  <a:tcPr marL="9525" marR="9525" marT="9525" marB="0" anchor="ctr"/>
                </a:tc>
                <a:tc>
                  <a:txBody>
                    <a:bodyPr/>
                    <a:lstStyle/>
                    <a:p>
                      <a:pPr marL="0" algn="ctr" defTabSz="914400" rtl="0" eaLnBrk="1" fontAlgn="t" latinLnBrk="0" hangingPunct="1"/>
                      <a:endParaRPr lang="tr-TR" sz="1600" b="0" i="0" u="none" strike="noStrike" kern="1200" noProof="0" dirty="0">
                        <a:solidFill>
                          <a:srgbClr val="000000"/>
                        </a:solidFill>
                        <a:effectLst/>
                        <a:latin typeface="+mn-lt"/>
                        <a:ea typeface="+mn-ea"/>
                        <a:cs typeface="+mn-cs"/>
                      </a:endParaRPr>
                    </a:p>
                  </a:txBody>
                  <a:tcPr marL="9525" marR="9525" marT="9525" marB="0" anchor="ctr"/>
                </a:tc>
                <a:extLst>
                  <a:ext uri="{0D108BD9-81ED-4DB2-BD59-A6C34878D82A}">
                    <a16:rowId xmlns:a16="http://schemas.microsoft.com/office/drawing/2014/main" xmlns="" val="10004"/>
                  </a:ext>
                </a:extLst>
              </a:tr>
              <a:tr h="350667">
                <a:tc>
                  <a:txBody>
                    <a:bodyPr/>
                    <a:lstStyle/>
                    <a:p>
                      <a:pPr algn="l" fontAlgn="b"/>
                      <a:endParaRPr lang="tr-TR" sz="1600" u="none" strike="noStrike" noProof="0" dirty="0" smtClean="0">
                        <a:solidFill>
                          <a:schemeClr val="bg1"/>
                        </a:solidFill>
                        <a:effectLst/>
                      </a:endParaRPr>
                    </a:p>
                    <a:p>
                      <a:pPr algn="l" fontAlgn="b"/>
                      <a:r>
                        <a:rPr lang="tr-TR" sz="1600" u="none" strike="noStrike" noProof="0" dirty="0" smtClean="0">
                          <a:solidFill>
                            <a:schemeClr val="bg1"/>
                          </a:solidFill>
                          <a:effectLst/>
                        </a:rPr>
                        <a:t>Diğer</a:t>
                      </a:r>
                    </a:p>
                    <a:p>
                      <a:pPr algn="l" fontAlgn="b"/>
                      <a:endParaRPr lang="tr-TR" sz="1600" b="0" i="0" u="none" strike="noStrike" noProof="0" dirty="0">
                        <a:solidFill>
                          <a:schemeClr val="bg1"/>
                        </a:solidFill>
                        <a:effectLst/>
                        <a:latin typeface="Calibri" panose="020F0502020204030204" pitchFamily="34" charset="0"/>
                      </a:endParaRPr>
                    </a:p>
                  </a:txBody>
                  <a:tcPr marL="4763" marR="4763" marT="4763" marB="0" anchor="ctr">
                    <a:solidFill>
                      <a:schemeClr val="accent5">
                        <a:lumMod val="60000"/>
                        <a:lumOff val="40000"/>
                      </a:schemeClr>
                    </a:solidFill>
                  </a:tcPr>
                </a:tc>
                <a:tc>
                  <a:txBody>
                    <a:bodyPr/>
                    <a:lstStyle/>
                    <a:p>
                      <a:pPr algn="ctr" fontAlgn="t"/>
                      <a:r>
                        <a:rPr lang="tr-TR" sz="1600" b="0" i="0" u="none" strike="noStrike" noProof="0" dirty="0">
                          <a:solidFill>
                            <a:srgbClr val="000000"/>
                          </a:solidFill>
                          <a:effectLst/>
                          <a:latin typeface="+mn-lt"/>
                        </a:rPr>
                        <a:t>8%</a:t>
                      </a:r>
                    </a:p>
                  </a:txBody>
                  <a:tcPr marL="9525" marR="9525" marT="9525" marB="0" anchor="ctr"/>
                </a:tc>
                <a:tc>
                  <a:txBody>
                    <a:bodyPr/>
                    <a:lstStyle/>
                    <a:p>
                      <a:pPr algn="ctr" fontAlgn="t"/>
                      <a:r>
                        <a:rPr lang="tr-TR" sz="1600" b="0" i="0" u="none" strike="noStrike" noProof="0" dirty="0">
                          <a:solidFill>
                            <a:srgbClr val="000000"/>
                          </a:solidFill>
                          <a:effectLst/>
                          <a:latin typeface="+mn-lt"/>
                        </a:rPr>
                        <a:t>9%</a:t>
                      </a:r>
                    </a:p>
                  </a:txBody>
                  <a:tcPr marL="9525" marR="9525" marT="9525" marB="0" anchor="ctr"/>
                </a:tc>
                <a:tc>
                  <a:txBody>
                    <a:bodyPr/>
                    <a:lstStyle/>
                    <a:p>
                      <a:pPr algn="ctr" fontAlgn="t"/>
                      <a:endParaRPr lang="tr-TR" sz="1600" b="0" i="0" u="none" strike="noStrike" noProof="0" dirty="0">
                        <a:solidFill>
                          <a:srgbClr val="000000"/>
                        </a:solidFill>
                        <a:effectLst/>
                        <a:latin typeface="+mn-lt"/>
                      </a:endParaRP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6%</a:t>
                      </a:r>
                    </a:p>
                  </a:txBody>
                  <a:tcPr marL="9525" marR="9525" marT="9525" marB="0" anchor="ctr"/>
                </a:tc>
                <a:tc>
                  <a:txBody>
                    <a:bodyPr/>
                    <a:lstStyle/>
                    <a:p>
                      <a:pPr marL="0" algn="ctr" defTabSz="914400" rtl="0" eaLnBrk="1" fontAlgn="t" latinLnBrk="0" hangingPunct="1"/>
                      <a:r>
                        <a:rPr lang="tr-TR" sz="1600" b="0" i="0" u="none" strike="noStrike" kern="1200" noProof="0" dirty="0">
                          <a:solidFill>
                            <a:srgbClr val="000000"/>
                          </a:solidFill>
                          <a:effectLst/>
                          <a:latin typeface="+mn-lt"/>
                          <a:ea typeface="+mn-ea"/>
                          <a:cs typeface="+mn-cs"/>
                        </a:rPr>
                        <a:t>8%</a:t>
                      </a:r>
                    </a:p>
                  </a:txBody>
                  <a:tcPr marL="9525" marR="9525" marT="9525" marB="0" anchor="ctr"/>
                </a:tc>
                <a:tc>
                  <a:txBody>
                    <a:bodyPr/>
                    <a:lstStyle/>
                    <a:p>
                      <a:pPr marL="0" algn="ctr" defTabSz="914400" rtl="0" eaLnBrk="1" fontAlgn="t" latinLnBrk="0" hangingPunct="1"/>
                      <a:endParaRPr lang="tr-TR" sz="1600" b="0" i="0" u="none" strike="noStrike" kern="1200" noProof="0" dirty="0">
                        <a:solidFill>
                          <a:srgbClr val="000000"/>
                        </a:solidFill>
                        <a:effectLst/>
                        <a:latin typeface="+mn-lt"/>
                        <a:ea typeface="+mn-ea"/>
                        <a:cs typeface="+mn-cs"/>
                      </a:endParaRPr>
                    </a:p>
                  </a:txBody>
                  <a:tcPr marL="9525" marR="9525" marT="9525" marB="0" anchor="ctr"/>
                </a:tc>
                <a:extLst>
                  <a:ext uri="{0D108BD9-81ED-4DB2-BD59-A6C34878D82A}">
                    <a16:rowId xmlns:a16="http://schemas.microsoft.com/office/drawing/2014/main" xmlns="" val="10005"/>
                  </a:ext>
                </a:extLst>
              </a:tr>
            </a:tbl>
          </a:graphicData>
        </a:graphic>
      </p:graphicFrame>
      <p:sp>
        <p:nvSpPr>
          <p:cNvPr id="5" name="Rectangle 4"/>
          <p:cNvSpPr/>
          <p:nvPr/>
        </p:nvSpPr>
        <p:spPr>
          <a:xfrm>
            <a:off x="1179578" y="1387082"/>
            <a:ext cx="7244927" cy="646331"/>
          </a:xfrm>
          <a:prstGeom prst="rect">
            <a:avLst/>
          </a:prstGeom>
        </p:spPr>
        <p:txBody>
          <a:bodyPr wrap="square">
            <a:spAutoFit/>
          </a:bodyPr>
          <a:lstStyle/>
          <a:p>
            <a:r>
              <a:rPr lang="tr-TR" dirty="0" smtClean="0"/>
              <a:t>Çocuğunuzu büyütürken koyduğunuz kurallarda ve bunların uygulamasında eşiniz ile ne kadar uyumlu olduğunuzu düşünüyorsunuz?</a:t>
            </a:r>
            <a:endParaRPr lang="tr-TR" dirty="0"/>
          </a:p>
        </p:txBody>
      </p:sp>
      <p:sp>
        <p:nvSpPr>
          <p:cNvPr id="6" name="5-Point Star 5"/>
          <p:cNvSpPr/>
          <p:nvPr/>
        </p:nvSpPr>
        <p:spPr>
          <a:xfrm>
            <a:off x="1014595" y="1536870"/>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own Arrow 6"/>
          <p:cNvSpPr/>
          <p:nvPr/>
        </p:nvSpPr>
        <p:spPr>
          <a:xfrm>
            <a:off x="9787975" y="4858275"/>
            <a:ext cx="164592" cy="22860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8" name="Metin kutusu 8"/>
          <p:cNvSpPr txBox="1"/>
          <p:nvPr/>
        </p:nvSpPr>
        <p:spPr>
          <a:xfrm>
            <a:off x="761591" y="2655881"/>
            <a:ext cx="4040450" cy="2862322"/>
          </a:xfrm>
          <a:prstGeom prst="rect">
            <a:avLst/>
          </a:prstGeom>
          <a:solidFill>
            <a:schemeClr val="bg2"/>
          </a:solidFill>
        </p:spPr>
        <p:txBody>
          <a:bodyPr wrap="square" rtlCol="0">
            <a:spAutoFit/>
          </a:bodyPr>
          <a:lstStyle/>
          <a:p>
            <a:r>
              <a:rPr lang="tr-TR" sz="1200" dirty="0" smtClean="0"/>
              <a:t>Ön test </a:t>
            </a:r>
            <a:r>
              <a:rPr lang="tr-TR" sz="1200" dirty="0"/>
              <a:t>değerlendirmesinde müdahale grubundaki annelerin </a:t>
            </a:r>
            <a:r>
              <a:rPr lang="tr-TR" sz="1200" dirty="0" smtClean="0"/>
              <a:t> kontrol grubu annelere kıyasla, çocuklarına disiplin verme konusunda eşleri ile daha az uyumlu olduklarını raporladıklarını görüyoruz.  Bu grubun % 21'i “Ailelerinde ebeveynlerin çocukları için koydukları kuralların uygulamada uyumsuzluk yaşadıklarını» belirtirken, aynı konuda sorun yaşadığını belirtenler kontrol grubunun sadece %11ini oluşturmakta. </a:t>
            </a:r>
          </a:p>
          <a:p>
            <a:r>
              <a:rPr lang="tr-TR" sz="1200" dirty="0" smtClean="0"/>
              <a:t>Bununla birlikte, son test değerlendirmesinde  kontrol grubunda bu algılarda bir değişiklik gözlenmezken, müdahale grubundaki uyumsuzluğu algılayan anneler% 15'e düşmüştür. Bu nedenle, program katılımı sonucunda çocuklarını disiplin etme konusunda eşleri ile uyum sorunu yaşayan annelerin önemli bir kısmının eşleri ile daha uyumlu bir ebeveynlik pratiğine doğru değiştiğini söyleyebiliriz.</a:t>
            </a:r>
            <a:endParaRPr lang="tr-TR" sz="1200" dirty="0"/>
          </a:p>
        </p:txBody>
      </p:sp>
      <p:sp>
        <p:nvSpPr>
          <p:cNvPr id="9" name="Sağ Ok 9"/>
          <p:cNvSpPr/>
          <p:nvPr/>
        </p:nvSpPr>
        <p:spPr>
          <a:xfrm>
            <a:off x="4855265" y="4909064"/>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6961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Yaşam Dertleri</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19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722536156"/>
              </p:ext>
            </p:extLst>
          </p:nvPr>
        </p:nvGraphicFramePr>
        <p:xfrm>
          <a:off x="3697217" y="2119370"/>
          <a:ext cx="8117651" cy="3592088"/>
        </p:xfrm>
        <a:graphic>
          <a:graphicData uri="http://schemas.openxmlformats.org/drawingml/2006/table">
            <a:tbl>
              <a:tblPr>
                <a:tableStyleId>{5C22544A-7EE6-4342-B048-85BDC9FD1C3A}</a:tableStyleId>
              </a:tblPr>
              <a:tblGrid>
                <a:gridCol w="4832795">
                  <a:extLst>
                    <a:ext uri="{9D8B030D-6E8A-4147-A177-3AD203B41FA5}">
                      <a16:colId xmlns:a16="http://schemas.microsoft.com/office/drawing/2014/main" xmlns="" val="20000"/>
                    </a:ext>
                  </a:extLst>
                </a:gridCol>
                <a:gridCol w="647701">
                  <a:extLst>
                    <a:ext uri="{9D8B030D-6E8A-4147-A177-3AD203B41FA5}">
                      <a16:colId xmlns:a16="http://schemas.microsoft.com/office/drawing/2014/main" xmlns="" val="20001"/>
                    </a:ext>
                  </a:extLst>
                </a:gridCol>
                <a:gridCol w="655760">
                  <a:extLst>
                    <a:ext uri="{9D8B030D-6E8A-4147-A177-3AD203B41FA5}">
                      <a16:colId xmlns:a16="http://schemas.microsoft.com/office/drawing/2014/main" xmlns="" val="20002"/>
                    </a:ext>
                  </a:extLst>
                </a:gridCol>
                <a:gridCol w="406401">
                  <a:extLst>
                    <a:ext uri="{9D8B030D-6E8A-4147-A177-3AD203B41FA5}">
                      <a16:colId xmlns:a16="http://schemas.microsoft.com/office/drawing/2014/main" xmlns="" val="20003"/>
                    </a:ext>
                  </a:extLst>
                </a:gridCol>
                <a:gridCol w="693738">
                  <a:extLst>
                    <a:ext uri="{9D8B030D-6E8A-4147-A177-3AD203B41FA5}">
                      <a16:colId xmlns:a16="http://schemas.microsoft.com/office/drawing/2014/main" xmlns="" val="20004"/>
                    </a:ext>
                  </a:extLst>
                </a:gridCol>
                <a:gridCol w="578042">
                  <a:extLst>
                    <a:ext uri="{9D8B030D-6E8A-4147-A177-3AD203B41FA5}">
                      <a16:colId xmlns:a16="http://schemas.microsoft.com/office/drawing/2014/main" xmlns="" val="20005"/>
                    </a:ext>
                  </a:extLst>
                </a:gridCol>
                <a:gridCol w="303214">
                  <a:extLst>
                    <a:ext uri="{9D8B030D-6E8A-4147-A177-3AD203B41FA5}">
                      <a16:colId xmlns:a16="http://schemas.microsoft.com/office/drawing/2014/main" xmlns="" val="20006"/>
                    </a:ext>
                  </a:extLst>
                </a:gridCol>
              </a:tblGrid>
              <a:tr h="277304">
                <a:tc rowSpan="2">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tr-TR" sz="1600" b="1" i="0" u="none" strike="noStrike" dirty="0" smtClean="0">
                          <a:solidFill>
                            <a:schemeClr val="accent4">
                              <a:lumMod val="20000"/>
                              <a:lumOff val="80000"/>
                            </a:schemeClr>
                          </a:solidFill>
                          <a:effectLst/>
                          <a:latin typeface="+mn-lt"/>
                        </a:rPr>
                        <a:t>(Evet diyenlerin %)</a:t>
                      </a:r>
                      <a:r>
                        <a:rPr lang="tr-TR" sz="1600" u="none" strike="noStrike" noProof="0" dirty="0" smtClean="0">
                          <a:solidFill>
                            <a:schemeClr val="bg1"/>
                          </a:solidFill>
                          <a:effectLst/>
                          <a:latin typeface="+mn-lt"/>
                        </a:rPr>
                        <a:t> </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600" u="none" strike="noStrike" noProof="0" dirty="0" smtClean="0">
                          <a:solidFill>
                            <a:schemeClr val="bg1"/>
                          </a:solidFill>
                          <a:effectLst/>
                          <a:latin typeface="+mn-lt"/>
                        </a:rPr>
                        <a:t>FARKINDALIK</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r>
                        <a:rPr lang="tr-TR" sz="1600" u="none" strike="noStrike" noProof="0" dirty="0" smtClean="0">
                          <a:solidFill>
                            <a:schemeClr val="bg1"/>
                          </a:solidFill>
                          <a:effectLst/>
                          <a:latin typeface="+mn-lt"/>
                        </a:rPr>
                        <a:t> </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600" u="none" strike="noStrike" noProof="0" dirty="0" smtClean="0">
                          <a:solidFill>
                            <a:schemeClr val="bg1"/>
                          </a:solidFill>
                          <a:effectLst/>
                          <a:latin typeface="+mn-lt"/>
                        </a:rPr>
                        <a:t>KONTROL</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276232">
                <a:tc vMerge="1">
                  <a:txBody>
                    <a:bodyPr/>
                    <a:lstStyle/>
                    <a:p>
                      <a:endParaRPr lang="en-US"/>
                    </a:p>
                  </a:txBody>
                  <a:tcPr/>
                </a:tc>
                <a:tc>
                  <a:txBody>
                    <a:bodyPr/>
                    <a:lstStyle/>
                    <a:p>
                      <a:pPr algn="ctr" fontAlgn="b"/>
                      <a:r>
                        <a:rPr lang="tr-TR" sz="1600" u="none" strike="noStrike" noProof="0" dirty="0" smtClean="0">
                          <a:solidFill>
                            <a:schemeClr val="bg1"/>
                          </a:solidFill>
                          <a:effectLst/>
                          <a:latin typeface="+mn-lt"/>
                        </a:rPr>
                        <a:t>   PRE   </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latin typeface="+mn-lt"/>
                        </a:rPr>
                        <a:t>POST</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latin typeface="+mn-lt"/>
                        </a:rPr>
                        <a:t> </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latin typeface="+mn-lt"/>
                        </a:rPr>
                        <a:t>   PRE    </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600" u="none" strike="noStrike" noProof="0" dirty="0" smtClean="0">
                          <a:solidFill>
                            <a:schemeClr val="bg1"/>
                          </a:solidFill>
                          <a:effectLst/>
                          <a:latin typeface="+mn-lt"/>
                        </a:rPr>
                        <a:t> POST </a:t>
                      </a:r>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endParaRPr lang="tr-TR" sz="1600" b="0"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76232">
                <a:tc>
                  <a:txBody>
                    <a:bodyPr/>
                    <a:lstStyle/>
                    <a:p>
                      <a:pPr algn="l" fontAlgn="b"/>
                      <a:r>
                        <a:rPr lang="tr-TR" sz="1600" b="0" i="0" u="none" strike="noStrike" dirty="0">
                          <a:solidFill>
                            <a:schemeClr val="bg1"/>
                          </a:solidFill>
                          <a:effectLst/>
                          <a:latin typeface="+mn-lt"/>
                        </a:rPr>
                        <a:t>Eşler arası ciddi geçimsizlik</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25%</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17%</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10%</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2"/>
                  </a:ext>
                </a:extLst>
              </a:tr>
              <a:tr h="276232">
                <a:tc>
                  <a:txBody>
                    <a:bodyPr/>
                    <a:lstStyle/>
                    <a:p>
                      <a:pPr algn="l" fontAlgn="b"/>
                      <a:r>
                        <a:rPr lang="tr-TR" sz="1600" b="0" i="0" u="none" strike="noStrike" dirty="0">
                          <a:solidFill>
                            <a:schemeClr val="bg1"/>
                          </a:solidFill>
                          <a:effectLst/>
                          <a:latin typeface="+mn-lt"/>
                        </a:rPr>
                        <a:t>Ayrılma / boşanma</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10%</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6%</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2%</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3%</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3"/>
                  </a:ext>
                </a:extLst>
              </a:tr>
              <a:tr h="276232">
                <a:tc>
                  <a:txBody>
                    <a:bodyPr/>
                    <a:lstStyle/>
                    <a:p>
                      <a:pPr algn="l" fontAlgn="b"/>
                      <a:r>
                        <a:rPr lang="tr-TR" sz="1600" b="0" i="0" u="none" strike="noStrike" dirty="0">
                          <a:solidFill>
                            <a:schemeClr val="bg1"/>
                          </a:solidFill>
                          <a:effectLst/>
                          <a:latin typeface="+mn-lt"/>
                        </a:rPr>
                        <a:t>İşten çıkarılma/ işsiz kalma</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32%</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24%</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24%</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14%</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4"/>
                  </a:ext>
                </a:extLst>
              </a:tr>
              <a:tr h="276232">
                <a:tc>
                  <a:txBody>
                    <a:bodyPr/>
                    <a:lstStyle/>
                    <a:p>
                      <a:pPr algn="l" fontAlgn="b"/>
                      <a:r>
                        <a:rPr lang="tr-TR" sz="1600" b="0" i="0" u="none" strike="noStrike" dirty="0">
                          <a:solidFill>
                            <a:schemeClr val="bg1"/>
                          </a:solidFill>
                          <a:effectLst/>
                          <a:latin typeface="+mn-lt"/>
                        </a:rPr>
                        <a:t>İflas</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11%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6%</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5%</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2%</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5"/>
                  </a:ext>
                </a:extLst>
              </a:tr>
              <a:tr h="276232">
                <a:tc>
                  <a:txBody>
                    <a:bodyPr/>
                    <a:lstStyle/>
                    <a:p>
                      <a:pPr algn="l" fontAlgn="b"/>
                      <a:r>
                        <a:rPr lang="tr-TR" sz="1600" b="0" i="0" u="none" strike="noStrike" dirty="0">
                          <a:solidFill>
                            <a:schemeClr val="bg1"/>
                          </a:solidFill>
                          <a:effectLst/>
                          <a:latin typeface="+mn-lt"/>
                        </a:rPr>
                        <a:t>Ciddi hastalık / yaralanma / kaza</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23%</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13%</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7%</a:t>
                      </a:r>
                    </a:p>
                  </a:txBody>
                  <a:tcPr marL="9525" marR="9525" marT="9525" marB="0" anchor="ctr"/>
                </a:tc>
                <a:tc>
                  <a:txBody>
                    <a:bodyPr/>
                    <a:lstStyle/>
                    <a:p>
                      <a:pPr algn="r" fontAlgn="t"/>
                      <a:endParaRPr lang="tr-TR" sz="1600" u="sng"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6"/>
                  </a:ext>
                </a:extLst>
              </a:tr>
              <a:tr h="276232">
                <a:tc>
                  <a:txBody>
                    <a:bodyPr/>
                    <a:lstStyle/>
                    <a:p>
                      <a:pPr algn="l" fontAlgn="b"/>
                      <a:r>
                        <a:rPr lang="tr-TR" sz="1600" b="0" i="0" u="none" strike="noStrike" dirty="0">
                          <a:solidFill>
                            <a:schemeClr val="bg1"/>
                          </a:solidFill>
                          <a:effectLst/>
                          <a:latin typeface="+mn-lt"/>
                        </a:rPr>
                        <a:t>Tutukluluk / hapis</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9%</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5%</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4%</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2%</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7"/>
                  </a:ext>
                </a:extLst>
              </a:tr>
              <a:tr h="276232">
                <a:tc>
                  <a:txBody>
                    <a:bodyPr/>
                    <a:lstStyle/>
                    <a:p>
                      <a:pPr algn="l" fontAlgn="b"/>
                      <a:r>
                        <a:rPr lang="tr-TR" sz="1600" b="0" i="0" u="none" strike="noStrike" dirty="0">
                          <a:solidFill>
                            <a:schemeClr val="bg1"/>
                          </a:solidFill>
                          <a:effectLst/>
                          <a:latin typeface="+mn-lt"/>
                        </a:rPr>
                        <a:t>Ölüm</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12%</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8%</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7%</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6%</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8"/>
                  </a:ext>
                </a:extLst>
              </a:tr>
              <a:tr h="276232">
                <a:tc>
                  <a:txBody>
                    <a:bodyPr/>
                    <a:lstStyle/>
                    <a:p>
                      <a:pPr algn="l" fontAlgn="b"/>
                      <a:r>
                        <a:rPr lang="tr-TR" sz="1600" b="0" i="0" u="none" strike="noStrike" dirty="0">
                          <a:solidFill>
                            <a:schemeClr val="bg1"/>
                          </a:solidFill>
                          <a:effectLst/>
                          <a:latin typeface="+mn-lt"/>
                        </a:rPr>
                        <a:t>Doğal afet / yangın</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5%</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2%</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09"/>
                  </a:ext>
                </a:extLst>
              </a:tr>
              <a:tr h="276232">
                <a:tc>
                  <a:txBody>
                    <a:bodyPr/>
                    <a:lstStyle/>
                    <a:p>
                      <a:pPr algn="l" fontAlgn="b"/>
                      <a:r>
                        <a:rPr lang="tr-TR" sz="1600" b="0" i="0" u="none" strike="noStrike" dirty="0">
                          <a:solidFill>
                            <a:schemeClr val="bg1"/>
                          </a:solidFill>
                          <a:effectLst/>
                          <a:latin typeface="+mn-lt"/>
                        </a:rPr>
                        <a:t>Göç / şehir değiştirme / taşınma</a:t>
                      </a: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18%</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7%</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8%</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4%</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10"/>
                  </a:ext>
                </a:extLst>
              </a:tr>
              <a:tr h="276232">
                <a:tc>
                  <a:txBody>
                    <a:bodyPr/>
                    <a:lstStyle/>
                    <a:p>
                      <a:pPr algn="l" fontAlgn="b"/>
                      <a:r>
                        <a:rPr lang="tr-TR" sz="1600" b="0" i="0" u="none" strike="noStrike" dirty="0">
                          <a:solidFill>
                            <a:schemeClr val="bg1"/>
                          </a:solidFill>
                          <a:effectLst/>
                          <a:latin typeface="+mn-lt"/>
                        </a:rPr>
                        <a:t>Bölgede yaşanan çatışmalardan doğrudan etkilendiniz </a:t>
                      </a:r>
                      <a:r>
                        <a:rPr lang="tr-TR" sz="1600" b="0" i="0" u="none" strike="noStrike" dirty="0" smtClean="0">
                          <a:solidFill>
                            <a:schemeClr val="bg1"/>
                          </a:solidFill>
                          <a:effectLst/>
                          <a:latin typeface="+mn-lt"/>
                        </a:rPr>
                        <a:t>mi?</a:t>
                      </a:r>
                      <a:endParaRPr lang="tr-TR" sz="1600" b="0"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61%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51%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52%</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40%</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11"/>
                  </a:ext>
                </a:extLst>
              </a:tr>
              <a:tr h="276232">
                <a:tc>
                  <a:txBody>
                    <a:bodyPr/>
                    <a:lstStyle/>
                    <a:p>
                      <a:pPr algn="l" fontAlgn="b"/>
                      <a:r>
                        <a:rPr lang="tr-TR" sz="1600" b="0" i="0" u="none" strike="noStrike" dirty="0">
                          <a:solidFill>
                            <a:schemeClr val="bg1"/>
                          </a:solidFill>
                          <a:effectLst/>
                          <a:latin typeface="+mn-lt"/>
                        </a:rPr>
                        <a:t>Ailenizi etkileyen başka önemli bir sorun oldu </a:t>
                      </a:r>
                      <a:r>
                        <a:rPr lang="tr-TR" sz="1600" b="0" i="0" u="none" strike="noStrike" dirty="0" smtClean="0">
                          <a:solidFill>
                            <a:schemeClr val="bg1"/>
                          </a:solidFill>
                          <a:effectLst/>
                          <a:latin typeface="+mn-lt"/>
                        </a:rPr>
                        <a:t>mu?</a:t>
                      </a:r>
                      <a:endParaRPr lang="tr-TR" sz="1600" b="0"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r" fontAlgn="t"/>
                      <a:r>
                        <a:rPr lang="tr-TR" sz="1600" u="none" strike="noStrike" kern="1200" noProof="0" dirty="0">
                          <a:solidFill>
                            <a:schemeClr val="dk1"/>
                          </a:solidFill>
                          <a:effectLst/>
                          <a:latin typeface="+mn-lt"/>
                          <a:ea typeface="+mn-ea"/>
                          <a:cs typeface="+mn-cs"/>
                        </a:rPr>
                        <a:t>20%</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11%</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 </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10%</a:t>
                      </a:r>
                    </a:p>
                  </a:txBody>
                  <a:tcPr marL="9525" marR="9525" marT="9525" marB="0" anchor="ctr"/>
                </a:tc>
                <a:tc>
                  <a:txBody>
                    <a:bodyPr/>
                    <a:lstStyle/>
                    <a:p>
                      <a:pPr algn="r" fontAlgn="t"/>
                      <a:r>
                        <a:rPr lang="tr-TR" sz="1600" u="none" strike="noStrike" kern="1200" noProof="0" dirty="0">
                          <a:solidFill>
                            <a:schemeClr val="dk1"/>
                          </a:solidFill>
                          <a:effectLst/>
                          <a:latin typeface="+mn-lt"/>
                          <a:ea typeface="+mn-ea"/>
                          <a:cs typeface="+mn-cs"/>
                        </a:rPr>
                        <a:t>4%</a:t>
                      </a:r>
                    </a:p>
                  </a:txBody>
                  <a:tcPr marL="9525" marR="9525" marT="9525" marB="0" anchor="ctr"/>
                </a:tc>
                <a:tc>
                  <a:txBody>
                    <a:bodyPr/>
                    <a:lstStyle/>
                    <a:p>
                      <a:pPr algn="r" fontAlgn="t"/>
                      <a:endParaRPr lang="tr-TR" sz="1600" u="none" strike="noStrike" kern="1200" noProof="0" dirty="0">
                        <a:solidFill>
                          <a:schemeClr val="dk1"/>
                        </a:solidFill>
                        <a:effectLst/>
                        <a:latin typeface="+mn-lt"/>
                        <a:ea typeface="+mn-ea"/>
                        <a:cs typeface="+mn-cs"/>
                      </a:endParaRPr>
                    </a:p>
                  </a:txBody>
                  <a:tcPr marL="9525" marR="9525" marT="9525" marB="0" anchor="ctr"/>
                </a:tc>
                <a:extLst>
                  <a:ext uri="{0D108BD9-81ED-4DB2-BD59-A6C34878D82A}">
                    <a16:rowId xmlns:a16="http://schemas.microsoft.com/office/drawing/2014/main" xmlns="" val="10012"/>
                  </a:ext>
                </a:extLst>
              </a:tr>
            </a:tbl>
          </a:graphicData>
        </a:graphic>
      </p:graphicFrame>
      <p:sp>
        <p:nvSpPr>
          <p:cNvPr id="6" name="Rectangle 5"/>
          <p:cNvSpPr/>
          <p:nvPr/>
        </p:nvSpPr>
        <p:spPr>
          <a:xfrm>
            <a:off x="1228343" y="1082180"/>
            <a:ext cx="10015729" cy="646331"/>
          </a:xfrm>
          <a:prstGeom prst="rect">
            <a:avLst/>
          </a:prstGeom>
        </p:spPr>
        <p:txBody>
          <a:bodyPr wrap="square">
            <a:spAutoFit/>
          </a:bodyPr>
          <a:lstStyle/>
          <a:p>
            <a:r>
              <a:rPr lang="tr-TR" dirty="0">
                <a:latin typeface="Calibri" panose="020F0502020204030204" pitchFamily="34" charset="0"/>
                <a:ea typeface="Times New Roman" panose="02020603050405020304" pitchFamily="18" charset="0"/>
                <a:cs typeface="Times New Roman" panose="02020603050405020304" pitchFamily="18" charset="0"/>
              </a:rPr>
              <a:t>Şimdi size bazı olaylar okuyacağım. Bu olaylar oldukça zorlayıcı olabiliyor ama insanın başına da gelebiliyor. </a:t>
            </a:r>
            <a:r>
              <a:rPr lang="tr-TR" b="1" dirty="0">
                <a:latin typeface="Calibri" panose="020F0502020204030204" pitchFamily="34" charset="0"/>
                <a:ea typeface="Times New Roman" panose="02020603050405020304" pitchFamily="18" charset="0"/>
                <a:cs typeface="Times New Roman" panose="02020603050405020304" pitchFamily="18" charset="0"/>
              </a:rPr>
              <a:t>Son 6 ay</a:t>
            </a:r>
            <a:r>
              <a:rPr lang="tr-TR" dirty="0">
                <a:latin typeface="Calibri" panose="020F0502020204030204" pitchFamily="34" charset="0"/>
                <a:ea typeface="Times New Roman" panose="02020603050405020304" pitchFamily="18" charset="0"/>
                <a:cs typeface="Times New Roman" panose="02020603050405020304" pitchFamily="18" charset="0"/>
              </a:rPr>
              <a:t> içinde ailenizde aşağıdakilerden biri yaşandı mı?</a:t>
            </a:r>
            <a:endParaRPr lang="tr-TR" dirty="0"/>
          </a:p>
        </p:txBody>
      </p:sp>
      <p:sp>
        <p:nvSpPr>
          <p:cNvPr id="8" name="5-Point Star 7"/>
          <p:cNvSpPr/>
          <p:nvPr/>
        </p:nvSpPr>
        <p:spPr>
          <a:xfrm>
            <a:off x="895404" y="1183059"/>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own Arrow 8"/>
          <p:cNvSpPr/>
          <p:nvPr/>
        </p:nvSpPr>
        <p:spPr>
          <a:xfrm>
            <a:off x="9961027" y="2734056"/>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a:off x="9961027" y="3018162"/>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a:off x="9961027" y="3281999"/>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p:nvPr/>
        </p:nvSpPr>
        <p:spPr>
          <a:xfrm>
            <a:off x="9961027" y="3566105"/>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a:off x="9961027" y="3851203"/>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a:off x="9961027" y="4135309"/>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a:off x="9961027" y="4399146"/>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a:off x="9961027" y="4683252"/>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a:off x="9961027" y="4967358"/>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a:off x="9961027" y="5251464"/>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a:off x="9961027" y="5515301"/>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a:off x="11616942" y="3281999"/>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a:off x="11616942" y="3566105"/>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a:off x="11616942" y="3851203"/>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a:off x="11616942" y="4967358"/>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p:nvPr/>
        </p:nvSpPr>
        <p:spPr>
          <a:xfrm>
            <a:off x="11616942" y="5251464"/>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p:nvPr/>
        </p:nvSpPr>
        <p:spPr>
          <a:xfrm>
            <a:off x="11616942" y="5515301"/>
            <a:ext cx="113100" cy="15708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Sağ Ok 4"/>
          <p:cNvSpPr/>
          <p:nvPr/>
        </p:nvSpPr>
        <p:spPr>
          <a:xfrm>
            <a:off x="3381180" y="2790842"/>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Sağ Ok 27"/>
          <p:cNvSpPr/>
          <p:nvPr/>
        </p:nvSpPr>
        <p:spPr>
          <a:xfrm>
            <a:off x="3381180" y="3018386"/>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285542" y="1879899"/>
            <a:ext cx="2960410" cy="1938992"/>
          </a:xfrm>
          <a:prstGeom prst="rect">
            <a:avLst/>
          </a:prstGeom>
          <a:solidFill>
            <a:schemeClr val="bg2"/>
          </a:solidFill>
        </p:spPr>
        <p:txBody>
          <a:bodyPr wrap="square" rtlCol="0">
            <a:spAutoFit/>
          </a:bodyPr>
          <a:lstStyle/>
          <a:p>
            <a:r>
              <a:rPr lang="tr-TR" sz="1200" dirty="0" smtClean="0"/>
              <a:t>Son 6 ay içinde katılımcıların yaşadığı stresli yaşam olayları hakkında sorular sorduk. Ön test değerlendirmesi sırasında evlilik içi çatışma ve ayrılmalar ön plandaki sorunlardı. Her iki olayın da müdahale grubu arasında kontrollere göre daha yaygın olduğunu görüyoruz. </a:t>
            </a:r>
            <a:r>
              <a:rPr lang="tr-TR" sz="1200" dirty="0"/>
              <a:t>M</a:t>
            </a:r>
            <a:r>
              <a:rPr lang="tr-TR" sz="1200" dirty="0" smtClean="0"/>
              <a:t>üdahale grubu için programa katılım sonrası dönemde her iki sorunda da önemli bir düşüş görüyoruz. Benzer bir azalma kontrol grubunda gözlenmiyor.</a:t>
            </a:r>
          </a:p>
        </p:txBody>
      </p:sp>
      <p:sp>
        <p:nvSpPr>
          <p:cNvPr id="30" name="Sağ Ok 27"/>
          <p:cNvSpPr/>
          <p:nvPr/>
        </p:nvSpPr>
        <p:spPr>
          <a:xfrm>
            <a:off x="3372883" y="5251464"/>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79103" y="3970280"/>
            <a:ext cx="2973288" cy="2308324"/>
          </a:xfrm>
          <a:prstGeom prst="rect">
            <a:avLst/>
          </a:prstGeom>
          <a:solidFill>
            <a:schemeClr val="bg2"/>
          </a:solidFill>
        </p:spPr>
        <p:txBody>
          <a:bodyPr wrap="square" rtlCol="0">
            <a:spAutoFit/>
          </a:bodyPr>
          <a:lstStyle/>
          <a:p>
            <a:r>
              <a:rPr lang="tr-TR" sz="1200" dirty="0" smtClean="0"/>
              <a:t>Çalışmanın yapıdığı coğrafya ülkenin çatışmaya açık bir parçası ve çalışmanın ilk 2-3 ayında bölgede siyasi çatışma çok yoğundu. Bu çatışmanın bu kadınlar için önemli bir stres kaynağı olduğunu görüyoruz (müdahalenin% 61'i ve kontrollerin% 52'si “Evet” cevabını verdi). Son test değerlendirmelerinde siyasi çatışmayı stres kaynağı olarak nitelendiren katılımcı sayısında önemli bir düşüş görmemize rağmen, siyasi çatışma en sık atıf yapılan stres kaynağı olmaya devam etti.</a:t>
            </a:r>
            <a:endParaRPr lang="tr-TR" sz="1200" dirty="0"/>
          </a:p>
        </p:txBody>
      </p:sp>
    </p:spTree>
    <p:extLst>
      <p:ext uri="{BB962C8B-B14F-4D97-AF65-F5344CB8AC3E}">
        <p14:creationId xmlns:p14="http://schemas.microsoft.com/office/powerpoint/2010/main" val="4091015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KAMER Farkındalık Programı: "Kadın &amp; Çocuk Dünyayı Değiştirecek"</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2</a:t>
            </a:fld>
            <a:endParaRPr lang="en-US"/>
          </a:p>
        </p:txBody>
      </p:sp>
      <p:sp>
        <p:nvSpPr>
          <p:cNvPr id="5" name="Content Placeholder 2"/>
          <p:cNvSpPr txBox="1">
            <a:spLocks/>
          </p:cNvSpPr>
          <p:nvPr/>
        </p:nvSpPr>
        <p:spPr>
          <a:xfrm>
            <a:off x="838201" y="1359157"/>
            <a:ext cx="10515600" cy="512720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3600" dirty="0"/>
              <a:t>Feminist STK KAMER Vakfı tarafından geliştirilen ve uygulanan “Kadınlar ve Çocuklar Dünyayı Değiştirecek” programı, kadınların güçlendirilmesi ve ebeveynlik becerilerinin geliştirilmesine odaklanan iki aşamalı bir f</a:t>
            </a:r>
            <a:r>
              <a:rPr lang="tr-TR" sz="3600" dirty="0" smtClean="0"/>
              <a:t>arkındalık </a:t>
            </a:r>
            <a:r>
              <a:rPr lang="tr-TR" sz="3600" dirty="0"/>
              <a:t>programıdır.</a:t>
            </a:r>
          </a:p>
          <a:p>
            <a:pPr algn="just"/>
            <a:r>
              <a:rPr lang="tr-TR" sz="3600" dirty="0"/>
              <a:t>KAMER, hedef programın amacını şöyle ifade ediyor: “Şiddet içermeyen, cinsiyet ayrımcılığı içermeyen ve küçük çocukların </a:t>
            </a:r>
            <a:r>
              <a:rPr lang="tr-TR" sz="3600" dirty="0" smtClean="0"/>
              <a:t>katılımı </a:t>
            </a:r>
            <a:r>
              <a:rPr lang="tr-TR" sz="3600" dirty="0"/>
              <a:t>ile </a:t>
            </a:r>
            <a:r>
              <a:rPr lang="tr-TR" sz="3600" dirty="0" smtClean="0"/>
              <a:t>uygulamalı öğrenmeyi </a:t>
            </a:r>
            <a:r>
              <a:rPr lang="tr-TR" sz="3600" dirty="0"/>
              <a:t>teşvik </a:t>
            </a:r>
            <a:r>
              <a:rPr lang="tr-TR" sz="3600" dirty="0" smtClean="0"/>
              <a:t>eden, </a:t>
            </a:r>
            <a:r>
              <a:rPr lang="tr-TR" sz="3600" dirty="0"/>
              <a:t>yerel / otantik bir eğitim </a:t>
            </a:r>
            <a:r>
              <a:rPr lang="tr-TR" sz="3600" dirty="0" smtClean="0"/>
              <a:t>yöntemi geliştirmek.</a:t>
            </a:r>
          </a:p>
          <a:p>
            <a:pPr algn="just"/>
            <a:r>
              <a:rPr lang="tr-TR" sz="3600" dirty="0" smtClean="0"/>
              <a:t>Farkındalık programı , </a:t>
            </a:r>
            <a:r>
              <a:rPr lang="tr-TR" sz="3600" dirty="0"/>
              <a:t>kadınlar ve 3-6 yaşları arasındaki </a:t>
            </a:r>
            <a:r>
              <a:rPr lang="tr-TR" sz="3600" dirty="0" smtClean="0"/>
              <a:t>çocukları </a:t>
            </a:r>
            <a:r>
              <a:rPr lang="tr-TR" sz="3600" dirty="0"/>
              <a:t>için </a:t>
            </a:r>
            <a:r>
              <a:rPr lang="tr-TR" sz="3600" dirty="0" smtClean="0"/>
              <a:t>12şer </a:t>
            </a:r>
            <a:r>
              <a:rPr lang="tr-TR" sz="3600" dirty="0"/>
              <a:t>haftalık iki katılımcı </a:t>
            </a:r>
            <a:r>
              <a:rPr lang="tr-TR" sz="3600" dirty="0" smtClean="0"/>
              <a:t>çalıştaydan </a:t>
            </a:r>
            <a:r>
              <a:rPr lang="tr-TR" sz="3600" dirty="0"/>
              <a:t>oluşuyor. İlk 12 haftalık dönemde, </a:t>
            </a:r>
            <a:r>
              <a:rPr lang="tr-TR" sz="3600" dirty="0" smtClean="0"/>
              <a:t>çalışmanın odağı şiddet </a:t>
            </a:r>
            <a:r>
              <a:rPr lang="tr-TR" sz="3600" dirty="0"/>
              <a:t>içermeyen </a:t>
            </a:r>
            <a:r>
              <a:rPr lang="tr-TR" sz="3600" dirty="0" smtClean="0"/>
              <a:t>kişilerarası </a:t>
            </a:r>
            <a:r>
              <a:rPr lang="tr-TR" sz="3600" dirty="0"/>
              <a:t>iletişim için kadınların güçlendirilmesi ve </a:t>
            </a:r>
            <a:r>
              <a:rPr lang="tr-TR" sz="3600" dirty="0" smtClean="0"/>
              <a:t>bilinçlendirilmesini içeriyor. </a:t>
            </a:r>
            <a:r>
              <a:rPr lang="tr-TR" sz="3600" dirty="0"/>
              <a:t>İkinci 12 hafta, evde ve eğitim merkezlerinde </a:t>
            </a:r>
            <a:r>
              <a:rPr lang="tr-TR" sz="3600" dirty="0" smtClean="0"/>
              <a:t>katılımcıların çocuklarıyla </a:t>
            </a:r>
            <a:r>
              <a:rPr lang="tr-TR" sz="3600" dirty="0"/>
              <a:t>yapılan etkinliklerle, şiddet içermeyen ve cinsiyet </a:t>
            </a:r>
            <a:r>
              <a:rPr lang="tr-TR" sz="3600" dirty="0" smtClean="0"/>
              <a:t>ayrımcılığı içermeyen </a:t>
            </a:r>
            <a:r>
              <a:rPr lang="tr-TR" sz="3600" dirty="0"/>
              <a:t>ebeveynlik becerileri için farkındalık </a:t>
            </a:r>
            <a:r>
              <a:rPr lang="tr-TR" sz="3600" dirty="0" smtClean="0"/>
              <a:t>yaratma </a:t>
            </a:r>
            <a:r>
              <a:rPr lang="tr-TR" sz="3600" dirty="0"/>
              <a:t>ve beceri geliştirmeye </a:t>
            </a:r>
            <a:r>
              <a:rPr lang="tr-TR" sz="3600" dirty="0" smtClean="0"/>
              <a:t>odaklanıyor.</a:t>
            </a:r>
            <a:endParaRPr lang="tr-TR" sz="3600" dirty="0"/>
          </a:p>
          <a:p>
            <a:pPr algn="just"/>
            <a:r>
              <a:rPr lang="tr-TR" sz="3600" dirty="0" smtClean="0"/>
              <a:t>Bu çalışmanın temel amacı ise katılımcı </a:t>
            </a:r>
            <a:r>
              <a:rPr lang="tr-TR" sz="3600" dirty="0"/>
              <a:t>annelerin cinsiyet eşitlikçi ve şiddet içermeyen çocuk yetiştirme </a:t>
            </a:r>
            <a:r>
              <a:rPr lang="tr-TR" sz="3600" dirty="0" smtClean="0"/>
              <a:t>pratikleri </a:t>
            </a:r>
            <a:r>
              <a:rPr lang="tr-TR" sz="3600" dirty="0"/>
              <a:t>ve ebeveynlik </a:t>
            </a:r>
            <a:r>
              <a:rPr lang="tr-TR" sz="3600" dirty="0" smtClean="0"/>
              <a:t>tutumlarındaki değişimi ölçmek ve raporlamaktır.</a:t>
            </a:r>
            <a:endParaRPr lang="tr-TR" sz="3600" dirty="0"/>
          </a:p>
          <a:p>
            <a:pPr algn="just"/>
            <a:r>
              <a:rPr lang="tr-TR" sz="3600" dirty="0"/>
              <a:t>Bu amaçla, </a:t>
            </a:r>
            <a:r>
              <a:rPr lang="tr-TR" sz="3600" dirty="0" smtClean="0"/>
              <a:t>KAMER </a:t>
            </a:r>
            <a:r>
              <a:rPr lang="tr-TR" sz="3600" dirty="0"/>
              <a:t>tarafından </a:t>
            </a:r>
            <a:r>
              <a:rPr lang="tr-TR" sz="3600" dirty="0" smtClean="0"/>
              <a:t>oluşturulan ve annelerin katıldığı 2 farklı program, 3 ayrı dönemde, 5 farklı Doğu </a:t>
            </a:r>
            <a:r>
              <a:rPr lang="tr-TR" sz="3600" dirty="0"/>
              <a:t>Anadolu kentinde (Diyarbakır, Batman, Bitlis, Hakkari, Van ve Hakkari) karşılaştırılabilir kontrol grupları </a:t>
            </a:r>
            <a:r>
              <a:rPr lang="tr-TR" sz="3600" dirty="0" smtClean="0"/>
              <a:t>ile birlikte Kasım 2015 ve Ekim 2018 arasında değerlendirilmiştir.</a:t>
            </a:r>
            <a:endParaRPr lang="tr-TR" sz="3600" dirty="0"/>
          </a:p>
          <a:p>
            <a:pPr algn="just"/>
            <a:endParaRPr lang="tr-TR" sz="3200" dirty="0"/>
          </a:p>
          <a:p>
            <a:pPr algn="just"/>
            <a:endParaRPr lang="tr-TR" sz="3200" dirty="0"/>
          </a:p>
          <a:p>
            <a:pPr marL="0" indent="0" algn="just">
              <a:buNone/>
            </a:pPr>
            <a:r>
              <a:rPr lang="tr-TR" sz="2000" dirty="0"/>
              <a:t>* Müdahale programı hakkında daha ayrıntılı bilgi için: </a:t>
            </a:r>
            <a:r>
              <a:rPr lang="tr-TR" sz="2000" dirty="0">
                <a:hlinkClick r:id="rId2"/>
              </a:rPr>
              <a:t>http://</a:t>
            </a:r>
            <a:r>
              <a:rPr lang="tr-TR" sz="2000" dirty="0" smtClean="0">
                <a:hlinkClick r:id="rId2"/>
              </a:rPr>
              <a:t>www.kamer.org.tr/eng/icerik_detay.php?id=28</a:t>
            </a:r>
            <a:r>
              <a:rPr lang="tr-TR" sz="2000" dirty="0" smtClean="0"/>
              <a:t> </a:t>
            </a:r>
            <a:endParaRPr lang="en-US" sz="1100" dirty="0" smtClean="0"/>
          </a:p>
        </p:txBody>
      </p:sp>
      <p:sp>
        <p:nvSpPr>
          <p:cNvPr id="6" name="Content Placeholder 5"/>
          <p:cNvSpPr>
            <a:spLocks noGrp="1"/>
          </p:cNvSpPr>
          <p:nvPr>
            <p:ph idx="1"/>
          </p:nvPr>
        </p:nvSpPr>
        <p:spPr/>
        <p:txBody>
          <a:bodyPr/>
          <a:lstStyle/>
          <a:p>
            <a:endParaRPr lang="tr-TR"/>
          </a:p>
        </p:txBody>
      </p:sp>
    </p:spTree>
    <p:extLst>
      <p:ext uri="{BB962C8B-B14F-4D97-AF65-F5344CB8AC3E}">
        <p14:creationId xmlns:p14="http://schemas.microsoft.com/office/powerpoint/2010/main" val="3781494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Ebeveyn Stres Endeksi-WHO</a:t>
            </a:r>
            <a:endParaRPr lang="en-US" dirty="0">
              <a:solidFill>
                <a:schemeClr val="accent1"/>
              </a:solidFill>
            </a:endParaRPr>
          </a:p>
        </p:txBody>
      </p:sp>
      <p:sp>
        <p:nvSpPr>
          <p:cNvPr id="3" name="Slide Number Placeholder 2"/>
          <p:cNvSpPr>
            <a:spLocks noGrp="1"/>
          </p:cNvSpPr>
          <p:nvPr>
            <p:ph type="sldNum" sz="quarter" idx="12"/>
          </p:nvPr>
        </p:nvSpPr>
        <p:spPr/>
        <p:txBody>
          <a:bodyPr/>
          <a:lstStyle/>
          <a:p>
            <a:fld id="{EDE33F61-6FEC-4FD1-81A4-86B6F1FB65B4}" type="slidenum">
              <a:rPr lang="en-US" smtClean="0"/>
              <a:t>20</a:t>
            </a:fld>
            <a:endParaRPr lang="en-US" dirty="0"/>
          </a:p>
        </p:txBody>
      </p:sp>
      <p:graphicFrame>
        <p:nvGraphicFramePr>
          <p:cNvPr id="8" name="Chart 7"/>
          <p:cNvGraphicFramePr/>
          <p:nvPr>
            <p:extLst/>
          </p:nvPr>
        </p:nvGraphicFramePr>
        <p:xfrm>
          <a:off x="6757416" y="1589357"/>
          <a:ext cx="5026133" cy="423407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746925" y="2321567"/>
            <a:ext cx="5513832" cy="3231654"/>
          </a:xfrm>
          <a:prstGeom prst="rect">
            <a:avLst/>
          </a:prstGeom>
          <a:solidFill>
            <a:schemeClr val="bg1">
              <a:lumMod val="95000"/>
            </a:schemeClr>
          </a:solidFill>
        </p:spPr>
        <p:txBody>
          <a:bodyPr wrap="square" rtlCol="0">
            <a:spAutoFit/>
          </a:bodyPr>
          <a:lstStyle/>
          <a:p>
            <a:r>
              <a:rPr lang="en-US" sz="1200" dirty="0" smtClean="0"/>
              <a:t>“</a:t>
            </a:r>
            <a:r>
              <a:rPr lang="tr-TR" sz="1200" dirty="0" smtClean="0"/>
              <a:t>Bireysel</a:t>
            </a:r>
            <a:r>
              <a:rPr lang="en-US" sz="1200" dirty="0" smtClean="0"/>
              <a:t> </a:t>
            </a:r>
            <a:r>
              <a:rPr lang="en-US" sz="1200" dirty="0" err="1"/>
              <a:t>Değerlendirme</a:t>
            </a:r>
            <a:r>
              <a:rPr lang="en-US" sz="1200" dirty="0"/>
              <a:t> </a:t>
            </a:r>
            <a:r>
              <a:rPr lang="en-US" sz="1200" dirty="0" err="1"/>
              <a:t>Ölçeği</a:t>
            </a:r>
            <a:r>
              <a:rPr lang="en-US" sz="1200" dirty="0"/>
              <a:t>”, </a:t>
            </a:r>
            <a:r>
              <a:rPr lang="en-US" sz="1200" dirty="0" err="1"/>
              <a:t>Dünya</a:t>
            </a:r>
            <a:r>
              <a:rPr lang="en-US" sz="1200" dirty="0"/>
              <a:t> </a:t>
            </a:r>
            <a:r>
              <a:rPr lang="en-US" sz="1200" dirty="0" err="1"/>
              <a:t>Sağlık</a:t>
            </a:r>
            <a:r>
              <a:rPr lang="en-US" sz="1200" dirty="0"/>
              <a:t> </a:t>
            </a:r>
            <a:r>
              <a:rPr lang="en-US" sz="1200" dirty="0" err="1"/>
              <a:t>Örgütü</a:t>
            </a:r>
            <a:r>
              <a:rPr lang="en-US" sz="1200" dirty="0"/>
              <a:t> (WHO-SES-20) </a:t>
            </a:r>
            <a:r>
              <a:rPr lang="en-US" sz="1200" dirty="0" err="1"/>
              <a:t>tarafından</a:t>
            </a:r>
            <a:r>
              <a:rPr lang="en-US" sz="1200" dirty="0"/>
              <a:t> </a:t>
            </a:r>
            <a:r>
              <a:rPr lang="en-US" sz="1200" dirty="0" err="1"/>
              <a:t>zihinsel</a:t>
            </a:r>
            <a:r>
              <a:rPr lang="en-US" sz="1200" dirty="0"/>
              <a:t> </a:t>
            </a:r>
            <a:r>
              <a:rPr lang="en-US" sz="1200" dirty="0" err="1"/>
              <a:t>sağlığı</a:t>
            </a:r>
            <a:r>
              <a:rPr lang="en-US" sz="1200" dirty="0"/>
              <a:t> </a:t>
            </a:r>
            <a:r>
              <a:rPr lang="en-US" sz="1200" dirty="0" err="1"/>
              <a:t>değerlendirmede</a:t>
            </a:r>
            <a:r>
              <a:rPr lang="en-US" sz="1200" dirty="0"/>
              <a:t> </a:t>
            </a:r>
            <a:r>
              <a:rPr lang="en-US" sz="1200" dirty="0" err="1"/>
              <a:t>etkili</a:t>
            </a:r>
            <a:r>
              <a:rPr lang="en-US" sz="1200" dirty="0"/>
              <a:t> </a:t>
            </a:r>
            <a:r>
              <a:rPr lang="en-US" sz="1200" dirty="0" err="1"/>
              <a:t>bir</a:t>
            </a:r>
            <a:r>
              <a:rPr lang="en-US" sz="1200" dirty="0"/>
              <a:t> </a:t>
            </a:r>
            <a:r>
              <a:rPr lang="en-US" sz="1200" dirty="0" err="1"/>
              <a:t>araç</a:t>
            </a:r>
            <a:r>
              <a:rPr lang="en-US" sz="1200" dirty="0"/>
              <a:t> </a:t>
            </a:r>
            <a:r>
              <a:rPr lang="en-US" sz="1200" dirty="0" err="1"/>
              <a:t>olarak</a:t>
            </a:r>
            <a:r>
              <a:rPr lang="en-US" sz="1200" dirty="0"/>
              <a:t> </a:t>
            </a:r>
            <a:r>
              <a:rPr lang="en-US" sz="1200" dirty="0" err="1"/>
              <a:t>geliştirilmiştir</a:t>
            </a:r>
            <a:r>
              <a:rPr lang="en-US" sz="1200" dirty="0"/>
              <a:t>. </a:t>
            </a:r>
            <a:r>
              <a:rPr lang="en-US" sz="1200" dirty="0" err="1"/>
              <a:t>Ölçek</a:t>
            </a:r>
            <a:r>
              <a:rPr lang="en-US" sz="1200" dirty="0"/>
              <a:t> </a:t>
            </a:r>
            <a:r>
              <a:rPr lang="en-US" sz="1200" dirty="0" err="1"/>
              <a:t>tüm</a:t>
            </a:r>
            <a:r>
              <a:rPr lang="en-US" sz="1200" dirty="0"/>
              <a:t> </a:t>
            </a:r>
            <a:r>
              <a:rPr lang="en-US" sz="1200" dirty="0" err="1"/>
              <a:t>dünyada</a:t>
            </a:r>
            <a:r>
              <a:rPr lang="en-US" sz="1200" dirty="0"/>
              <a:t> </a:t>
            </a:r>
            <a:r>
              <a:rPr lang="en-US" sz="1200" dirty="0" err="1"/>
              <a:t>yaygın</a:t>
            </a:r>
            <a:r>
              <a:rPr lang="en-US" sz="1200" dirty="0"/>
              <a:t> </a:t>
            </a:r>
            <a:r>
              <a:rPr lang="en-US" sz="1200" dirty="0" err="1"/>
              <a:t>olarak</a:t>
            </a:r>
            <a:r>
              <a:rPr lang="en-US" sz="1200" dirty="0"/>
              <a:t> </a:t>
            </a:r>
            <a:r>
              <a:rPr lang="en-US" sz="1200" dirty="0" err="1"/>
              <a:t>kullanılmaktadır</a:t>
            </a:r>
            <a:r>
              <a:rPr lang="en-US" sz="1200" dirty="0"/>
              <a:t>. </a:t>
            </a:r>
            <a:r>
              <a:rPr lang="en-US" sz="1200" dirty="0" err="1"/>
              <a:t>Katılımcılardan</a:t>
            </a:r>
            <a:r>
              <a:rPr lang="en-US" sz="1200" dirty="0"/>
              <a:t>, </a:t>
            </a:r>
            <a:r>
              <a:rPr lang="en-US" sz="1200" dirty="0" err="1"/>
              <a:t>geçen</a:t>
            </a:r>
            <a:r>
              <a:rPr lang="en-US" sz="1200" dirty="0"/>
              <a:t> </a:t>
            </a:r>
            <a:r>
              <a:rPr lang="tr-TR" sz="1200" dirty="0" smtClean="0"/>
              <a:t>1 aydaki</a:t>
            </a:r>
            <a:r>
              <a:rPr lang="en-US" sz="1200" dirty="0" smtClean="0"/>
              <a:t> </a:t>
            </a:r>
            <a:r>
              <a:rPr lang="en-US" sz="1200" dirty="0" err="1"/>
              <a:t>deneyimleri</a:t>
            </a:r>
            <a:r>
              <a:rPr lang="en-US" sz="1200" dirty="0"/>
              <a:t> </a:t>
            </a:r>
            <a:r>
              <a:rPr lang="en-US" sz="1200" dirty="0" err="1"/>
              <a:t>için</a:t>
            </a:r>
            <a:r>
              <a:rPr lang="en-US" sz="1200" dirty="0"/>
              <a:t> 20 </a:t>
            </a:r>
            <a:r>
              <a:rPr lang="en-US" sz="1200" dirty="0" err="1"/>
              <a:t>ifadeye</a:t>
            </a:r>
            <a:r>
              <a:rPr lang="en-US" sz="1200" dirty="0"/>
              <a:t> "evet" </a:t>
            </a:r>
            <a:r>
              <a:rPr lang="en-US" sz="1200" dirty="0" err="1"/>
              <a:t>veya</a:t>
            </a:r>
            <a:r>
              <a:rPr lang="en-US" sz="1200" dirty="0"/>
              <a:t> "</a:t>
            </a:r>
            <a:r>
              <a:rPr lang="en-US" sz="1200" dirty="0" err="1"/>
              <a:t>hayır</a:t>
            </a:r>
            <a:r>
              <a:rPr lang="en-US" sz="1200" dirty="0"/>
              <a:t>" </a:t>
            </a:r>
            <a:r>
              <a:rPr lang="tr-TR" sz="1200" dirty="0" smtClean="0"/>
              <a:t>cevabı</a:t>
            </a:r>
            <a:r>
              <a:rPr lang="en-US" sz="1200" dirty="0" smtClean="0"/>
              <a:t> </a:t>
            </a:r>
            <a:r>
              <a:rPr lang="en-US" sz="1200" dirty="0" err="1"/>
              <a:t>istenir</a:t>
            </a:r>
            <a:r>
              <a:rPr lang="en-US" sz="1200" dirty="0"/>
              <a:t>. 8'lik </a:t>
            </a:r>
            <a:r>
              <a:rPr lang="en-US" sz="1200" dirty="0" err="1"/>
              <a:t>eşik</a:t>
            </a:r>
            <a:r>
              <a:rPr lang="en-US" sz="1200" dirty="0"/>
              <a:t> </a:t>
            </a:r>
            <a:r>
              <a:rPr lang="en-US" sz="1200" dirty="0" err="1"/>
              <a:t>değeri</a:t>
            </a:r>
            <a:r>
              <a:rPr lang="en-US" sz="1200" dirty="0"/>
              <a:t>, </a:t>
            </a:r>
            <a:r>
              <a:rPr lang="en-US" sz="1200" dirty="0" err="1"/>
              <a:t>eğer</a:t>
            </a:r>
            <a:r>
              <a:rPr lang="en-US" sz="1200" dirty="0"/>
              <a:t> </a:t>
            </a:r>
            <a:r>
              <a:rPr lang="en-US" sz="1200" dirty="0" err="1"/>
              <a:t>bir</a:t>
            </a:r>
            <a:r>
              <a:rPr lang="en-US" sz="1200" dirty="0"/>
              <a:t> </a:t>
            </a:r>
            <a:r>
              <a:rPr lang="en-US" sz="1200" dirty="0" err="1"/>
              <a:t>kişi</a:t>
            </a:r>
            <a:r>
              <a:rPr lang="en-US" sz="1200" dirty="0"/>
              <a:t> 8 </a:t>
            </a:r>
            <a:r>
              <a:rPr lang="en-US" sz="1200" dirty="0" err="1"/>
              <a:t>veya</a:t>
            </a:r>
            <a:r>
              <a:rPr lang="en-US" sz="1200" dirty="0"/>
              <a:t> </a:t>
            </a:r>
            <a:r>
              <a:rPr lang="en-US" sz="1200" dirty="0" err="1"/>
              <a:t>daha</a:t>
            </a:r>
            <a:r>
              <a:rPr lang="en-US" sz="1200" dirty="0"/>
              <a:t> </a:t>
            </a:r>
            <a:r>
              <a:rPr lang="en-US" sz="1200" dirty="0" err="1"/>
              <a:t>fazla</a:t>
            </a:r>
            <a:r>
              <a:rPr lang="en-US" sz="1200" dirty="0"/>
              <a:t> </a:t>
            </a:r>
            <a:r>
              <a:rPr lang="en-US" sz="1200" dirty="0" err="1"/>
              <a:t>soruya</a:t>
            </a:r>
            <a:r>
              <a:rPr lang="en-US" sz="1200" dirty="0"/>
              <a:t> “evet” </a:t>
            </a:r>
            <a:r>
              <a:rPr lang="en-US" sz="1200" dirty="0" err="1"/>
              <a:t>yanıt</a:t>
            </a:r>
            <a:r>
              <a:rPr lang="en-US" sz="1200" dirty="0"/>
              <a:t> </a:t>
            </a:r>
            <a:r>
              <a:rPr lang="en-US" sz="1200" dirty="0" err="1" smtClean="0"/>
              <a:t>verirse</a:t>
            </a:r>
            <a:r>
              <a:rPr lang="tr-TR" sz="1200" dirty="0" smtClean="0"/>
              <a:t> bu kişinin</a:t>
            </a:r>
            <a:r>
              <a:rPr lang="en-US" sz="1200" dirty="0" smtClean="0"/>
              <a:t>, </a:t>
            </a:r>
            <a:r>
              <a:rPr lang="tr-TR" sz="1200" dirty="0" smtClean="0"/>
              <a:t>daha az sayıda </a:t>
            </a:r>
            <a:r>
              <a:rPr lang="en-US" sz="1200" dirty="0" smtClean="0"/>
              <a:t>“evet</a:t>
            </a:r>
            <a:r>
              <a:rPr lang="en-US" sz="1200" dirty="0"/>
              <a:t>” </a:t>
            </a:r>
            <a:r>
              <a:rPr lang="en-US" sz="1200" dirty="0" err="1" smtClean="0"/>
              <a:t>diyen</a:t>
            </a:r>
            <a:r>
              <a:rPr lang="tr-TR" sz="1200" dirty="0" smtClean="0"/>
              <a:t>lere</a:t>
            </a:r>
            <a:r>
              <a:rPr lang="en-US" sz="1200" dirty="0" smtClean="0"/>
              <a:t> </a:t>
            </a:r>
            <a:r>
              <a:rPr lang="tr-TR" sz="1200" dirty="0" smtClean="0"/>
              <a:t>kıyasla</a:t>
            </a:r>
            <a:r>
              <a:rPr lang="en-US" sz="1200" dirty="0" smtClean="0"/>
              <a:t> </a:t>
            </a:r>
            <a:r>
              <a:rPr lang="en-US" sz="1200" dirty="0" err="1" smtClean="0"/>
              <a:t>psikolojik</a:t>
            </a:r>
            <a:r>
              <a:rPr lang="en-US" sz="1200" dirty="0" smtClean="0"/>
              <a:t> </a:t>
            </a:r>
            <a:r>
              <a:rPr lang="en-US" sz="1200" dirty="0"/>
              <a:t>/ </a:t>
            </a:r>
            <a:r>
              <a:rPr lang="en-US" sz="1200" dirty="0" err="1"/>
              <a:t>psikiyatrik</a:t>
            </a:r>
            <a:r>
              <a:rPr lang="en-US" sz="1200" dirty="0"/>
              <a:t> problem </a:t>
            </a:r>
            <a:r>
              <a:rPr lang="en-US" sz="1200" dirty="0" err="1"/>
              <a:t>yaşama</a:t>
            </a:r>
            <a:r>
              <a:rPr lang="en-US" sz="1200" dirty="0"/>
              <a:t> </a:t>
            </a:r>
            <a:r>
              <a:rPr lang="en-US" sz="1200" dirty="0" err="1"/>
              <a:t>olasılığı</a:t>
            </a:r>
            <a:r>
              <a:rPr lang="en-US" sz="1200" dirty="0"/>
              <a:t> </a:t>
            </a:r>
            <a:r>
              <a:rPr lang="en-US" sz="1200" dirty="0" err="1"/>
              <a:t>daha</a:t>
            </a:r>
            <a:r>
              <a:rPr lang="en-US" sz="1200" dirty="0"/>
              <a:t> </a:t>
            </a:r>
            <a:r>
              <a:rPr lang="en-US" sz="1200" dirty="0" err="1"/>
              <a:t>yüksektir</a:t>
            </a:r>
            <a:r>
              <a:rPr lang="en-US" sz="1200" dirty="0"/>
              <a:t>. </a:t>
            </a:r>
            <a:endParaRPr lang="tr-TR" sz="1200" dirty="0" smtClean="0"/>
          </a:p>
          <a:p>
            <a:endParaRPr lang="tr-TR" sz="1200" dirty="0"/>
          </a:p>
          <a:p>
            <a:r>
              <a:rPr lang="en-US" sz="1200" dirty="0" err="1" smtClean="0"/>
              <a:t>Zihinsel</a:t>
            </a:r>
            <a:r>
              <a:rPr lang="en-US" sz="1200" dirty="0" smtClean="0"/>
              <a:t> </a:t>
            </a:r>
            <a:r>
              <a:rPr lang="en-US" sz="1200" dirty="0" err="1"/>
              <a:t>sağlık</a:t>
            </a:r>
            <a:r>
              <a:rPr lang="en-US" sz="1200" dirty="0"/>
              <a:t>, </a:t>
            </a:r>
            <a:r>
              <a:rPr lang="en-US" sz="1200" dirty="0" err="1"/>
              <a:t>iyi</a:t>
            </a:r>
            <a:r>
              <a:rPr lang="en-US" sz="1200" dirty="0"/>
              <a:t> </a:t>
            </a:r>
            <a:r>
              <a:rPr lang="en-US" sz="1200" dirty="0" err="1" smtClean="0"/>
              <a:t>ebeveynliğin</a:t>
            </a:r>
            <a:r>
              <a:rPr lang="en-US" sz="1200" dirty="0" smtClean="0"/>
              <a:t> </a:t>
            </a:r>
            <a:r>
              <a:rPr lang="en-US" sz="1200" dirty="0" err="1"/>
              <a:t>önemli</a:t>
            </a:r>
            <a:r>
              <a:rPr lang="en-US" sz="1200" dirty="0"/>
              <a:t> </a:t>
            </a:r>
            <a:r>
              <a:rPr lang="en-US" sz="1200" dirty="0" err="1"/>
              <a:t>bir</a:t>
            </a:r>
            <a:r>
              <a:rPr lang="en-US" sz="1200" dirty="0"/>
              <a:t> </a:t>
            </a:r>
            <a:r>
              <a:rPr lang="en-US" sz="1200" dirty="0" err="1"/>
              <a:t>göstergesidir</a:t>
            </a:r>
            <a:r>
              <a:rPr lang="en-US" sz="1200" dirty="0"/>
              <a:t>. Bu </a:t>
            </a:r>
            <a:r>
              <a:rPr lang="en-US" sz="1200" dirty="0" err="1"/>
              <a:t>nedenle</a:t>
            </a:r>
            <a:r>
              <a:rPr lang="en-US" sz="1200" dirty="0"/>
              <a:t>, SES </a:t>
            </a:r>
            <a:r>
              <a:rPr lang="en-US" sz="1200" dirty="0" err="1"/>
              <a:t>puanlarındaki</a:t>
            </a:r>
            <a:r>
              <a:rPr lang="en-US" sz="1200" dirty="0"/>
              <a:t> </a:t>
            </a:r>
            <a:r>
              <a:rPr lang="en-US" sz="1200" dirty="0" err="1"/>
              <a:t>bir</a:t>
            </a:r>
            <a:r>
              <a:rPr lang="en-US" sz="1200" dirty="0"/>
              <a:t> </a:t>
            </a:r>
            <a:r>
              <a:rPr lang="en-US" sz="1200" dirty="0" err="1"/>
              <a:t>azalmanın</a:t>
            </a:r>
            <a:r>
              <a:rPr lang="en-US" sz="1200" dirty="0"/>
              <a:t>, </a:t>
            </a:r>
            <a:r>
              <a:rPr lang="tr-TR" sz="1200" dirty="0" smtClean="0"/>
              <a:t>çocuğu ile </a:t>
            </a:r>
            <a:r>
              <a:rPr lang="en-US" sz="1200" dirty="0" err="1" smtClean="0"/>
              <a:t>daha</a:t>
            </a:r>
            <a:r>
              <a:rPr lang="en-US" sz="1200" dirty="0" smtClean="0"/>
              <a:t> “</a:t>
            </a:r>
            <a:r>
              <a:rPr lang="tr-TR" sz="1200" dirty="0" smtClean="0"/>
              <a:t>birarada</a:t>
            </a:r>
            <a:r>
              <a:rPr lang="en-US" sz="1200" dirty="0" smtClean="0"/>
              <a:t>” </a:t>
            </a:r>
            <a:r>
              <a:rPr lang="en-US" sz="1200" dirty="0" err="1"/>
              <a:t>ve</a:t>
            </a:r>
            <a:r>
              <a:rPr lang="en-US" sz="1200" dirty="0"/>
              <a:t> </a:t>
            </a:r>
            <a:r>
              <a:rPr lang="en-US" sz="1200" dirty="0" err="1" smtClean="0"/>
              <a:t>bak</a:t>
            </a:r>
            <a:r>
              <a:rPr lang="tr-TR" sz="1200" dirty="0" smtClean="0"/>
              <a:t>ım verme yetileri güçlü,</a:t>
            </a:r>
            <a:r>
              <a:rPr lang="en-US" sz="1200" dirty="0" smtClean="0"/>
              <a:t> </a:t>
            </a:r>
            <a:r>
              <a:rPr lang="tr-TR" sz="1200" dirty="0" smtClean="0"/>
              <a:t>duygu durumu daha </a:t>
            </a:r>
            <a:r>
              <a:rPr lang="en-US" sz="1200" dirty="0" err="1" smtClean="0"/>
              <a:t>iyi</a:t>
            </a:r>
            <a:r>
              <a:rPr lang="en-US" sz="1200" dirty="0" smtClean="0"/>
              <a:t> </a:t>
            </a:r>
            <a:r>
              <a:rPr lang="tr-TR" sz="1200" dirty="0" smtClean="0"/>
              <a:t>bir </a:t>
            </a:r>
            <a:r>
              <a:rPr lang="en-US" sz="1200" dirty="0" err="1" smtClean="0"/>
              <a:t>ebeveyni</a:t>
            </a:r>
            <a:r>
              <a:rPr lang="en-US" sz="1200" dirty="0" smtClean="0"/>
              <a:t> </a:t>
            </a:r>
            <a:r>
              <a:rPr lang="en-US" sz="1200" dirty="0" err="1"/>
              <a:t>göstermesi</a:t>
            </a:r>
            <a:r>
              <a:rPr lang="en-US" sz="1200" dirty="0"/>
              <a:t> </a:t>
            </a:r>
            <a:r>
              <a:rPr lang="en-US" sz="1200" dirty="0" err="1"/>
              <a:t>olasıdır</a:t>
            </a:r>
            <a:r>
              <a:rPr lang="en-US" sz="1200" dirty="0"/>
              <a:t>.</a:t>
            </a:r>
          </a:p>
          <a:p>
            <a:pPr marL="171450" indent="-171450">
              <a:buFont typeface="Arial" panose="020B0604020202020204" pitchFamily="34" charset="0"/>
              <a:buChar char="•"/>
            </a:pPr>
            <a:r>
              <a:rPr lang="en-US" sz="1200" dirty="0" err="1"/>
              <a:t>Müdahale</a:t>
            </a:r>
            <a:r>
              <a:rPr lang="en-US" sz="1200" dirty="0"/>
              <a:t> </a:t>
            </a:r>
            <a:r>
              <a:rPr lang="en-US" sz="1200" dirty="0" err="1"/>
              <a:t>grubundaki</a:t>
            </a:r>
            <a:r>
              <a:rPr lang="en-US" sz="1200" dirty="0"/>
              <a:t> </a:t>
            </a:r>
            <a:r>
              <a:rPr lang="en-US" sz="1200" dirty="0" err="1" smtClean="0"/>
              <a:t>kadınlar</a:t>
            </a:r>
            <a:r>
              <a:rPr lang="tr-TR" sz="1200" dirty="0" smtClean="0"/>
              <a:t>ın</a:t>
            </a:r>
            <a:r>
              <a:rPr lang="en-US" sz="1200" dirty="0" smtClean="0"/>
              <a:t>, </a:t>
            </a:r>
            <a:r>
              <a:rPr lang="en-US" sz="1200" dirty="0" err="1"/>
              <a:t>müdahaleden</a:t>
            </a:r>
            <a:r>
              <a:rPr lang="en-US" sz="1200" dirty="0"/>
              <a:t> 6 ay </a:t>
            </a:r>
            <a:r>
              <a:rPr lang="en-US" sz="1200" dirty="0" err="1"/>
              <a:t>sonra</a:t>
            </a:r>
            <a:r>
              <a:rPr lang="en-US" sz="1200" dirty="0"/>
              <a:t> </a:t>
            </a:r>
            <a:r>
              <a:rPr lang="tr-TR" sz="1200" dirty="0" smtClean="0"/>
              <a:t>ölçek puanları </a:t>
            </a:r>
            <a:r>
              <a:rPr lang="en-US" sz="1200" dirty="0" err="1" smtClean="0"/>
              <a:t>önemli</a:t>
            </a:r>
            <a:r>
              <a:rPr lang="en-US" sz="1200" dirty="0" smtClean="0"/>
              <a:t> </a:t>
            </a:r>
            <a:r>
              <a:rPr lang="en-US" sz="1200" dirty="0" err="1"/>
              <a:t>ölçüde</a:t>
            </a:r>
            <a:r>
              <a:rPr lang="en-US" sz="1200" dirty="0"/>
              <a:t> </a:t>
            </a:r>
            <a:r>
              <a:rPr lang="en-US" sz="1200" dirty="0" err="1"/>
              <a:t>düşmelerine</a:t>
            </a:r>
            <a:r>
              <a:rPr lang="en-US" sz="1200" dirty="0"/>
              <a:t> </a:t>
            </a:r>
            <a:r>
              <a:rPr lang="en-US" sz="1200" dirty="0" err="1"/>
              <a:t>rağmen</a:t>
            </a:r>
            <a:r>
              <a:rPr lang="en-US" sz="1200" dirty="0"/>
              <a:t>, </a:t>
            </a:r>
            <a:r>
              <a:rPr lang="en-US" sz="1200" dirty="0" err="1"/>
              <a:t>müdahale</a:t>
            </a:r>
            <a:r>
              <a:rPr lang="en-US" sz="1200" dirty="0"/>
              <a:t> </a:t>
            </a:r>
            <a:r>
              <a:rPr lang="en-US" sz="1200" dirty="0" err="1"/>
              <a:t>öncesi</a:t>
            </a:r>
            <a:r>
              <a:rPr lang="en-US" sz="1200" dirty="0"/>
              <a:t> </a:t>
            </a:r>
            <a:r>
              <a:rPr lang="en-US" sz="1200" dirty="0" err="1"/>
              <a:t>ve</a:t>
            </a:r>
            <a:r>
              <a:rPr lang="en-US" sz="1200" dirty="0"/>
              <a:t> </a:t>
            </a:r>
            <a:r>
              <a:rPr lang="en-US" sz="1200" dirty="0" err="1"/>
              <a:t>sonrası</a:t>
            </a:r>
            <a:r>
              <a:rPr lang="en-US" sz="1200" dirty="0"/>
              <a:t> </a:t>
            </a:r>
            <a:r>
              <a:rPr lang="tr-TR" sz="1200" dirty="0" smtClean="0"/>
              <a:t>ortalama puanlar genel 8 puan eşiğinin hep</a:t>
            </a:r>
            <a:r>
              <a:rPr lang="en-US" sz="1200" dirty="0" smtClean="0"/>
              <a:t> </a:t>
            </a:r>
            <a:r>
              <a:rPr lang="en-US" sz="1200" dirty="0" err="1" smtClean="0"/>
              <a:t>üzerindedir</a:t>
            </a:r>
            <a:r>
              <a:rPr lang="en-US" sz="1200" dirty="0" smtClean="0"/>
              <a:t>.</a:t>
            </a:r>
            <a:r>
              <a:rPr lang="tr-TR" sz="1200" dirty="0" smtClean="0"/>
              <a:t> Yani müdahale grubundaki kadınların kontrol grubundakilere kıyasla zihinsel sağlıklarının daha düşük olduğunu ve müdahale sonrasında da bu farkın değişmediğini söyleyebiliriz. </a:t>
            </a:r>
            <a:endParaRPr lang="en-US" sz="1200" dirty="0"/>
          </a:p>
          <a:p>
            <a:pPr marL="171450" indent="-171450">
              <a:buFont typeface="Arial" panose="020B0604020202020204" pitchFamily="34" charset="0"/>
              <a:buChar char="•"/>
            </a:pPr>
            <a:r>
              <a:rPr lang="en-US" sz="1200" dirty="0" err="1"/>
              <a:t>Kontrol</a:t>
            </a:r>
            <a:r>
              <a:rPr lang="en-US" sz="1200" dirty="0"/>
              <a:t> </a:t>
            </a:r>
            <a:r>
              <a:rPr lang="en-US" sz="1200" dirty="0" err="1"/>
              <a:t>grubundaki</a:t>
            </a:r>
            <a:r>
              <a:rPr lang="en-US" sz="1200" dirty="0"/>
              <a:t> </a:t>
            </a:r>
            <a:r>
              <a:rPr lang="en-US" sz="1200" dirty="0" err="1"/>
              <a:t>kadınlar</a:t>
            </a:r>
            <a:r>
              <a:rPr lang="en-US" sz="1200" dirty="0"/>
              <a:t> da program </a:t>
            </a:r>
            <a:r>
              <a:rPr lang="en-US" sz="1200" dirty="0" err="1"/>
              <a:t>öncesi</a:t>
            </a:r>
            <a:r>
              <a:rPr lang="en-US" sz="1200" dirty="0"/>
              <a:t> </a:t>
            </a:r>
            <a:r>
              <a:rPr lang="en-US" sz="1200" dirty="0" err="1" smtClean="0"/>
              <a:t>eşiğin</a:t>
            </a:r>
            <a:r>
              <a:rPr lang="en-US" sz="1200" dirty="0" smtClean="0"/>
              <a:t> </a:t>
            </a:r>
            <a:r>
              <a:rPr lang="en-US" sz="1200" dirty="0" err="1"/>
              <a:t>üstünde</a:t>
            </a:r>
            <a:r>
              <a:rPr lang="en-US" sz="1200" dirty="0"/>
              <a:t> </a:t>
            </a:r>
            <a:r>
              <a:rPr lang="tr-TR" sz="1200" dirty="0" smtClean="0"/>
              <a:t>zihinsel sorun raporlarken</a:t>
            </a:r>
            <a:r>
              <a:rPr lang="en-US" sz="1200" dirty="0" smtClean="0"/>
              <a:t> </a:t>
            </a:r>
            <a:r>
              <a:rPr lang="tr-TR" sz="1200" dirty="0" smtClean="0"/>
              <a:t>son test </a:t>
            </a:r>
            <a:r>
              <a:rPr lang="en-US" sz="1200" dirty="0" err="1" smtClean="0"/>
              <a:t>değerlendirme</a:t>
            </a:r>
            <a:r>
              <a:rPr lang="tr-TR" sz="1200" dirty="0" smtClean="0"/>
              <a:t>sin</a:t>
            </a:r>
            <a:r>
              <a:rPr lang="en-US" sz="1200" dirty="0" smtClean="0"/>
              <a:t>de </a:t>
            </a:r>
            <a:r>
              <a:rPr lang="en-US" sz="1200" dirty="0" err="1"/>
              <a:t>eşiğin</a:t>
            </a:r>
            <a:r>
              <a:rPr lang="en-US" sz="1200" dirty="0"/>
              <a:t> </a:t>
            </a:r>
            <a:r>
              <a:rPr lang="en-US" sz="1200" dirty="0" err="1"/>
              <a:t>altında</a:t>
            </a:r>
            <a:r>
              <a:rPr lang="en-US" sz="1200" dirty="0"/>
              <a:t> </a:t>
            </a:r>
            <a:r>
              <a:rPr lang="en-US" sz="1200" dirty="0" err="1"/>
              <a:t>kaldılar</a:t>
            </a:r>
            <a:r>
              <a:rPr lang="en-US" sz="1200" dirty="0"/>
              <a:t>.</a:t>
            </a:r>
            <a:endParaRPr lang="en-US" sz="1200" dirty="0" smtClean="0"/>
          </a:p>
        </p:txBody>
      </p:sp>
    </p:spTree>
    <p:extLst>
      <p:ext uri="{BB962C8B-B14F-4D97-AF65-F5344CB8AC3E}">
        <p14:creationId xmlns:p14="http://schemas.microsoft.com/office/powerpoint/2010/main" val="617994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Ebeveyn Stres Endeksi-WHO</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21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09068425"/>
              </p:ext>
            </p:extLst>
          </p:nvPr>
        </p:nvGraphicFramePr>
        <p:xfrm>
          <a:off x="3941064" y="1155627"/>
          <a:ext cx="7412737" cy="5192710"/>
        </p:xfrm>
        <a:graphic>
          <a:graphicData uri="http://schemas.openxmlformats.org/drawingml/2006/table">
            <a:tbl>
              <a:tblPr>
                <a:tableStyleId>{5C22544A-7EE6-4342-B048-85BDC9FD1C3A}</a:tableStyleId>
              </a:tblPr>
              <a:tblGrid>
                <a:gridCol w="4410191">
                  <a:extLst>
                    <a:ext uri="{9D8B030D-6E8A-4147-A177-3AD203B41FA5}">
                      <a16:colId xmlns:a16="http://schemas.microsoft.com/office/drawing/2014/main" xmlns="" val="20000"/>
                    </a:ext>
                  </a:extLst>
                </a:gridCol>
                <a:gridCol w="502905">
                  <a:extLst>
                    <a:ext uri="{9D8B030D-6E8A-4147-A177-3AD203B41FA5}">
                      <a16:colId xmlns:a16="http://schemas.microsoft.com/office/drawing/2014/main" xmlns="" val="20001"/>
                    </a:ext>
                  </a:extLst>
                </a:gridCol>
                <a:gridCol w="565837">
                  <a:extLst>
                    <a:ext uri="{9D8B030D-6E8A-4147-A177-3AD203B41FA5}">
                      <a16:colId xmlns:a16="http://schemas.microsoft.com/office/drawing/2014/main" xmlns="" val="20002"/>
                    </a:ext>
                  </a:extLst>
                </a:gridCol>
                <a:gridCol w="455523">
                  <a:extLst>
                    <a:ext uri="{9D8B030D-6E8A-4147-A177-3AD203B41FA5}">
                      <a16:colId xmlns:a16="http://schemas.microsoft.com/office/drawing/2014/main" xmlns="" val="20003"/>
                    </a:ext>
                  </a:extLst>
                </a:gridCol>
                <a:gridCol w="472471">
                  <a:extLst>
                    <a:ext uri="{9D8B030D-6E8A-4147-A177-3AD203B41FA5}">
                      <a16:colId xmlns:a16="http://schemas.microsoft.com/office/drawing/2014/main" xmlns="" val="20004"/>
                    </a:ext>
                  </a:extLst>
                </a:gridCol>
                <a:gridCol w="502905">
                  <a:extLst>
                    <a:ext uri="{9D8B030D-6E8A-4147-A177-3AD203B41FA5}">
                      <a16:colId xmlns:a16="http://schemas.microsoft.com/office/drawing/2014/main" xmlns="" val="20005"/>
                    </a:ext>
                  </a:extLst>
                </a:gridCol>
                <a:gridCol w="502905">
                  <a:extLst>
                    <a:ext uri="{9D8B030D-6E8A-4147-A177-3AD203B41FA5}">
                      <a16:colId xmlns:a16="http://schemas.microsoft.com/office/drawing/2014/main" xmlns="" val="20006"/>
                    </a:ext>
                  </a:extLst>
                </a:gridCol>
              </a:tblGrid>
              <a:tr h="225770">
                <a:tc rowSpan="2">
                  <a:txBody>
                    <a:bodyPr/>
                    <a:lstStyle/>
                    <a:p>
                      <a:pPr algn="r" fontAlgn="b"/>
                      <a:r>
                        <a:rPr lang="tr-TR" sz="1400" b="1" i="0" u="none" strike="noStrike" dirty="0" smtClean="0">
                          <a:solidFill>
                            <a:schemeClr val="accent4">
                              <a:lumMod val="20000"/>
                              <a:lumOff val="80000"/>
                            </a:schemeClr>
                          </a:solidFill>
                          <a:effectLst/>
                          <a:latin typeface="+mn-lt"/>
                        </a:rPr>
                        <a:t>(Evet diyenlerin %)</a:t>
                      </a:r>
                      <a:endParaRPr lang="en-US" sz="1400" b="1" i="0" u="none" strike="noStrike" dirty="0">
                        <a:solidFill>
                          <a:schemeClr val="accent4">
                            <a:lumMod val="20000"/>
                            <a:lumOff val="80000"/>
                          </a:schemeClr>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en-US" sz="1400" b="1" u="none" strike="noStrike" dirty="0" err="1">
                          <a:solidFill>
                            <a:schemeClr val="bg1"/>
                          </a:solidFill>
                          <a:effectLst/>
                          <a:latin typeface="+mn-lt"/>
                        </a:rPr>
                        <a:t>FARKINDALIK</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r>
                        <a:rPr lang="en-US" sz="1400" b="1" u="none" strike="noStrike" dirty="0">
                          <a:solidFill>
                            <a:schemeClr val="bg1"/>
                          </a:solidFill>
                          <a:effectLst/>
                          <a:latin typeface="+mn-lt"/>
                        </a:rPr>
                        <a:t> </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en-US" sz="1400" b="1" u="none" strike="noStrike" dirty="0" err="1">
                          <a:solidFill>
                            <a:schemeClr val="bg1"/>
                          </a:solidFill>
                          <a:effectLst/>
                          <a:latin typeface="+mn-lt"/>
                        </a:rPr>
                        <a:t>KONTROL</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en-US" sz="1400" b="0" i="0" u="none" strike="noStrike"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225770">
                <a:tc vMerge="1">
                  <a:txBody>
                    <a:bodyPr/>
                    <a:lstStyle/>
                    <a:p>
                      <a:pPr algn="l" fontAlgn="b"/>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PRE</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POST</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 </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PRE</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en-US" sz="1400" b="1" u="none" strike="noStrike" dirty="0">
                          <a:solidFill>
                            <a:schemeClr val="bg1"/>
                          </a:solidFill>
                          <a:effectLst/>
                          <a:latin typeface="+mn-lt"/>
                        </a:rPr>
                        <a:t>POST</a:t>
                      </a:r>
                      <a:endParaRPr lang="en-US" sz="1400" b="1" i="0" u="none" strike="noStrike"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l" fontAlgn="b"/>
                      <a:endParaRPr lang="en-US" sz="1400" b="0" i="0" u="none" strike="noStrike"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25770">
                <a:tc>
                  <a:txBody>
                    <a:bodyPr/>
                    <a:lstStyle/>
                    <a:p>
                      <a:pPr algn="l" fontAlgn="b"/>
                      <a:r>
                        <a:rPr lang="tr-TR" sz="1400" b="1" i="0" u="none" strike="noStrike" dirty="0">
                          <a:solidFill>
                            <a:schemeClr val="bg1"/>
                          </a:solidFill>
                          <a:effectLst/>
                          <a:latin typeface="+mn-lt"/>
                        </a:rPr>
                        <a:t>Sık sık başım ağrıdı</a:t>
                      </a:r>
                    </a:p>
                  </a:txBody>
                  <a:tcPr marL="9525" marR="9525" marT="9525" marB="0" anchor="b">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67%</a:t>
                      </a:r>
                    </a:p>
                  </a:txBody>
                  <a:tcPr marL="9525" marR="9525" marT="9525" marB="0"/>
                </a:tc>
                <a:tc>
                  <a:txBody>
                    <a:bodyPr/>
                    <a:lstStyle/>
                    <a:p>
                      <a:pPr algn="r" fontAlgn="t"/>
                      <a:r>
                        <a:rPr lang="tr-TR" sz="1400" b="0" i="0" u="none" strike="noStrike">
                          <a:solidFill>
                            <a:srgbClr val="000000"/>
                          </a:solidFill>
                          <a:effectLst/>
                          <a:latin typeface="+mn-lt"/>
                        </a:rPr>
                        <a:t>61%</a:t>
                      </a:r>
                    </a:p>
                  </a:txBody>
                  <a:tcPr marL="9525" marR="9525" marT="9525" marB="0"/>
                </a:tc>
                <a:tc>
                  <a:txBody>
                    <a:bodyPr/>
                    <a:lstStyle/>
                    <a:p>
                      <a:pPr algn="r" fontAlgn="t"/>
                      <a:r>
                        <a:rPr lang="tr-TR" sz="1400" b="0" i="0" u="none" strike="noStrike" dirty="0">
                          <a:solidFill>
                            <a:srgbClr val="000000"/>
                          </a:solidFill>
                          <a:effectLst/>
                          <a:latin typeface="+mn-lt"/>
                        </a:rPr>
                        <a:t> </a:t>
                      </a:r>
                    </a:p>
                  </a:txBody>
                  <a:tcPr marL="9525" marR="9525" marT="9525" marB="0"/>
                </a:tc>
                <a:tc>
                  <a:txBody>
                    <a:bodyPr/>
                    <a:lstStyle/>
                    <a:p>
                      <a:pPr algn="r" fontAlgn="t"/>
                      <a:r>
                        <a:rPr lang="tr-TR" sz="1400" b="0" i="0" u="none" strike="noStrike" dirty="0">
                          <a:solidFill>
                            <a:srgbClr val="000000"/>
                          </a:solidFill>
                          <a:effectLst/>
                          <a:latin typeface="+mn-lt"/>
                        </a:rPr>
                        <a:t>66%</a:t>
                      </a:r>
                    </a:p>
                  </a:txBody>
                  <a:tcPr marL="9525" marR="9525" marT="9525" marB="0"/>
                </a:tc>
                <a:tc>
                  <a:txBody>
                    <a:bodyPr/>
                    <a:lstStyle/>
                    <a:p>
                      <a:pPr algn="r" fontAlgn="t"/>
                      <a:r>
                        <a:rPr lang="tr-TR" sz="1400" b="0" i="0" u="none" strike="noStrike" dirty="0">
                          <a:solidFill>
                            <a:srgbClr val="000000"/>
                          </a:solidFill>
                          <a:effectLst/>
                          <a:latin typeface="+mn-lt"/>
                        </a:rPr>
                        <a:t>52%</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2"/>
                  </a:ext>
                </a:extLst>
              </a:tr>
              <a:tr h="225770">
                <a:tc>
                  <a:txBody>
                    <a:bodyPr/>
                    <a:lstStyle/>
                    <a:p>
                      <a:pPr algn="l" fontAlgn="b"/>
                      <a:r>
                        <a:rPr lang="tr-TR" sz="1400" b="1" i="0" u="none" strike="noStrike" dirty="0">
                          <a:solidFill>
                            <a:schemeClr val="bg1"/>
                          </a:solidFill>
                          <a:effectLst/>
                          <a:latin typeface="+mn-lt"/>
                        </a:rPr>
                        <a:t>İştahsızdım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46%</a:t>
                      </a:r>
                    </a:p>
                  </a:txBody>
                  <a:tcPr marL="9525" marR="9525" marT="9525" marB="0"/>
                </a:tc>
                <a:tc>
                  <a:txBody>
                    <a:bodyPr/>
                    <a:lstStyle/>
                    <a:p>
                      <a:pPr algn="r" fontAlgn="t"/>
                      <a:r>
                        <a:rPr lang="tr-TR" sz="1400" b="0" i="0" u="none" strike="noStrike">
                          <a:solidFill>
                            <a:srgbClr val="000000"/>
                          </a:solidFill>
                          <a:effectLst/>
                          <a:latin typeface="+mn-lt"/>
                        </a:rPr>
                        <a:t>43%</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39%</a:t>
                      </a:r>
                    </a:p>
                  </a:txBody>
                  <a:tcPr marL="9525" marR="9525" marT="9525" marB="0"/>
                </a:tc>
                <a:tc>
                  <a:txBody>
                    <a:bodyPr/>
                    <a:lstStyle/>
                    <a:p>
                      <a:pPr algn="r" fontAlgn="t"/>
                      <a:r>
                        <a:rPr lang="tr-TR" sz="1400" b="0" i="0" u="none" strike="noStrike">
                          <a:solidFill>
                            <a:srgbClr val="000000"/>
                          </a:solidFill>
                          <a:effectLst/>
                          <a:latin typeface="+mn-lt"/>
                        </a:rPr>
                        <a:t>30%</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3"/>
                  </a:ext>
                </a:extLst>
              </a:tr>
              <a:tr h="225770">
                <a:tc>
                  <a:txBody>
                    <a:bodyPr/>
                    <a:lstStyle/>
                    <a:p>
                      <a:pPr algn="l" fontAlgn="b"/>
                      <a:r>
                        <a:rPr lang="tr-TR" sz="1400" b="1" i="0" u="none" strike="noStrike">
                          <a:solidFill>
                            <a:schemeClr val="bg1"/>
                          </a:solidFill>
                          <a:effectLst/>
                          <a:latin typeface="+mn-lt"/>
                        </a:rPr>
                        <a:t>Uyku sorunlarım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67%</a:t>
                      </a:r>
                    </a:p>
                  </a:txBody>
                  <a:tcPr marL="9525" marR="9525" marT="9525" marB="0"/>
                </a:tc>
                <a:tc>
                  <a:txBody>
                    <a:bodyPr/>
                    <a:lstStyle/>
                    <a:p>
                      <a:pPr algn="r" fontAlgn="t"/>
                      <a:r>
                        <a:rPr lang="tr-TR" sz="1400" b="0" i="0" u="none" strike="noStrike">
                          <a:solidFill>
                            <a:srgbClr val="000000"/>
                          </a:solidFill>
                          <a:effectLst/>
                          <a:latin typeface="+mn-lt"/>
                        </a:rPr>
                        <a:t>62%</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61%</a:t>
                      </a:r>
                    </a:p>
                  </a:txBody>
                  <a:tcPr marL="9525" marR="9525" marT="9525" marB="0"/>
                </a:tc>
                <a:tc>
                  <a:txBody>
                    <a:bodyPr/>
                    <a:lstStyle/>
                    <a:p>
                      <a:pPr algn="r" fontAlgn="t"/>
                      <a:r>
                        <a:rPr lang="tr-TR" sz="1400" b="0" i="0" u="none" strike="noStrike">
                          <a:solidFill>
                            <a:srgbClr val="000000"/>
                          </a:solidFill>
                          <a:effectLst/>
                          <a:latin typeface="+mn-lt"/>
                        </a:rPr>
                        <a:t>45%</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4"/>
                  </a:ext>
                </a:extLst>
              </a:tr>
              <a:tr h="225770">
                <a:tc>
                  <a:txBody>
                    <a:bodyPr/>
                    <a:lstStyle/>
                    <a:p>
                      <a:pPr algn="l" fontAlgn="b"/>
                      <a:r>
                        <a:rPr lang="tr-TR" sz="1400" b="1" i="0" u="none" strike="noStrike" dirty="0">
                          <a:solidFill>
                            <a:schemeClr val="bg1"/>
                          </a:solidFill>
                          <a:effectLst/>
                          <a:latin typeface="+mn-lt"/>
                        </a:rPr>
                        <a:t>Pek çok şeyden kolayca korkar oldum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46%</a:t>
                      </a:r>
                    </a:p>
                  </a:txBody>
                  <a:tcPr marL="9525" marR="9525" marT="9525" marB="0"/>
                </a:tc>
                <a:tc>
                  <a:txBody>
                    <a:bodyPr/>
                    <a:lstStyle/>
                    <a:p>
                      <a:pPr algn="r" fontAlgn="t"/>
                      <a:r>
                        <a:rPr lang="tr-TR" sz="1400" b="0" i="0" u="none" strike="noStrike">
                          <a:solidFill>
                            <a:srgbClr val="000000"/>
                          </a:solidFill>
                          <a:effectLst/>
                          <a:latin typeface="+mn-lt"/>
                        </a:rPr>
                        <a:t>32%</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35%</a:t>
                      </a:r>
                    </a:p>
                  </a:txBody>
                  <a:tcPr marL="9525" marR="9525" marT="9525" marB="0"/>
                </a:tc>
                <a:tc>
                  <a:txBody>
                    <a:bodyPr/>
                    <a:lstStyle/>
                    <a:p>
                      <a:pPr algn="r" fontAlgn="t"/>
                      <a:r>
                        <a:rPr lang="tr-TR" sz="1400" b="0" i="0" u="none" strike="noStrike">
                          <a:solidFill>
                            <a:srgbClr val="000000"/>
                          </a:solidFill>
                          <a:effectLst/>
                          <a:latin typeface="+mn-lt"/>
                        </a:rPr>
                        <a:t>20%</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5"/>
                  </a:ext>
                </a:extLst>
              </a:tr>
              <a:tr h="225770">
                <a:tc>
                  <a:txBody>
                    <a:bodyPr/>
                    <a:lstStyle/>
                    <a:p>
                      <a:pPr algn="l" fontAlgn="b"/>
                      <a:r>
                        <a:rPr lang="tr-TR" sz="1400" b="1" i="0" u="none" strike="noStrike" dirty="0">
                          <a:solidFill>
                            <a:schemeClr val="bg1"/>
                          </a:solidFill>
                          <a:effectLst/>
                          <a:latin typeface="+mn-lt"/>
                        </a:rPr>
                        <a:t>Ellerimde titreme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46%</a:t>
                      </a:r>
                    </a:p>
                  </a:txBody>
                  <a:tcPr marL="9525" marR="9525" marT="9525" marB="0"/>
                </a:tc>
                <a:tc>
                  <a:txBody>
                    <a:bodyPr/>
                    <a:lstStyle/>
                    <a:p>
                      <a:pPr algn="r" fontAlgn="t"/>
                      <a:r>
                        <a:rPr lang="tr-TR" sz="1400" b="0" i="0" u="none" strike="noStrike" dirty="0">
                          <a:solidFill>
                            <a:srgbClr val="000000"/>
                          </a:solidFill>
                          <a:effectLst/>
                          <a:latin typeface="+mn-lt"/>
                        </a:rPr>
                        <a:t>33%</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33%</a:t>
                      </a:r>
                    </a:p>
                  </a:txBody>
                  <a:tcPr marL="9525" marR="9525" marT="9525" marB="0"/>
                </a:tc>
                <a:tc>
                  <a:txBody>
                    <a:bodyPr/>
                    <a:lstStyle/>
                    <a:p>
                      <a:pPr algn="r" fontAlgn="t"/>
                      <a:r>
                        <a:rPr lang="tr-TR" sz="1400" b="0" i="0" u="none" strike="noStrike">
                          <a:solidFill>
                            <a:srgbClr val="000000"/>
                          </a:solidFill>
                          <a:effectLst/>
                          <a:latin typeface="+mn-lt"/>
                        </a:rPr>
                        <a:t>20%</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6"/>
                  </a:ext>
                </a:extLst>
              </a:tr>
              <a:tr h="225770">
                <a:tc>
                  <a:txBody>
                    <a:bodyPr/>
                    <a:lstStyle/>
                    <a:p>
                      <a:pPr algn="l" fontAlgn="b"/>
                      <a:r>
                        <a:rPr lang="it-IT" sz="1400" b="1" i="0" u="none" strike="noStrike" dirty="0">
                          <a:solidFill>
                            <a:schemeClr val="bg1"/>
                          </a:solidFill>
                          <a:effectLst/>
                          <a:latin typeface="+mn-lt"/>
                        </a:rPr>
                        <a:t>Kendimi sinirli, gergin ya da endişeli hissettim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72%</a:t>
                      </a:r>
                    </a:p>
                  </a:txBody>
                  <a:tcPr marL="9525" marR="9525" marT="9525" marB="0"/>
                </a:tc>
                <a:tc>
                  <a:txBody>
                    <a:bodyPr/>
                    <a:lstStyle/>
                    <a:p>
                      <a:pPr algn="r" fontAlgn="t"/>
                      <a:r>
                        <a:rPr lang="tr-TR" sz="1400" b="0" i="0" u="none" strike="noStrike">
                          <a:solidFill>
                            <a:srgbClr val="000000"/>
                          </a:solidFill>
                          <a:effectLst/>
                          <a:latin typeface="+mn-lt"/>
                        </a:rPr>
                        <a:t>60%</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62%</a:t>
                      </a:r>
                    </a:p>
                  </a:txBody>
                  <a:tcPr marL="9525" marR="9525" marT="9525" marB="0"/>
                </a:tc>
                <a:tc>
                  <a:txBody>
                    <a:bodyPr/>
                    <a:lstStyle/>
                    <a:p>
                      <a:pPr algn="r" fontAlgn="t"/>
                      <a:r>
                        <a:rPr lang="tr-TR" sz="1400" b="0" i="0" u="none" strike="noStrike">
                          <a:solidFill>
                            <a:srgbClr val="000000"/>
                          </a:solidFill>
                          <a:effectLst/>
                          <a:latin typeface="+mn-lt"/>
                        </a:rPr>
                        <a:t>41%</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7"/>
                  </a:ext>
                </a:extLst>
              </a:tr>
              <a:tr h="225770">
                <a:tc>
                  <a:txBody>
                    <a:bodyPr/>
                    <a:lstStyle/>
                    <a:p>
                      <a:pPr algn="l" fontAlgn="b"/>
                      <a:r>
                        <a:rPr lang="tr-TR" sz="1400" b="1" i="0" u="none" strike="noStrike">
                          <a:solidFill>
                            <a:schemeClr val="bg1"/>
                          </a:solidFill>
                          <a:effectLst/>
                          <a:latin typeface="+mn-lt"/>
                        </a:rPr>
                        <a:t>Hazımsızlık çektim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44%</a:t>
                      </a:r>
                    </a:p>
                  </a:txBody>
                  <a:tcPr marL="9525" marR="9525" marT="9525" marB="0"/>
                </a:tc>
                <a:tc>
                  <a:txBody>
                    <a:bodyPr/>
                    <a:lstStyle/>
                    <a:p>
                      <a:pPr algn="r" fontAlgn="t"/>
                      <a:r>
                        <a:rPr lang="tr-TR" sz="1400" b="0" i="0" u="none" strike="noStrike">
                          <a:solidFill>
                            <a:srgbClr val="000000"/>
                          </a:solidFill>
                          <a:effectLst/>
                          <a:latin typeface="+mn-lt"/>
                        </a:rPr>
                        <a:t>35%</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31%</a:t>
                      </a:r>
                    </a:p>
                  </a:txBody>
                  <a:tcPr marL="9525" marR="9525" marT="9525" marB="0"/>
                </a:tc>
                <a:tc>
                  <a:txBody>
                    <a:bodyPr/>
                    <a:lstStyle/>
                    <a:p>
                      <a:pPr algn="r" fontAlgn="t"/>
                      <a:r>
                        <a:rPr lang="tr-TR" sz="1400" b="0" i="0" u="none" strike="noStrike">
                          <a:solidFill>
                            <a:srgbClr val="000000"/>
                          </a:solidFill>
                          <a:effectLst/>
                          <a:latin typeface="+mn-lt"/>
                        </a:rPr>
                        <a:t>22%</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08"/>
                  </a:ext>
                </a:extLst>
              </a:tr>
              <a:tr h="225770">
                <a:tc>
                  <a:txBody>
                    <a:bodyPr/>
                    <a:lstStyle/>
                    <a:p>
                      <a:pPr algn="l" fontAlgn="b"/>
                      <a:r>
                        <a:rPr lang="tr-TR" sz="1400" b="1" i="0" u="none" strike="noStrike" dirty="0">
                          <a:solidFill>
                            <a:schemeClr val="bg1"/>
                          </a:solidFill>
                          <a:effectLst/>
                          <a:latin typeface="+mn-lt"/>
                        </a:rPr>
                        <a:t>Zihninizi toplamakta sorun yaşadığım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61%</a:t>
                      </a:r>
                    </a:p>
                  </a:txBody>
                  <a:tcPr marL="9525" marR="9525" marT="9525" marB="0"/>
                </a:tc>
                <a:tc>
                  <a:txBody>
                    <a:bodyPr/>
                    <a:lstStyle/>
                    <a:p>
                      <a:pPr algn="r" fontAlgn="t"/>
                      <a:r>
                        <a:rPr lang="tr-TR" sz="1400" b="0" i="0" u="none" strike="noStrike">
                          <a:solidFill>
                            <a:srgbClr val="000000"/>
                          </a:solidFill>
                          <a:effectLst/>
                          <a:latin typeface="+mn-lt"/>
                        </a:rPr>
                        <a:t>51%</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46%</a:t>
                      </a:r>
                    </a:p>
                  </a:txBody>
                  <a:tcPr marL="9525" marR="9525" marT="9525" marB="0"/>
                </a:tc>
                <a:tc>
                  <a:txBody>
                    <a:bodyPr/>
                    <a:lstStyle/>
                    <a:p>
                      <a:pPr algn="r" fontAlgn="t"/>
                      <a:r>
                        <a:rPr lang="tr-TR" sz="1400" b="0" i="0" u="none" strike="noStrike" dirty="0">
                          <a:solidFill>
                            <a:srgbClr val="000000"/>
                          </a:solidFill>
                          <a:effectLst/>
                          <a:latin typeface="+mn-lt"/>
                        </a:rPr>
                        <a:t>31%</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9"/>
                  </a:ext>
                </a:extLst>
              </a:tr>
              <a:tr h="225770">
                <a:tc>
                  <a:txBody>
                    <a:bodyPr/>
                    <a:lstStyle/>
                    <a:p>
                      <a:pPr algn="l" fontAlgn="b"/>
                      <a:r>
                        <a:rPr lang="tr-TR" sz="1400" b="1" i="0" u="none" strike="noStrike" dirty="0">
                          <a:solidFill>
                            <a:schemeClr val="bg1"/>
                          </a:solidFill>
                          <a:effectLst/>
                          <a:latin typeface="+mn-lt"/>
                        </a:rPr>
                        <a:t>Kendimi mutsuz hissettim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65%</a:t>
                      </a:r>
                    </a:p>
                  </a:txBody>
                  <a:tcPr marL="9525" marR="9525" marT="9525" marB="0"/>
                </a:tc>
                <a:tc>
                  <a:txBody>
                    <a:bodyPr/>
                    <a:lstStyle/>
                    <a:p>
                      <a:pPr algn="r" fontAlgn="t"/>
                      <a:r>
                        <a:rPr lang="tr-TR" sz="1400" b="0" i="0" u="none" strike="noStrike">
                          <a:solidFill>
                            <a:srgbClr val="000000"/>
                          </a:solidFill>
                          <a:effectLst/>
                          <a:latin typeface="+mn-lt"/>
                        </a:rPr>
                        <a:t>54%</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46%</a:t>
                      </a:r>
                    </a:p>
                  </a:txBody>
                  <a:tcPr marL="9525" marR="9525" marT="9525" marB="0"/>
                </a:tc>
                <a:tc>
                  <a:txBody>
                    <a:bodyPr/>
                    <a:lstStyle/>
                    <a:p>
                      <a:pPr algn="r" fontAlgn="t"/>
                      <a:r>
                        <a:rPr lang="tr-TR" sz="1400" b="0" i="0" u="none" strike="noStrike" dirty="0">
                          <a:solidFill>
                            <a:srgbClr val="000000"/>
                          </a:solidFill>
                          <a:effectLst/>
                          <a:latin typeface="+mn-lt"/>
                        </a:rPr>
                        <a:t>34%</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0"/>
                  </a:ext>
                </a:extLst>
              </a:tr>
              <a:tr h="225770">
                <a:tc>
                  <a:txBody>
                    <a:bodyPr/>
                    <a:lstStyle/>
                    <a:p>
                      <a:pPr algn="l" fontAlgn="b"/>
                      <a:r>
                        <a:rPr lang="tr-TR" sz="1400" b="1" i="0" u="none" strike="noStrike" dirty="0">
                          <a:solidFill>
                            <a:schemeClr val="bg1"/>
                          </a:solidFill>
                          <a:effectLst/>
                          <a:latin typeface="+mn-lt"/>
                        </a:rPr>
                        <a:t>Genelde ağladığımdan daha sık ağladım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46%</a:t>
                      </a:r>
                    </a:p>
                  </a:txBody>
                  <a:tcPr marL="9525" marR="9525" marT="9525" marB="0"/>
                </a:tc>
                <a:tc>
                  <a:txBody>
                    <a:bodyPr/>
                    <a:lstStyle/>
                    <a:p>
                      <a:pPr algn="r" fontAlgn="t"/>
                      <a:r>
                        <a:rPr lang="tr-TR" sz="1400" b="0" i="0" u="none" strike="noStrike">
                          <a:solidFill>
                            <a:srgbClr val="000000"/>
                          </a:solidFill>
                          <a:effectLst/>
                          <a:latin typeface="+mn-lt"/>
                        </a:rPr>
                        <a:t>33%</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28%</a:t>
                      </a:r>
                    </a:p>
                  </a:txBody>
                  <a:tcPr marL="9525" marR="9525" marT="9525" marB="0"/>
                </a:tc>
                <a:tc>
                  <a:txBody>
                    <a:bodyPr/>
                    <a:lstStyle/>
                    <a:p>
                      <a:pPr algn="r" fontAlgn="t"/>
                      <a:r>
                        <a:rPr lang="tr-TR" sz="1400" b="0" i="0" u="none" strike="noStrike" dirty="0">
                          <a:solidFill>
                            <a:srgbClr val="000000"/>
                          </a:solidFill>
                          <a:effectLst/>
                          <a:latin typeface="+mn-lt"/>
                        </a:rPr>
                        <a:t>17%</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1"/>
                  </a:ext>
                </a:extLst>
              </a:tr>
              <a:tr h="225770">
                <a:tc>
                  <a:txBody>
                    <a:bodyPr/>
                    <a:lstStyle/>
                    <a:p>
                      <a:pPr algn="l" fontAlgn="b"/>
                      <a:r>
                        <a:rPr lang="tr-TR" sz="1400" b="1" i="0" u="none" strike="noStrike" dirty="0">
                          <a:solidFill>
                            <a:schemeClr val="bg1"/>
                          </a:solidFill>
                          <a:effectLst/>
                          <a:latin typeface="+mn-lt"/>
                        </a:rPr>
                        <a:t>Günlük faaliyetlerimi yaparken isteksizlik duydum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60%</a:t>
                      </a:r>
                    </a:p>
                  </a:txBody>
                  <a:tcPr marL="9525" marR="9525" marT="9525" marB="0"/>
                </a:tc>
                <a:tc>
                  <a:txBody>
                    <a:bodyPr/>
                    <a:lstStyle/>
                    <a:p>
                      <a:pPr algn="r" fontAlgn="t"/>
                      <a:r>
                        <a:rPr lang="tr-TR" sz="1400" b="0" i="0" u="none" strike="noStrike">
                          <a:solidFill>
                            <a:srgbClr val="000000"/>
                          </a:solidFill>
                          <a:effectLst/>
                          <a:latin typeface="+mn-lt"/>
                        </a:rPr>
                        <a:t>50%</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47%</a:t>
                      </a:r>
                    </a:p>
                  </a:txBody>
                  <a:tcPr marL="9525" marR="9525" marT="9525" marB="0"/>
                </a:tc>
                <a:tc>
                  <a:txBody>
                    <a:bodyPr/>
                    <a:lstStyle/>
                    <a:p>
                      <a:pPr algn="r" fontAlgn="t"/>
                      <a:r>
                        <a:rPr lang="tr-TR" sz="1400" b="0" i="0" u="none" strike="noStrike" dirty="0">
                          <a:solidFill>
                            <a:srgbClr val="000000"/>
                          </a:solidFill>
                          <a:effectLst/>
                          <a:latin typeface="+mn-lt"/>
                        </a:rPr>
                        <a:t>34%</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2"/>
                  </a:ext>
                </a:extLst>
              </a:tr>
              <a:tr h="225770">
                <a:tc>
                  <a:txBody>
                    <a:bodyPr/>
                    <a:lstStyle/>
                    <a:p>
                      <a:pPr algn="l" fontAlgn="b"/>
                      <a:r>
                        <a:rPr lang="tr-TR" sz="1400" b="1" i="0" u="none" strike="noStrike" dirty="0">
                          <a:solidFill>
                            <a:schemeClr val="bg1"/>
                          </a:solidFill>
                          <a:effectLst/>
                          <a:latin typeface="+mn-lt"/>
                        </a:rPr>
                        <a:t>Karar vermekte zorlandım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60%</a:t>
                      </a:r>
                    </a:p>
                  </a:txBody>
                  <a:tcPr marL="9525" marR="9525" marT="9525" marB="0"/>
                </a:tc>
                <a:tc>
                  <a:txBody>
                    <a:bodyPr/>
                    <a:lstStyle/>
                    <a:p>
                      <a:pPr algn="r" fontAlgn="t"/>
                      <a:r>
                        <a:rPr lang="tr-TR" sz="1400" b="0" i="0" u="none" strike="noStrike">
                          <a:solidFill>
                            <a:srgbClr val="000000"/>
                          </a:solidFill>
                          <a:effectLst/>
                          <a:latin typeface="+mn-lt"/>
                        </a:rPr>
                        <a:t>48%</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50%</a:t>
                      </a:r>
                    </a:p>
                  </a:txBody>
                  <a:tcPr marL="9525" marR="9525" marT="9525" marB="0"/>
                </a:tc>
                <a:tc>
                  <a:txBody>
                    <a:bodyPr/>
                    <a:lstStyle/>
                    <a:p>
                      <a:pPr algn="r" fontAlgn="t"/>
                      <a:r>
                        <a:rPr lang="tr-TR" sz="1400" b="0" i="0" u="none" strike="noStrike" dirty="0">
                          <a:solidFill>
                            <a:srgbClr val="000000"/>
                          </a:solidFill>
                          <a:effectLst/>
                          <a:latin typeface="+mn-lt"/>
                        </a:rPr>
                        <a:t>33%</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3"/>
                  </a:ext>
                </a:extLst>
              </a:tr>
              <a:tr h="225770">
                <a:tc>
                  <a:txBody>
                    <a:bodyPr/>
                    <a:lstStyle/>
                    <a:p>
                      <a:pPr algn="l" fontAlgn="b"/>
                      <a:r>
                        <a:rPr lang="tr-TR" sz="1400" b="1" i="0" u="none" strike="noStrike" dirty="0">
                          <a:solidFill>
                            <a:schemeClr val="bg1"/>
                          </a:solidFill>
                          <a:effectLst/>
                          <a:latin typeface="+mn-lt"/>
                        </a:rPr>
                        <a:t>Gün içinde yaptığım işleri aksattığım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62%</a:t>
                      </a:r>
                    </a:p>
                  </a:txBody>
                  <a:tcPr marL="9525" marR="9525" marT="9525" marB="0"/>
                </a:tc>
                <a:tc>
                  <a:txBody>
                    <a:bodyPr/>
                    <a:lstStyle/>
                    <a:p>
                      <a:pPr algn="r" fontAlgn="t"/>
                      <a:r>
                        <a:rPr lang="tr-TR" sz="1400" b="0" i="0" u="none" strike="noStrike">
                          <a:solidFill>
                            <a:srgbClr val="000000"/>
                          </a:solidFill>
                          <a:effectLst/>
                          <a:latin typeface="+mn-lt"/>
                        </a:rPr>
                        <a:t>54%</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49%</a:t>
                      </a:r>
                    </a:p>
                  </a:txBody>
                  <a:tcPr marL="9525" marR="9525" marT="9525" marB="0"/>
                </a:tc>
                <a:tc>
                  <a:txBody>
                    <a:bodyPr/>
                    <a:lstStyle/>
                    <a:p>
                      <a:pPr algn="r" fontAlgn="t"/>
                      <a:r>
                        <a:rPr lang="tr-TR" sz="1400" b="0" i="0" u="none" strike="noStrike" dirty="0">
                          <a:solidFill>
                            <a:srgbClr val="000000"/>
                          </a:solidFill>
                          <a:effectLst/>
                          <a:latin typeface="+mn-lt"/>
                        </a:rPr>
                        <a:t>34%</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4"/>
                  </a:ext>
                </a:extLst>
              </a:tr>
              <a:tr h="225770">
                <a:tc>
                  <a:txBody>
                    <a:bodyPr/>
                    <a:lstStyle/>
                    <a:p>
                      <a:pPr algn="l" fontAlgn="b"/>
                      <a:r>
                        <a:rPr lang="tr-TR" sz="1400" b="1" i="0" u="none" strike="noStrike" dirty="0">
                          <a:solidFill>
                            <a:schemeClr val="bg1"/>
                          </a:solidFill>
                          <a:effectLst/>
                          <a:latin typeface="+mn-lt"/>
                        </a:rPr>
                        <a:t>İşe yaramadığımı düşündüğüm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38%</a:t>
                      </a:r>
                    </a:p>
                  </a:txBody>
                  <a:tcPr marL="9525" marR="9525" marT="9525" marB="0"/>
                </a:tc>
                <a:tc>
                  <a:txBody>
                    <a:bodyPr/>
                    <a:lstStyle/>
                    <a:p>
                      <a:pPr algn="r" fontAlgn="t"/>
                      <a:r>
                        <a:rPr lang="tr-TR" sz="1400" b="0" i="0" u="none" strike="noStrike">
                          <a:solidFill>
                            <a:srgbClr val="000000"/>
                          </a:solidFill>
                          <a:effectLst/>
                          <a:latin typeface="+mn-lt"/>
                        </a:rPr>
                        <a:t>27%</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24%</a:t>
                      </a:r>
                    </a:p>
                  </a:txBody>
                  <a:tcPr marL="9525" marR="9525" marT="9525" marB="0"/>
                </a:tc>
                <a:tc>
                  <a:txBody>
                    <a:bodyPr/>
                    <a:lstStyle/>
                    <a:p>
                      <a:pPr algn="r" fontAlgn="t"/>
                      <a:r>
                        <a:rPr lang="tr-TR" sz="1400" b="0" i="0" u="none" strike="noStrike" dirty="0">
                          <a:solidFill>
                            <a:srgbClr val="000000"/>
                          </a:solidFill>
                          <a:effectLst/>
                          <a:latin typeface="+mn-lt"/>
                        </a:rPr>
                        <a:t>13%</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5"/>
                  </a:ext>
                </a:extLst>
              </a:tr>
              <a:tr h="225770">
                <a:tc>
                  <a:txBody>
                    <a:bodyPr/>
                    <a:lstStyle/>
                    <a:p>
                      <a:pPr algn="l" fontAlgn="b"/>
                      <a:r>
                        <a:rPr lang="tr-TR" sz="1400" b="1" i="0" u="none" strike="noStrike" dirty="0">
                          <a:solidFill>
                            <a:schemeClr val="bg1"/>
                          </a:solidFill>
                          <a:effectLst/>
                          <a:latin typeface="+mn-lt"/>
                        </a:rPr>
                        <a:t>Daha önceden zevk aldığım şeylere karşı ilgimi kaybettim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54%</a:t>
                      </a:r>
                    </a:p>
                  </a:txBody>
                  <a:tcPr marL="9525" marR="9525" marT="9525" marB="0"/>
                </a:tc>
                <a:tc>
                  <a:txBody>
                    <a:bodyPr/>
                    <a:lstStyle/>
                    <a:p>
                      <a:pPr algn="r" fontAlgn="t"/>
                      <a:r>
                        <a:rPr lang="tr-TR" sz="1400" b="0" i="0" u="none" strike="noStrike">
                          <a:solidFill>
                            <a:srgbClr val="000000"/>
                          </a:solidFill>
                          <a:effectLst/>
                          <a:latin typeface="+mn-lt"/>
                        </a:rPr>
                        <a:t>39%</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37%</a:t>
                      </a:r>
                    </a:p>
                  </a:txBody>
                  <a:tcPr marL="9525" marR="9525" marT="9525" marB="0"/>
                </a:tc>
                <a:tc>
                  <a:txBody>
                    <a:bodyPr/>
                    <a:lstStyle/>
                    <a:p>
                      <a:pPr algn="r" fontAlgn="t"/>
                      <a:r>
                        <a:rPr lang="tr-TR" sz="1400" b="0" i="0" u="none" strike="noStrike" dirty="0">
                          <a:solidFill>
                            <a:srgbClr val="000000"/>
                          </a:solidFill>
                          <a:effectLst/>
                          <a:latin typeface="+mn-lt"/>
                        </a:rPr>
                        <a:t>27%</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6"/>
                  </a:ext>
                </a:extLst>
              </a:tr>
              <a:tr h="225770">
                <a:tc>
                  <a:txBody>
                    <a:bodyPr/>
                    <a:lstStyle/>
                    <a:p>
                      <a:pPr algn="l" fontAlgn="b"/>
                      <a:r>
                        <a:rPr lang="tr-TR" sz="1400" b="1" i="0" u="none" strike="noStrike" dirty="0">
                          <a:solidFill>
                            <a:schemeClr val="bg1"/>
                          </a:solidFill>
                          <a:effectLst/>
                          <a:latin typeface="+mn-lt"/>
                        </a:rPr>
                        <a:t>Kendimi değersiz hissettiğim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42%</a:t>
                      </a:r>
                    </a:p>
                  </a:txBody>
                  <a:tcPr marL="9525" marR="9525" marT="9525" marB="0"/>
                </a:tc>
                <a:tc>
                  <a:txBody>
                    <a:bodyPr/>
                    <a:lstStyle/>
                    <a:p>
                      <a:pPr algn="r" fontAlgn="t"/>
                      <a:r>
                        <a:rPr lang="tr-TR" sz="1400" b="0" i="0" u="none" strike="noStrike">
                          <a:solidFill>
                            <a:srgbClr val="000000"/>
                          </a:solidFill>
                          <a:effectLst/>
                          <a:latin typeface="+mn-lt"/>
                        </a:rPr>
                        <a:t>31%</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23%</a:t>
                      </a:r>
                    </a:p>
                  </a:txBody>
                  <a:tcPr marL="9525" marR="9525" marT="9525" marB="0"/>
                </a:tc>
                <a:tc>
                  <a:txBody>
                    <a:bodyPr/>
                    <a:lstStyle/>
                    <a:p>
                      <a:pPr algn="r" fontAlgn="t"/>
                      <a:r>
                        <a:rPr lang="tr-TR" sz="1400" b="0" i="0" u="none" strike="noStrike" dirty="0">
                          <a:solidFill>
                            <a:srgbClr val="000000"/>
                          </a:solidFill>
                          <a:effectLst/>
                          <a:latin typeface="+mn-lt"/>
                        </a:rPr>
                        <a:t>18%</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7"/>
                  </a:ext>
                </a:extLst>
              </a:tr>
              <a:tr h="225770">
                <a:tc>
                  <a:txBody>
                    <a:bodyPr/>
                    <a:lstStyle/>
                    <a:p>
                      <a:pPr algn="l" fontAlgn="b"/>
                      <a:r>
                        <a:rPr lang="tr-TR" sz="1400" b="1" i="0" u="none" strike="noStrike" dirty="0">
                          <a:solidFill>
                            <a:schemeClr val="bg1"/>
                          </a:solidFill>
                          <a:effectLst/>
                          <a:latin typeface="+mn-lt"/>
                        </a:rPr>
                        <a:t>Hayatıma son vermeyi düşündüm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17%</a:t>
                      </a:r>
                    </a:p>
                  </a:txBody>
                  <a:tcPr marL="9525" marR="9525" marT="9525" marB="0"/>
                </a:tc>
                <a:tc>
                  <a:txBody>
                    <a:bodyPr/>
                    <a:lstStyle/>
                    <a:p>
                      <a:pPr algn="r" fontAlgn="t"/>
                      <a:r>
                        <a:rPr lang="tr-TR" sz="1400" b="0" i="0" u="none" strike="noStrike">
                          <a:solidFill>
                            <a:srgbClr val="000000"/>
                          </a:solidFill>
                          <a:effectLst/>
                          <a:latin typeface="+mn-lt"/>
                        </a:rPr>
                        <a:t>9%</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7%</a:t>
                      </a:r>
                    </a:p>
                  </a:txBody>
                  <a:tcPr marL="9525" marR="9525" marT="9525" marB="0"/>
                </a:tc>
                <a:tc>
                  <a:txBody>
                    <a:bodyPr/>
                    <a:lstStyle/>
                    <a:p>
                      <a:pPr algn="r" fontAlgn="t"/>
                      <a:r>
                        <a:rPr lang="tr-TR" sz="1400" b="0" i="0" u="none" strike="noStrike" dirty="0">
                          <a:solidFill>
                            <a:srgbClr val="000000"/>
                          </a:solidFill>
                          <a:effectLst/>
                          <a:latin typeface="+mn-lt"/>
                        </a:rPr>
                        <a:t>4%</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18"/>
                  </a:ext>
                </a:extLst>
              </a:tr>
              <a:tr h="225770">
                <a:tc>
                  <a:txBody>
                    <a:bodyPr/>
                    <a:lstStyle/>
                    <a:p>
                      <a:pPr algn="l" fontAlgn="b"/>
                      <a:r>
                        <a:rPr lang="tr-TR" sz="1400" b="1" i="0" u="none" strike="noStrike" dirty="0">
                          <a:solidFill>
                            <a:schemeClr val="bg1"/>
                          </a:solidFill>
                          <a:effectLst/>
                          <a:latin typeface="+mn-lt"/>
                        </a:rPr>
                        <a:t>Kendimi hep yorgun hissettim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71%</a:t>
                      </a:r>
                    </a:p>
                  </a:txBody>
                  <a:tcPr marL="9525" marR="9525" marT="9525" marB="0"/>
                </a:tc>
                <a:tc>
                  <a:txBody>
                    <a:bodyPr/>
                    <a:lstStyle/>
                    <a:p>
                      <a:pPr algn="r" fontAlgn="t"/>
                      <a:r>
                        <a:rPr lang="tr-TR" sz="1400" b="0" i="0" u="none" strike="noStrike">
                          <a:solidFill>
                            <a:srgbClr val="000000"/>
                          </a:solidFill>
                          <a:effectLst/>
                          <a:latin typeface="+mn-lt"/>
                        </a:rPr>
                        <a:t>60%</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61%</a:t>
                      </a:r>
                    </a:p>
                  </a:txBody>
                  <a:tcPr marL="9525" marR="9525" marT="9525" marB="0"/>
                </a:tc>
                <a:tc>
                  <a:txBody>
                    <a:bodyPr/>
                    <a:lstStyle/>
                    <a:p>
                      <a:pPr algn="r" fontAlgn="t"/>
                      <a:r>
                        <a:rPr lang="tr-TR" sz="1400" b="0" i="0" u="none" strike="noStrike">
                          <a:solidFill>
                            <a:srgbClr val="000000"/>
                          </a:solidFill>
                          <a:effectLst/>
                          <a:latin typeface="+mn-lt"/>
                        </a:rPr>
                        <a:t>44%</a:t>
                      </a:r>
                    </a:p>
                  </a:txBody>
                  <a:tcPr marL="9525" marR="9525" marT="9525" marB="0"/>
                </a:tc>
                <a:tc>
                  <a:txBody>
                    <a:bodyPr/>
                    <a:lstStyle/>
                    <a:p>
                      <a:pPr algn="r" fontAlgn="t"/>
                      <a:endParaRPr lang="tr-TR" sz="1400" b="0" i="0" u="none" strike="noStrike">
                        <a:solidFill>
                          <a:srgbClr val="000000"/>
                        </a:solidFill>
                        <a:effectLst/>
                        <a:latin typeface="+mn-lt"/>
                      </a:endParaRPr>
                    </a:p>
                  </a:txBody>
                  <a:tcPr marL="9525" marR="9525" marT="9525" marB="0"/>
                </a:tc>
                <a:extLst>
                  <a:ext uri="{0D108BD9-81ED-4DB2-BD59-A6C34878D82A}">
                    <a16:rowId xmlns:a16="http://schemas.microsoft.com/office/drawing/2014/main" xmlns="" val="10019"/>
                  </a:ext>
                </a:extLst>
              </a:tr>
              <a:tr h="225770">
                <a:tc>
                  <a:txBody>
                    <a:bodyPr/>
                    <a:lstStyle/>
                    <a:p>
                      <a:pPr algn="l" fontAlgn="b"/>
                      <a:r>
                        <a:rPr lang="tr-TR" sz="1400" b="1" i="0" u="none" strike="noStrike" dirty="0">
                          <a:solidFill>
                            <a:schemeClr val="bg1"/>
                          </a:solidFill>
                          <a:effectLst/>
                          <a:latin typeface="+mn-lt"/>
                        </a:rPr>
                        <a:t>Midemde rahatsızlık hissi duydum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47%</a:t>
                      </a:r>
                    </a:p>
                  </a:txBody>
                  <a:tcPr marL="9525" marR="9525" marT="9525" marB="0"/>
                </a:tc>
                <a:tc>
                  <a:txBody>
                    <a:bodyPr/>
                    <a:lstStyle/>
                    <a:p>
                      <a:pPr algn="r" fontAlgn="t"/>
                      <a:r>
                        <a:rPr lang="tr-TR" sz="1400" b="0" i="0" u="none" strike="noStrike">
                          <a:solidFill>
                            <a:srgbClr val="000000"/>
                          </a:solidFill>
                          <a:effectLst/>
                          <a:latin typeface="+mn-lt"/>
                        </a:rPr>
                        <a:t>40%</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44%</a:t>
                      </a:r>
                    </a:p>
                  </a:txBody>
                  <a:tcPr marL="9525" marR="9525" marT="9525" marB="0"/>
                </a:tc>
                <a:tc>
                  <a:txBody>
                    <a:bodyPr/>
                    <a:lstStyle/>
                    <a:p>
                      <a:pPr algn="r" fontAlgn="t"/>
                      <a:r>
                        <a:rPr lang="tr-TR" sz="1400" b="0" i="0" u="none" strike="noStrike" dirty="0">
                          <a:solidFill>
                            <a:srgbClr val="000000"/>
                          </a:solidFill>
                          <a:effectLst/>
                          <a:latin typeface="+mn-lt"/>
                        </a:rPr>
                        <a:t>33%</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20"/>
                  </a:ext>
                </a:extLst>
              </a:tr>
              <a:tr h="225770">
                <a:tc>
                  <a:txBody>
                    <a:bodyPr/>
                    <a:lstStyle/>
                    <a:p>
                      <a:pPr algn="l" fontAlgn="b"/>
                      <a:r>
                        <a:rPr lang="tr-TR" sz="1400" b="1" i="0" u="none" strike="noStrike" dirty="0">
                          <a:solidFill>
                            <a:schemeClr val="bg1"/>
                          </a:solidFill>
                          <a:effectLst/>
                          <a:latin typeface="+mn-lt"/>
                        </a:rPr>
                        <a:t>Hemen yorulduğum oldu</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70%</a:t>
                      </a:r>
                    </a:p>
                  </a:txBody>
                  <a:tcPr marL="9525" marR="9525" marT="9525" marB="0"/>
                </a:tc>
                <a:tc>
                  <a:txBody>
                    <a:bodyPr/>
                    <a:lstStyle/>
                    <a:p>
                      <a:pPr algn="r" fontAlgn="t"/>
                      <a:r>
                        <a:rPr lang="tr-TR" sz="1400" b="0" i="0" u="none" strike="noStrike">
                          <a:solidFill>
                            <a:srgbClr val="000000"/>
                          </a:solidFill>
                          <a:effectLst/>
                          <a:latin typeface="+mn-lt"/>
                        </a:rPr>
                        <a:t>64%</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65%</a:t>
                      </a:r>
                    </a:p>
                  </a:txBody>
                  <a:tcPr marL="9525" marR="9525" marT="9525" marB="0"/>
                </a:tc>
                <a:tc>
                  <a:txBody>
                    <a:bodyPr/>
                    <a:lstStyle/>
                    <a:p>
                      <a:pPr algn="r" fontAlgn="t"/>
                      <a:r>
                        <a:rPr lang="tr-TR" sz="1400" b="0" i="0" u="none" strike="noStrike" dirty="0">
                          <a:solidFill>
                            <a:srgbClr val="000000"/>
                          </a:solidFill>
                          <a:effectLst/>
                          <a:latin typeface="+mn-lt"/>
                        </a:rPr>
                        <a:t>48%</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21"/>
                  </a:ext>
                </a:extLst>
              </a:tr>
              <a:tr h="225770">
                <a:tc>
                  <a:txBody>
                    <a:bodyPr/>
                    <a:lstStyle/>
                    <a:p>
                      <a:pPr algn="l" fontAlgn="b"/>
                      <a:r>
                        <a:rPr lang="tr-TR" sz="1400" b="1" i="0" u="none" strike="noStrike" dirty="0">
                          <a:solidFill>
                            <a:schemeClr val="bg1"/>
                          </a:solidFill>
                          <a:effectLst/>
                          <a:latin typeface="+mn-lt"/>
                        </a:rPr>
                        <a:t>Gelecek hakkında umutluyum</a:t>
                      </a:r>
                    </a:p>
                  </a:txBody>
                  <a:tcPr marL="9525" marR="9525" marT="9525" marB="0" anchor="b">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71%</a:t>
                      </a:r>
                    </a:p>
                  </a:txBody>
                  <a:tcPr marL="9525" marR="9525" marT="9525" marB="0"/>
                </a:tc>
                <a:tc>
                  <a:txBody>
                    <a:bodyPr/>
                    <a:lstStyle/>
                    <a:p>
                      <a:pPr algn="r" fontAlgn="t"/>
                      <a:r>
                        <a:rPr lang="tr-TR" sz="1400" b="0" i="0" u="none" strike="noStrike" dirty="0">
                          <a:solidFill>
                            <a:srgbClr val="000000"/>
                          </a:solidFill>
                          <a:effectLst/>
                          <a:latin typeface="+mn-lt"/>
                        </a:rPr>
                        <a:t>77%</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76%</a:t>
                      </a:r>
                    </a:p>
                  </a:txBody>
                  <a:tcPr marL="9525" marR="9525" marT="9525" marB="0"/>
                </a:tc>
                <a:tc>
                  <a:txBody>
                    <a:bodyPr/>
                    <a:lstStyle/>
                    <a:p>
                      <a:pPr algn="r" fontAlgn="t"/>
                      <a:r>
                        <a:rPr lang="tr-TR" sz="1400" b="0" i="0" u="none" strike="noStrike" dirty="0">
                          <a:solidFill>
                            <a:srgbClr val="000000"/>
                          </a:solidFill>
                          <a:effectLst/>
                          <a:latin typeface="+mn-lt"/>
                        </a:rPr>
                        <a:t>77%</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22"/>
                  </a:ext>
                </a:extLst>
              </a:tr>
            </a:tbl>
          </a:graphicData>
        </a:graphic>
      </p:graphicFrame>
      <p:sp>
        <p:nvSpPr>
          <p:cNvPr id="12" name="5-Point Star 11"/>
          <p:cNvSpPr/>
          <p:nvPr/>
        </p:nvSpPr>
        <p:spPr>
          <a:xfrm>
            <a:off x="895404" y="1183059"/>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Rectangle 12"/>
          <p:cNvSpPr/>
          <p:nvPr/>
        </p:nvSpPr>
        <p:spPr>
          <a:xfrm>
            <a:off x="1136904" y="1117451"/>
            <a:ext cx="2731007" cy="1323439"/>
          </a:xfrm>
          <a:prstGeom prst="rect">
            <a:avLst/>
          </a:prstGeom>
        </p:spPr>
        <p:txBody>
          <a:bodyPr wrap="square">
            <a:spAutoFit/>
          </a:bodyPr>
          <a:lstStyle/>
          <a:p>
            <a:r>
              <a:rPr lang="tr-TR" sz="1600" dirty="0">
                <a:latin typeface="Calibri" panose="020F0502020204030204" pitchFamily="34" charset="0"/>
                <a:ea typeface="Times New Roman" panose="02020603050405020304" pitchFamily="18" charset="0"/>
                <a:cs typeface="Times New Roman" panose="02020603050405020304" pitchFamily="18" charset="0"/>
              </a:rPr>
              <a:t>Aşağıda insanların zaman zaman yaşadıkları bazı sorunlar listelenmiştir. </a:t>
            </a:r>
            <a:r>
              <a:rPr lang="tr-TR" sz="1600" b="1" u="sng" dirty="0">
                <a:latin typeface="Calibri" panose="020F0502020204030204" pitchFamily="34" charset="0"/>
                <a:ea typeface="Times New Roman" panose="02020603050405020304" pitchFamily="18" charset="0"/>
                <a:cs typeface="Times New Roman" panose="02020603050405020304" pitchFamily="18" charset="0"/>
              </a:rPr>
              <a:t>Son </a:t>
            </a:r>
            <a:r>
              <a:rPr lang="tr-TR" sz="1600" b="1" u="sng" dirty="0" smtClean="0">
                <a:latin typeface="Calibri" panose="020F0502020204030204" pitchFamily="34" charset="0"/>
                <a:ea typeface="Times New Roman" panose="02020603050405020304" pitchFamily="18" charset="0"/>
                <a:cs typeface="Times New Roman" panose="02020603050405020304" pitchFamily="18" charset="0"/>
              </a:rPr>
              <a:t>1 ay </a:t>
            </a:r>
            <a:r>
              <a:rPr lang="tr-TR" sz="1600" b="1" u="sng" dirty="0">
                <a:latin typeface="Calibri" panose="020F0502020204030204" pitchFamily="34" charset="0"/>
                <a:ea typeface="Times New Roman" panose="02020603050405020304" pitchFamily="18" charset="0"/>
                <a:cs typeface="Times New Roman" panose="02020603050405020304" pitchFamily="18" charset="0"/>
              </a:rPr>
              <a:t>içinde</a:t>
            </a:r>
            <a:r>
              <a:rPr lang="tr-TR" sz="1600" dirty="0">
                <a:latin typeface="Calibri" panose="020F0502020204030204" pitchFamily="34" charset="0"/>
                <a:ea typeface="Times New Roman" panose="02020603050405020304" pitchFamily="18" charset="0"/>
                <a:cs typeface="Times New Roman" panose="02020603050405020304" pitchFamily="18" charset="0"/>
              </a:rPr>
              <a:t> sizin de yaşadığınız sorunları belirtiniz.</a:t>
            </a:r>
            <a:endParaRPr lang="tr-TR" sz="1600" dirty="0"/>
          </a:p>
        </p:txBody>
      </p:sp>
      <p:sp>
        <p:nvSpPr>
          <p:cNvPr id="7" name="Down Arrow 6"/>
          <p:cNvSpPr/>
          <p:nvPr/>
        </p:nvSpPr>
        <p:spPr>
          <a:xfrm>
            <a:off x="9614648" y="164950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8" name="Down Arrow 7"/>
          <p:cNvSpPr/>
          <p:nvPr/>
        </p:nvSpPr>
        <p:spPr>
          <a:xfrm>
            <a:off x="9614648" y="232880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9" name="Down Arrow 8"/>
          <p:cNvSpPr/>
          <p:nvPr/>
        </p:nvSpPr>
        <p:spPr>
          <a:xfrm>
            <a:off x="9614648" y="254529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a:off x="9614648" y="27865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a:off x="9614648" y="301333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a:off x="9614648" y="322085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a:off x="9614648" y="346207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a:off x="9614648" y="366300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a:off x="9614648" y="387949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a:off x="9614648" y="412071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a:off x="9614648" y="434753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a:off x="9614648" y="455505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a:off x="9614648" y="479628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a:off x="9614648" y="504935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a:off x="9614648" y="526583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a:off x="9614648" y="550706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p:nvPr/>
        </p:nvSpPr>
        <p:spPr>
          <a:xfrm>
            <a:off x="9614648" y="573388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p:nvPr/>
        </p:nvSpPr>
        <p:spPr>
          <a:xfrm>
            <a:off x="9614648" y="594140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Down Arrow 26"/>
          <p:cNvSpPr/>
          <p:nvPr/>
        </p:nvSpPr>
        <p:spPr>
          <a:xfrm flipV="1">
            <a:off x="9614648" y="618262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Down Arrow 27"/>
          <p:cNvSpPr/>
          <p:nvPr/>
        </p:nvSpPr>
        <p:spPr>
          <a:xfrm>
            <a:off x="11066931" y="165324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p:nvPr/>
        </p:nvSpPr>
        <p:spPr>
          <a:xfrm>
            <a:off x="11066931" y="186972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Down Arrow 29"/>
          <p:cNvSpPr/>
          <p:nvPr/>
        </p:nvSpPr>
        <p:spPr>
          <a:xfrm>
            <a:off x="11066931" y="211095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1" name="Down Arrow 30"/>
          <p:cNvSpPr/>
          <p:nvPr/>
        </p:nvSpPr>
        <p:spPr>
          <a:xfrm>
            <a:off x="11066931" y="233777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p:nvPr/>
        </p:nvSpPr>
        <p:spPr>
          <a:xfrm>
            <a:off x="11066931" y="254529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Down Arrow 32"/>
          <p:cNvSpPr/>
          <p:nvPr/>
        </p:nvSpPr>
        <p:spPr>
          <a:xfrm>
            <a:off x="11066931" y="27865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4" name="Down Arrow 33"/>
          <p:cNvSpPr/>
          <p:nvPr/>
        </p:nvSpPr>
        <p:spPr>
          <a:xfrm>
            <a:off x="11066931" y="298744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5" name="Down Arrow 34"/>
          <p:cNvSpPr/>
          <p:nvPr/>
        </p:nvSpPr>
        <p:spPr>
          <a:xfrm>
            <a:off x="11066931" y="320392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6" name="Down Arrow 35"/>
          <p:cNvSpPr/>
          <p:nvPr/>
        </p:nvSpPr>
        <p:spPr>
          <a:xfrm>
            <a:off x="11066931" y="344515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p:nvPr/>
        </p:nvSpPr>
        <p:spPr>
          <a:xfrm>
            <a:off x="11066931" y="367197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p:nvPr/>
        </p:nvSpPr>
        <p:spPr>
          <a:xfrm>
            <a:off x="11066931" y="387949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p:nvPr/>
        </p:nvSpPr>
        <p:spPr>
          <a:xfrm>
            <a:off x="11066931" y="412071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0" name="Down Arrow 39"/>
          <p:cNvSpPr/>
          <p:nvPr/>
        </p:nvSpPr>
        <p:spPr>
          <a:xfrm>
            <a:off x="11066931" y="437379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1" name="Down Arrow 40"/>
          <p:cNvSpPr/>
          <p:nvPr/>
        </p:nvSpPr>
        <p:spPr>
          <a:xfrm>
            <a:off x="11066931" y="459027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2" name="Down Arrow 41"/>
          <p:cNvSpPr/>
          <p:nvPr/>
        </p:nvSpPr>
        <p:spPr>
          <a:xfrm>
            <a:off x="11066931" y="483150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3" name="Down Arrow 42"/>
          <p:cNvSpPr/>
          <p:nvPr/>
        </p:nvSpPr>
        <p:spPr>
          <a:xfrm>
            <a:off x="11066931" y="505832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4" name="Down Arrow 43"/>
          <p:cNvSpPr/>
          <p:nvPr/>
        </p:nvSpPr>
        <p:spPr>
          <a:xfrm>
            <a:off x="11066931" y="526583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5" name="Down Arrow 44"/>
          <p:cNvSpPr/>
          <p:nvPr/>
        </p:nvSpPr>
        <p:spPr>
          <a:xfrm>
            <a:off x="11066931" y="550165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6" name="Down Arrow 45"/>
          <p:cNvSpPr/>
          <p:nvPr/>
        </p:nvSpPr>
        <p:spPr>
          <a:xfrm>
            <a:off x="11066931" y="572847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7" name="Down Arrow 46"/>
          <p:cNvSpPr/>
          <p:nvPr/>
        </p:nvSpPr>
        <p:spPr>
          <a:xfrm>
            <a:off x="11066931" y="593599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8" name="Sağ Ok 47"/>
          <p:cNvSpPr/>
          <p:nvPr/>
        </p:nvSpPr>
        <p:spPr>
          <a:xfrm>
            <a:off x="3691319" y="5519309"/>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Oval 48"/>
          <p:cNvSpPr/>
          <p:nvPr/>
        </p:nvSpPr>
        <p:spPr>
          <a:xfrm>
            <a:off x="3731872" y="5188334"/>
            <a:ext cx="4470282" cy="342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Sağ Ok 47"/>
          <p:cNvSpPr/>
          <p:nvPr/>
        </p:nvSpPr>
        <p:spPr>
          <a:xfrm>
            <a:off x="3646997" y="1378565"/>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ağ Ok 47"/>
          <p:cNvSpPr/>
          <p:nvPr/>
        </p:nvSpPr>
        <p:spPr>
          <a:xfrm>
            <a:off x="3706114" y="2796561"/>
            <a:ext cx="189471" cy="12702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8262428" y="5127815"/>
            <a:ext cx="791419" cy="342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p:cNvSpPr/>
          <p:nvPr/>
        </p:nvSpPr>
        <p:spPr>
          <a:xfrm>
            <a:off x="8823229" y="6059563"/>
            <a:ext cx="791419" cy="342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p:cNvSpPr/>
          <p:nvPr/>
        </p:nvSpPr>
        <p:spPr>
          <a:xfrm>
            <a:off x="10275512" y="6109315"/>
            <a:ext cx="791419" cy="342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p:cNvSpPr txBox="1"/>
          <p:nvPr/>
        </p:nvSpPr>
        <p:spPr>
          <a:xfrm>
            <a:off x="838201" y="2446666"/>
            <a:ext cx="2840238" cy="3600986"/>
          </a:xfrm>
          <a:prstGeom prst="rect">
            <a:avLst/>
          </a:prstGeom>
          <a:solidFill>
            <a:schemeClr val="bg2"/>
          </a:solidFill>
        </p:spPr>
        <p:txBody>
          <a:bodyPr wrap="square" rtlCol="0">
            <a:spAutoFit/>
          </a:bodyPr>
          <a:lstStyle/>
          <a:p>
            <a:r>
              <a:rPr lang="tr-TR" sz="1200" dirty="0" smtClean="0"/>
              <a:t>Son aydaki olumsuz etkililik deneyimlerine verilen tepkilere madde madde baktığımızda, en sık rapor edilen deneyim “gergin ve endişeli hissetmek” , ardından “yorgun hissetmek” ve “sık sık baş ağrıları” olmakta.</a:t>
            </a:r>
          </a:p>
          <a:p>
            <a:endParaRPr lang="tr-TR" sz="1200" dirty="0" smtClean="0"/>
          </a:p>
          <a:p>
            <a:r>
              <a:rPr lang="tr-TR" sz="1200" dirty="0" smtClean="0"/>
              <a:t>İntihar düşüncesi - aşırı stres ve gerginliğin önemli bir göstergesi - müdahale grubunda% 17-17 idi. Bu, program katılımı için gönüllü olmak için motive edici bir faktör olabilir. </a:t>
            </a:r>
            <a:r>
              <a:rPr lang="tr-TR" sz="1200" dirty="0"/>
              <a:t>P</a:t>
            </a:r>
            <a:r>
              <a:rPr lang="tr-TR" sz="1200" dirty="0" smtClean="0"/>
              <a:t>rogram katılımı sonrası bu bildirim neredeyse yarı yarıya azalma göstermekte.</a:t>
            </a:r>
          </a:p>
          <a:p>
            <a:endParaRPr lang="tr-TR" sz="1200" dirty="0" smtClean="0"/>
          </a:p>
          <a:p>
            <a:r>
              <a:rPr lang="tr-TR" sz="1200" dirty="0" smtClean="0"/>
              <a:t>Bu gruptaki “gelecek için umut” hakkında soru soran son madde de, müdahale grubunda katılım sonrası artarak kontrol grubunun umut seviyesini yakalamıştır.</a:t>
            </a:r>
            <a:endParaRPr lang="tr-TR" sz="1200" dirty="0"/>
          </a:p>
        </p:txBody>
      </p:sp>
    </p:spTree>
    <p:extLst>
      <p:ext uri="{BB962C8B-B14F-4D97-AF65-F5344CB8AC3E}">
        <p14:creationId xmlns:p14="http://schemas.microsoft.com/office/powerpoint/2010/main" val="1529482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Toplumsal Cinsiyet </a:t>
            </a:r>
            <a:r>
              <a:rPr lang="tr-TR" dirty="0" smtClean="0"/>
              <a:t>Rolleri Endeksi</a:t>
            </a:r>
            <a:endParaRPr lang="tr-TR" dirty="0">
              <a:solidFill>
                <a:schemeClr val="accent1"/>
              </a:solidFill>
            </a:endParaRPr>
          </a:p>
        </p:txBody>
      </p:sp>
      <p:sp>
        <p:nvSpPr>
          <p:cNvPr id="3" name="Slide Number Placeholder 2"/>
          <p:cNvSpPr>
            <a:spLocks noGrp="1"/>
          </p:cNvSpPr>
          <p:nvPr>
            <p:ph type="sldNum" sz="quarter" idx="12"/>
          </p:nvPr>
        </p:nvSpPr>
        <p:spPr/>
        <p:txBody>
          <a:bodyPr/>
          <a:lstStyle/>
          <a:p>
            <a:fld id="{EDE33F61-6FEC-4FD1-81A4-86B6F1FB65B4}" type="slidenum">
              <a:rPr lang="en-US" smtClean="0"/>
              <a:t>22</a:t>
            </a:fld>
            <a:endParaRPr lang="en-US"/>
          </a:p>
        </p:txBody>
      </p:sp>
      <p:graphicFrame>
        <p:nvGraphicFramePr>
          <p:cNvPr id="8" name="Chart 7"/>
          <p:cNvGraphicFramePr/>
          <p:nvPr>
            <p:extLst/>
          </p:nvPr>
        </p:nvGraphicFramePr>
        <p:xfrm>
          <a:off x="6757416" y="1589357"/>
          <a:ext cx="5026133" cy="423407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557784" y="1545335"/>
            <a:ext cx="5513832" cy="4770537"/>
          </a:xfrm>
          <a:prstGeom prst="rect">
            <a:avLst/>
          </a:prstGeom>
          <a:solidFill>
            <a:schemeClr val="bg1">
              <a:lumMod val="95000"/>
            </a:schemeClr>
          </a:solidFill>
        </p:spPr>
        <p:txBody>
          <a:bodyPr wrap="square" rtlCol="0">
            <a:spAutoFit/>
          </a:bodyPr>
          <a:lstStyle/>
          <a:p>
            <a:r>
              <a:rPr lang="tr-TR" sz="1600" dirty="0" smtClean="0"/>
              <a:t>Türkiye nüfusu için 2013 yılında Altınova ve Duyan tarafından geliştirilen Toplumsal Cinsiyet Rolleri Endeksi, insanların toplumsal cinsiyet algısını değerlendirmeyi amaçlamaktadır. 5 puanlık </a:t>
            </a:r>
            <a:r>
              <a:rPr lang="tr-TR" sz="1600" dirty="0" err="1" smtClean="0"/>
              <a:t>likert</a:t>
            </a:r>
            <a:r>
              <a:rPr lang="tr-TR" sz="1600" dirty="0" smtClean="0"/>
              <a:t> ölçeğinde 25 maddelik bir ölçektir. Katılımcılar toplamda 25 ile 125 arasında değişen bir “toplumsal cinsiyet algı puanı” alırlar. Puan arttıkça kişilerin daha eşitlikçi bir toplumsal cinsiyet algısına sahip olduğu söylenebir.</a:t>
            </a:r>
          </a:p>
          <a:p>
            <a:endParaRPr lang="tr-TR" sz="1600" dirty="0" smtClean="0"/>
          </a:p>
          <a:p>
            <a:r>
              <a:rPr lang="tr-TR" sz="1600" dirty="0" smtClean="0"/>
              <a:t>Ölçek 2016 yılından bu yana “Toplumsal Cinsiyet Algısı ve Kadının Statüsü Anketi” </a:t>
            </a:r>
            <a:r>
              <a:rPr lang="tr-TR" sz="1600" dirty="0" err="1" smtClean="0"/>
              <a:t>nde</a:t>
            </a:r>
            <a:r>
              <a:rPr lang="tr-TR" sz="1600" dirty="0" smtClean="0"/>
              <a:t> kullanılmış ve 2018'de kadınlar arasındaki Türkiye ortalaması 89.1 olarak bulunmuştur*.</a:t>
            </a:r>
          </a:p>
          <a:p>
            <a:endParaRPr lang="tr-TR" sz="1600" dirty="0" smtClean="0"/>
          </a:p>
          <a:p>
            <a:r>
              <a:rPr lang="tr-TR" sz="1600" dirty="0" smtClean="0"/>
              <a:t>Bu çalışmaya katılanlar, hem müdahale hem de kontrol grupları için ön testlerde (</a:t>
            </a:r>
            <a:r>
              <a:rPr lang="tr-TR" sz="1400" dirty="0" smtClean="0"/>
              <a:t>ortalamada, müdahale ve kontrol grubu puanları arasında anlamlı bir fark bulunmuyor</a:t>
            </a:r>
            <a:r>
              <a:rPr lang="tr-TR" sz="1600" dirty="0" smtClean="0"/>
              <a:t>) Türkiye genelindeki ortalama civarında yada altında puanlar alırken, son test değerlendirmesinde her iki grup da puanlarını anlamlı şekilde arttırdı (101.6 ve 91.1), müdahale grubu için değişimin büyüklüğü kontrol grubundan daha fazlaydı (14.6 ve 6.5).</a:t>
            </a:r>
          </a:p>
        </p:txBody>
      </p:sp>
      <p:sp>
        <p:nvSpPr>
          <p:cNvPr id="6" name="TextBox 5"/>
          <p:cNvSpPr txBox="1"/>
          <p:nvPr/>
        </p:nvSpPr>
        <p:spPr>
          <a:xfrm>
            <a:off x="2137893" y="6258242"/>
            <a:ext cx="9215908" cy="738664"/>
          </a:xfrm>
          <a:prstGeom prst="rect">
            <a:avLst/>
          </a:prstGeom>
          <a:noFill/>
        </p:spPr>
        <p:txBody>
          <a:bodyPr wrap="square" rtlCol="0">
            <a:spAutoFit/>
          </a:bodyPr>
          <a:lstStyle/>
          <a:p>
            <a:r>
              <a:rPr lang="en-US" sz="1200" dirty="0" smtClean="0"/>
              <a:t>* Results from a 2018 nationally representative survey using the same questions: “Public </a:t>
            </a:r>
            <a:r>
              <a:rPr lang="en-US" sz="1200" dirty="0"/>
              <a:t>Perceptions of Gender Roles and the Status of Women in </a:t>
            </a:r>
            <a:r>
              <a:rPr lang="en-US" sz="1200" dirty="0" smtClean="0"/>
              <a:t>Turkey-2018” by </a:t>
            </a:r>
            <a:r>
              <a:rPr lang="en-US" sz="1200" dirty="0" err="1" smtClean="0"/>
              <a:t>Kadir</a:t>
            </a:r>
            <a:r>
              <a:rPr lang="en-US" sz="1200" dirty="0" smtClean="0"/>
              <a:t> Has University Gender Studies Center. </a:t>
            </a:r>
            <a:r>
              <a:rPr lang="en-US" sz="1200" dirty="0"/>
              <a:t>See </a:t>
            </a:r>
            <a:r>
              <a:rPr lang="en-US" sz="1200" dirty="0">
                <a:hlinkClick r:id="rId3"/>
              </a:rPr>
              <a:t>http://</a:t>
            </a:r>
            <a:r>
              <a:rPr lang="en-US" sz="1200" dirty="0" smtClean="0">
                <a:hlinkClick r:id="rId3"/>
              </a:rPr>
              <a:t>www.khas.edu.tr/gender/136</a:t>
            </a:r>
            <a:r>
              <a:rPr lang="en-US" sz="1200" dirty="0" smtClean="0"/>
              <a:t> for the full report.</a:t>
            </a:r>
            <a:endParaRPr lang="en-US" sz="1200" dirty="0"/>
          </a:p>
          <a:p>
            <a:endParaRPr lang="tr-TR" dirty="0"/>
          </a:p>
        </p:txBody>
      </p:sp>
    </p:spTree>
    <p:extLst>
      <p:ext uri="{BB962C8B-B14F-4D97-AF65-F5344CB8AC3E}">
        <p14:creationId xmlns:p14="http://schemas.microsoft.com/office/powerpoint/2010/main" val="1310766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Toplumsal Cinsiyet Rolleri Endeksi</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23</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208205583"/>
              </p:ext>
            </p:extLst>
          </p:nvPr>
        </p:nvGraphicFramePr>
        <p:xfrm>
          <a:off x="3694174" y="963605"/>
          <a:ext cx="7996896" cy="5596995"/>
        </p:xfrm>
        <a:graphic>
          <a:graphicData uri="http://schemas.openxmlformats.org/drawingml/2006/table">
            <a:tbl>
              <a:tblPr>
                <a:tableStyleId>{5C22544A-7EE6-4342-B048-85BDC9FD1C3A}</a:tableStyleId>
              </a:tblPr>
              <a:tblGrid>
                <a:gridCol w="5159375">
                  <a:extLst>
                    <a:ext uri="{9D8B030D-6E8A-4147-A177-3AD203B41FA5}">
                      <a16:colId xmlns:a16="http://schemas.microsoft.com/office/drawing/2014/main" xmlns="" val="20000"/>
                    </a:ext>
                  </a:extLst>
                </a:gridCol>
                <a:gridCol w="482693">
                  <a:extLst>
                    <a:ext uri="{9D8B030D-6E8A-4147-A177-3AD203B41FA5}">
                      <a16:colId xmlns:a16="http://schemas.microsoft.com/office/drawing/2014/main" xmlns="" val="20001"/>
                    </a:ext>
                  </a:extLst>
                </a:gridCol>
                <a:gridCol w="482693">
                  <a:extLst>
                    <a:ext uri="{9D8B030D-6E8A-4147-A177-3AD203B41FA5}">
                      <a16:colId xmlns:a16="http://schemas.microsoft.com/office/drawing/2014/main" xmlns="" val="20002"/>
                    </a:ext>
                  </a:extLst>
                </a:gridCol>
                <a:gridCol w="479078">
                  <a:extLst>
                    <a:ext uri="{9D8B030D-6E8A-4147-A177-3AD203B41FA5}">
                      <a16:colId xmlns:a16="http://schemas.microsoft.com/office/drawing/2014/main" xmlns="" val="20003"/>
                    </a:ext>
                  </a:extLst>
                </a:gridCol>
                <a:gridCol w="427671">
                  <a:extLst>
                    <a:ext uri="{9D8B030D-6E8A-4147-A177-3AD203B41FA5}">
                      <a16:colId xmlns:a16="http://schemas.microsoft.com/office/drawing/2014/main" xmlns="" val="20004"/>
                    </a:ext>
                  </a:extLst>
                </a:gridCol>
                <a:gridCol w="482693">
                  <a:extLst>
                    <a:ext uri="{9D8B030D-6E8A-4147-A177-3AD203B41FA5}">
                      <a16:colId xmlns:a16="http://schemas.microsoft.com/office/drawing/2014/main" xmlns="" val="20005"/>
                    </a:ext>
                  </a:extLst>
                </a:gridCol>
                <a:gridCol w="482693">
                  <a:extLst>
                    <a:ext uri="{9D8B030D-6E8A-4147-A177-3AD203B41FA5}">
                      <a16:colId xmlns:a16="http://schemas.microsoft.com/office/drawing/2014/main" xmlns="" val="20006"/>
                    </a:ext>
                  </a:extLst>
                </a:gridCol>
              </a:tblGrid>
              <a:tr h="206042">
                <a:tc rowSpan="2">
                  <a:txBody>
                    <a:bodyPr/>
                    <a:lstStyle/>
                    <a:p>
                      <a:pPr algn="r" fontAlgn="b"/>
                      <a:r>
                        <a:rPr lang="en-US" sz="1000" b="1" u="none" strike="noStrike" dirty="0">
                          <a:solidFill>
                            <a:schemeClr val="accent4">
                              <a:lumMod val="20000"/>
                              <a:lumOff val="80000"/>
                            </a:schemeClr>
                          </a:solidFill>
                          <a:effectLst/>
                        </a:rPr>
                        <a:t> </a:t>
                      </a:r>
                      <a:r>
                        <a:rPr lang="tr-TR" sz="1000" b="1" u="none" strike="noStrike" dirty="0" smtClean="0">
                          <a:solidFill>
                            <a:schemeClr val="accent4">
                              <a:lumMod val="20000"/>
                              <a:lumOff val="80000"/>
                            </a:schemeClr>
                          </a:solidFill>
                          <a:effectLst/>
                        </a:rPr>
                        <a:t>(Katılıyorum diyenlerin %)   </a:t>
                      </a:r>
                      <a:endParaRPr lang="en-US" sz="1000" b="1" i="0" u="none" strike="noStrike" dirty="0">
                        <a:solidFill>
                          <a:schemeClr val="accent4">
                            <a:lumMod val="20000"/>
                            <a:lumOff val="80000"/>
                          </a:schemeClr>
                        </a:solidFill>
                        <a:effectLst/>
                        <a:latin typeface="Calibri" panose="020F0502020204030204" pitchFamily="34" charset="0"/>
                      </a:endParaRPr>
                    </a:p>
                  </a:txBody>
                  <a:tcPr marL="4763" marR="4763" marT="4763" marB="0" anchor="b">
                    <a:solidFill>
                      <a:schemeClr val="accent5">
                        <a:lumMod val="60000"/>
                        <a:lumOff val="40000"/>
                      </a:schemeClr>
                    </a:solidFill>
                  </a:tcPr>
                </a:tc>
                <a:tc gridSpan="2">
                  <a:txBody>
                    <a:bodyPr/>
                    <a:lstStyle/>
                    <a:p>
                      <a:pPr algn="ctr" fontAlgn="b"/>
                      <a:r>
                        <a:rPr lang="tr-TR" sz="1000" b="1" u="none" strike="noStrike" noProof="0" dirty="0" smtClean="0">
                          <a:solidFill>
                            <a:schemeClr val="bg1"/>
                          </a:solidFill>
                          <a:effectLst/>
                        </a:rPr>
                        <a:t>FARKINDALIK</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r>
                        <a:rPr lang="tr-TR" sz="1000" b="1" u="none" strike="noStrike" noProof="0" dirty="0" smtClean="0">
                          <a:solidFill>
                            <a:schemeClr val="bg1"/>
                          </a:solidFill>
                          <a:effectLst/>
                        </a:rPr>
                        <a:t> </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gridSpan="2">
                  <a:txBody>
                    <a:bodyPr/>
                    <a:lstStyle/>
                    <a:p>
                      <a:pPr algn="ctr" fontAlgn="b"/>
                      <a:r>
                        <a:rPr lang="tr-TR" sz="1000" b="1" u="none" strike="noStrike" noProof="0" dirty="0" smtClean="0">
                          <a:solidFill>
                            <a:schemeClr val="bg1"/>
                          </a:solidFill>
                          <a:effectLst/>
                        </a:rPr>
                        <a:t>KONTROL</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206042">
                <a:tc vMerge="1">
                  <a:txBody>
                    <a:bodyPr/>
                    <a:lstStyle/>
                    <a:p>
                      <a:pPr algn="l" fontAlgn="b"/>
                      <a:endParaRPr lang="en-US" sz="1000" b="1" i="0" u="none" strike="noStrike"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000" b="1" u="none" strike="noStrike" noProof="0" dirty="0" smtClean="0">
                          <a:solidFill>
                            <a:schemeClr val="bg1"/>
                          </a:solidFill>
                          <a:effectLst/>
                        </a:rPr>
                        <a:t>PRE</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000" b="1" u="none" strike="noStrike" noProof="0" dirty="0" smtClean="0">
                          <a:solidFill>
                            <a:schemeClr val="bg1"/>
                          </a:solidFill>
                          <a:effectLst/>
                        </a:rPr>
                        <a:t>POST</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000" b="1" u="none" strike="noStrike" noProof="0" dirty="0" smtClean="0">
                          <a:solidFill>
                            <a:schemeClr val="bg1"/>
                          </a:solidFill>
                          <a:effectLst/>
                        </a:rPr>
                        <a:t> </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000" b="1" u="none" strike="noStrike" noProof="0" dirty="0" smtClean="0">
                          <a:solidFill>
                            <a:schemeClr val="bg1"/>
                          </a:solidFill>
                          <a:effectLst/>
                        </a:rPr>
                        <a:t>PRE</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000" b="1" u="none" strike="noStrike" noProof="0" dirty="0" smtClean="0">
                          <a:solidFill>
                            <a:schemeClr val="bg1"/>
                          </a:solidFill>
                          <a:effectLst/>
                        </a:rPr>
                        <a:t>POST</a:t>
                      </a:r>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endParaRPr lang="tr-TR" sz="1000" b="1" i="0" u="none" strike="noStrike" noProof="0"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06042">
                <a:tc>
                  <a:txBody>
                    <a:bodyPr/>
                    <a:lstStyle/>
                    <a:p>
                      <a:pPr algn="l" fontAlgn="b"/>
                      <a:r>
                        <a:rPr lang="tr-TR" sz="1000" b="1" i="0" u="none" strike="noStrike">
                          <a:solidFill>
                            <a:schemeClr val="bg1"/>
                          </a:solidFill>
                          <a:effectLst/>
                          <a:latin typeface="Arial" panose="020B0604020202020204" pitchFamily="34" charset="0"/>
                        </a:rPr>
                        <a:t>Evlilik, kadının çalışmasına engel olmaz</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77%</a:t>
                      </a:r>
                    </a:p>
                  </a:txBody>
                  <a:tcPr marL="9525" marR="9525" marT="9525" marB="0" anchor="b"/>
                </a:tc>
                <a:tc>
                  <a:txBody>
                    <a:bodyPr/>
                    <a:lstStyle/>
                    <a:p>
                      <a:pPr algn="r" fontAlgn="b"/>
                      <a:r>
                        <a:rPr lang="tr-TR" sz="1000" b="0" i="0" u="none" strike="noStrike">
                          <a:effectLst/>
                          <a:latin typeface="Arial" panose="020B0604020202020204" pitchFamily="34" charset="0"/>
                        </a:rPr>
                        <a:t>84%</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77%</a:t>
                      </a:r>
                    </a:p>
                  </a:txBody>
                  <a:tcPr marL="9525" marR="9525" marT="9525" marB="0" anchor="b"/>
                </a:tc>
                <a:tc>
                  <a:txBody>
                    <a:bodyPr/>
                    <a:lstStyle/>
                    <a:p>
                      <a:pPr algn="r" fontAlgn="b"/>
                      <a:r>
                        <a:rPr lang="tr-TR" sz="1000" b="0" i="0" u="none" strike="noStrike">
                          <a:effectLst/>
                          <a:latin typeface="Arial" panose="020B0604020202020204" pitchFamily="34" charset="0"/>
                        </a:rPr>
                        <a:t>79%</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2"/>
                  </a:ext>
                </a:extLst>
              </a:tr>
              <a:tr h="206042">
                <a:tc>
                  <a:txBody>
                    <a:bodyPr/>
                    <a:lstStyle/>
                    <a:p>
                      <a:pPr algn="l" fontAlgn="b"/>
                      <a:r>
                        <a:rPr lang="tr-TR" sz="1000" b="1" i="0" u="none" strike="noStrike">
                          <a:solidFill>
                            <a:schemeClr val="bg1"/>
                          </a:solidFill>
                          <a:effectLst/>
                          <a:latin typeface="Arial" panose="020B0604020202020204" pitchFamily="34" charset="0"/>
                        </a:rPr>
                        <a:t>Kadın sadece ailesinin ekonomik sıkıntısı varsa çalışmalıdır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39%</a:t>
                      </a:r>
                    </a:p>
                  </a:txBody>
                  <a:tcPr marL="9525" marR="9525" marT="9525" marB="0" anchor="b"/>
                </a:tc>
                <a:tc>
                  <a:txBody>
                    <a:bodyPr/>
                    <a:lstStyle/>
                    <a:p>
                      <a:pPr algn="r" fontAlgn="b"/>
                      <a:r>
                        <a:rPr lang="tr-TR" sz="1000" b="0" i="0" u="none" strike="noStrike">
                          <a:effectLst/>
                          <a:latin typeface="Arial" panose="020B0604020202020204" pitchFamily="34" charset="0"/>
                        </a:rPr>
                        <a:t>25%</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39%</a:t>
                      </a:r>
                    </a:p>
                  </a:txBody>
                  <a:tcPr marL="9525" marR="9525" marT="9525" marB="0" anchor="b"/>
                </a:tc>
                <a:tc>
                  <a:txBody>
                    <a:bodyPr/>
                    <a:lstStyle/>
                    <a:p>
                      <a:pPr algn="r" fontAlgn="b"/>
                      <a:r>
                        <a:rPr lang="tr-TR" sz="1000" b="0" i="0" u="none" strike="noStrike">
                          <a:effectLst/>
                          <a:latin typeface="Arial" panose="020B0604020202020204" pitchFamily="34" charset="0"/>
                        </a:rPr>
                        <a:t>36%</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3"/>
                  </a:ext>
                </a:extLst>
              </a:tr>
              <a:tr h="206042">
                <a:tc>
                  <a:txBody>
                    <a:bodyPr/>
                    <a:lstStyle/>
                    <a:p>
                      <a:pPr algn="l" fontAlgn="b"/>
                      <a:r>
                        <a:rPr lang="tr-TR" sz="1000" b="1" i="0" u="none" strike="noStrike">
                          <a:solidFill>
                            <a:schemeClr val="bg1"/>
                          </a:solidFill>
                          <a:effectLst/>
                          <a:latin typeface="Arial" panose="020B0604020202020204" pitchFamily="34" charset="0"/>
                        </a:rPr>
                        <a:t>Çalışan kadın da çocuklarına yeterince zaman ayırabilir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65%</a:t>
                      </a:r>
                    </a:p>
                  </a:txBody>
                  <a:tcPr marL="9525" marR="9525" marT="9525" marB="0" anchor="b"/>
                </a:tc>
                <a:tc>
                  <a:txBody>
                    <a:bodyPr/>
                    <a:lstStyle/>
                    <a:p>
                      <a:pPr algn="r" fontAlgn="b"/>
                      <a:r>
                        <a:rPr lang="tr-TR" sz="1000" b="0" i="0" u="none" strike="noStrike">
                          <a:effectLst/>
                          <a:latin typeface="Arial" panose="020B0604020202020204" pitchFamily="34" charset="0"/>
                        </a:rPr>
                        <a:t>76%</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59%</a:t>
                      </a:r>
                    </a:p>
                  </a:txBody>
                  <a:tcPr marL="9525" marR="9525" marT="9525" marB="0" anchor="b"/>
                </a:tc>
                <a:tc>
                  <a:txBody>
                    <a:bodyPr/>
                    <a:lstStyle/>
                    <a:p>
                      <a:pPr algn="r" fontAlgn="b"/>
                      <a:r>
                        <a:rPr lang="tr-TR" sz="1000" b="0" i="0" u="none" strike="noStrike">
                          <a:effectLst/>
                          <a:latin typeface="Arial" panose="020B0604020202020204" pitchFamily="34" charset="0"/>
                        </a:rPr>
                        <a:t>73%</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4"/>
                  </a:ext>
                </a:extLst>
              </a:tr>
              <a:tr h="206042">
                <a:tc>
                  <a:txBody>
                    <a:bodyPr/>
                    <a:lstStyle/>
                    <a:p>
                      <a:pPr algn="l" fontAlgn="b"/>
                      <a:r>
                        <a:rPr lang="tr-TR" sz="1000" b="1" i="0" u="none" strike="noStrike">
                          <a:solidFill>
                            <a:schemeClr val="bg1"/>
                          </a:solidFill>
                          <a:effectLst/>
                          <a:latin typeface="Arial" panose="020B0604020202020204" pitchFamily="34" charset="0"/>
                        </a:rPr>
                        <a:t>Kadınlar anne olduktan sonra çalışmamalıdır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32%</a:t>
                      </a:r>
                    </a:p>
                  </a:txBody>
                  <a:tcPr marL="9525" marR="9525" marT="9525" marB="0" anchor="b"/>
                </a:tc>
                <a:tc>
                  <a:txBody>
                    <a:bodyPr/>
                    <a:lstStyle/>
                    <a:p>
                      <a:pPr algn="r" fontAlgn="b"/>
                      <a:r>
                        <a:rPr lang="tr-TR" sz="1000" b="0" i="0" u="none" strike="noStrike">
                          <a:effectLst/>
                          <a:latin typeface="Arial" panose="020B0604020202020204" pitchFamily="34" charset="0"/>
                        </a:rPr>
                        <a:t>20%</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33%</a:t>
                      </a:r>
                    </a:p>
                  </a:txBody>
                  <a:tcPr marL="9525" marR="9525" marT="9525" marB="0" anchor="b"/>
                </a:tc>
                <a:tc>
                  <a:txBody>
                    <a:bodyPr/>
                    <a:lstStyle/>
                    <a:p>
                      <a:pPr algn="r" fontAlgn="b"/>
                      <a:r>
                        <a:rPr lang="tr-TR" sz="1000" b="0" i="0" u="none" strike="noStrike">
                          <a:effectLst/>
                          <a:latin typeface="Arial" panose="020B0604020202020204" pitchFamily="34" charset="0"/>
                        </a:rPr>
                        <a:t>35%</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5"/>
                  </a:ext>
                </a:extLst>
              </a:tr>
              <a:tr h="206042">
                <a:tc>
                  <a:txBody>
                    <a:bodyPr/>
                    <a:lstStyle/>
                    <a:p>
                      <a:pPr algn="l" fontAlgn="b"/>
                      <a:r>
                        <a:rPr lang="tr-TR" sz="1000" b="1" i="0" u="none" strike="noStrike">
                          <a:solidFill>
                            <a:schemeClr val="bg1"/>
                          </a:solidFill>
                          <a:effectLst/>
                          <a:latin typeface="Arial" panose="020B0604020202020204" pitchFamily="34" charset="0"/>
                        </a:rPr>
                        <a:t>Kadın siyasetçiler de başarılı olabilir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82%</a:t>
                      </a:r>
                    </a:p>
                  </a:txBody>
                  <a:tcPr marL="9525" marR="9525" marT="9525" marB="0" anchor="b"/>
                </a:tc>
                <a:tc>
                  <a:txBody>
                    <a:bodyPr/>
                    <a:lstStyle/>
                    <a:p>
                      <a:pPr algn="r" fontAlgn="b"/>
                      <a:r>
                        <a:rPr lang="tr-TR" sz="1000" b="0" i="0" u="none" strike="noStrike">
                          <a:effectLst/>
                          <a:latin typeface="Arial" panose="020B0604020202020204" pitchFamily="34" charset="0"/>
                        </a:rPr>
                        <a:t>92%</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86%</a:t>
                      </a:r>
                    </a:p>
                  </a:txBody>
                  <a:tcPr marL="9525" marR="9525" marT="9525" marB="0" anchor="b"/>
                </a:tc>
                <a:tc>
                  <a:txBody>
                    <a:bodyPr/>
                    <a:lstStyle/>
                    <a:p>
                      <a:pPr algn="r" fontAlgn="b"/>
                      <a:r>
                        <a:rPr lang="tr-TR" sz="1000" b="0" i="0" u="none" strike="noStrike">
                          <a:effectLst/>
                          <a:latin typeface="Arial" panose="020B0604020202020204" pitchFamily="34" charset="0"/>
                        </a:rPr>
                        <a:t>90%</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6"/>
                  </a:ext>
                </a:extLst>
              </a:tr>
              <a:tr h="206042">
                <a:tc>
                  <a:txBody>
                    <a:bodyPr/>
                    <a:lstStyle/>
                    <a:p>
                      <a:pPr algn="l" fontAlgn="b"/>
                      <a:r>
                        <a:rPr lang="tr-TR" sz="1000" b="1" i="0" u="none" strike="noStrike">
                          <a:solidFill>
                            <a:schemeClr val="bg1"/>
                          </a:solidFill>
                          <a:effectLst/>
                          <a:latin typeface="Arial" panose="020B0604020202020204" pitchFamily="34" charset="0"/>
                        </a:rPr>
                        <a:t>Kadınlar evlendikten sonra çalışmamalıdır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26%</a:t>
                      </a:r>
                    </a:p>
                  </a:txBody>
                  <a:tcPr marL="9525" marR="9525" marT="9525" marB="0" anchor="b"/>
                </a:tc>
                <a:tc>
                  <a:txBody>
                    <a:bodyPr/>
                    <a:lstStyle/>
                    <a:p>
                      <a:pPr algn="r" fontAlgn="b"/>
                      <a:r>
                        <a:rPr lang="tr-TR" sz="1000" b="0" i="0" u="none" strike="noStrike">
                          <a:effectLst/>
                          <a:latin typeface="Arial" panose="020B0604020202020204" pitchFamily="34" charset="0"/>
                        </a:rPr>
                        <a:t>12%</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22%</a:t>
                      </a:r>
                    </a:p>
                  </a:txBody>
                  <a:tcPr marL="9525" marR="9525" marT="9525" marB="0" anchor="b"/>
                </a:tc>
                <a:tc>
                  <a:txBody>
                    <a:bodyPr/>
                    <a:lstStyle/>
                    <a:p>
                      <a:pPr algn="r" fontAlgn="b"/>
                      <a:r>
                        <a:rPr lang="tr-TR" sz="1000" b="0" i="0" u="none" strike="noStrike">
                          <a:effectLst/>
                          <a:latin typeface="Arial" panose="020B0604020202020204" pitchFamily="34" charset="0"/>
                        </a:rPr>
                        <a:t>27%</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7"/>
                  </a:ext>
                </a:extLst>
              </a:tr>
              <a:tr h="206042">
                <a:tc>
                  <a:txBody>
                    <a:bodyPr/>
                    <a:lstStyle/>
                    <a:p>
                      <a:pPr algn="l" fontAlgn="b"/>
                      <a:r>
                        <a:rPr lang="tr-TR" sz="1000" b="1" i="0" u="none" strike="noStrike">
                          <a:solidFill>
                            <a:schemeClr val="bg1"/>
                          </a:solidFill>
                          <a:effectLst/>
                          <a:latin typeface="Arial" panose="020B0604020202020204" pitchFamily="34" charset="0"/>
                        </a:rPr>
                        <a:t>Çalışma hayatı kadının işlerini aksatmasına neden olmaz</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63%</a:t>
                      </a:r>
                    </a:p>
                  </a:txBody>
                  <a:tcPr marL="9525" marR="9525" marT="9525" marB="0" anchor="b"/>
                </a:tc>
                <a:tc>
                  <a:txBody>
                    <a:bodyPr/>
                    <a:lstStyle/>
                    <a:p>
                      <a:pPr algn="r" fontAlgn="b"/>
                      <a:r>
                        <a:rPr lang="tr-TR" sz="1000" b="0" i="0" u="none" strike="noStrike">
                          <a:effectLst/>
                          <a:latin typeface="Arial" panose="020B0604020202020204" pitchFamily="34" charset="0"/>
                        </a:rPr>
                        <a:t>78%</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62%</a:t>
                      </a:r>
                    </a:p>
                  </a:txBody>
                  <a:tcPr marL="9525" marR="9525" marT="9525" marB="0" anchor="b"/>
                </a:tc>
                <a:tc>
                  <a:txBody>
                    <a:bodyPr/>
                    <a:lstStyle/>
                    <a:p>
                      <a:pPr algn="r" fontAlgn="b"/>
                      <a:r>
                        <a:rPr lang="tr-TR" sz="1000" b="0" i="0" u="none" strike="noStrike">
                          <a:effectLst/>
                          <a:latin typeface="Arial" panose="020B0604020202020204" pitchFamily="34" charset="0"/>
                        </a:rPr>
                        <a:t>76%</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8"/>
                  </a:ext>
                </a:extLst>
              </a:tr>
              <a:tr h="206042">
                <a:tc>
                  <a:txBody>
                    <a:bodyPr/>
                    <a:lstStyle/>
                    <a:p>
                      <a:pPr algn="l" fontAlgn="b"/>
                      <a:r>
                        <a:rPr lang="tr-TR" sz="1000" b="1" i="0" u="none" strike="noStrike">
                          <a:solidFill>
                            <a:schemeClr val="bg1"/>
                          </a:solidFill>
                          <a:effectLst/>
                          <a:latin typeface="Arial" panose="020B0604020202020204" pitchFamily="34" charset="0"/>
                        </a:rPr>
                        <a:t>Çalışan bir kadın hayattan daha çok zevk alır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77%</a:t>
                      </a:r>
                    </a:p>
                  </a:txBody>
                  <a:tcPr marL="9525" marR="9525" marT="9525" marB="0" anchor="b"/>
                </a:tc>
                <a:tc>
                  <a:txBody>
                    <a:bodyPr/>
                    <a:lstStyle/>
                    <a:p>
                      <a:pPr algn="r" fontAlgn="b"/>
                      <a:r>
                        <a:rPr lang="tr-TR" sz="1000" b="0" i="0" u="none" strike="noStrike">
                          <a:effectLst/>
                          <a:latin typeface="Arial" panose="020B0604020202020204" pitchFamily="34" charset="0"/>
                        </a:rPr>
                        <a:t>87%</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72%</a:t>
                      </a:r>
                    </a:p>
                  </a:txBody>
                  <a:tcPr marL="9525" marR="9525" marT="9525" marB="0" anchor="b"/>
                </a:tc>
                <a:tc>
                  <a:txBody>
                    <a:bodyPr/>
                    <a:lstStyle/>
                    <a:p>
                      <a:pPr algn="r" fontAlgn="b"/>
                      <a:r>
                        <a:rPr lang="tr-TR" sz="1000" b="0" i="0" u="none" strike="noStrike">
                          <a:effectLst/>
                          <a:latin typeface="Arial" panose="020B0604020202020204" pitchFamily="34" charset="0"/>
                        </a:rPr>
                        <a:t>79%</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09"/>
                  </a:ext>
                </a:extLst>
              </a:tr>
              <a:tr h="206042">
                <a:tc>
                  <a:txBody>
                    <a:bodyPr/>
                    <a:lstStyle/>
                    <a:p>
                      <a:pPr algn="l" fontAlgn="b"/>
                      <a:r>
                        <a:rPr lang="tr-TR" sz="1000" b="1" i="0" u="none" strike="noStrike">
                          <a:solidFill>
                            <a:schemeClr val="bg1"/>
                          </a:solidFill>
                          <a:effectLst/>
                          <a:latin typeface="Arial" panose="020B0604020202020204" pitchFamily="34" charset="0"/>
                        </a:rPr>
                        <a:t>Kadınlar erkekler tarafından her zaman korunmalıdır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65%</a:t>
                      </a:r>
                    </a:p>
                  </a:txBody>
                  <a:tcPr marL="9525" marR="9525" marT="9525" marB="0" anchor="b"/>
                </a:tc>
                <a:tc>
                  <a:txBody>
                    <a:bodyPr/>
                    <a:lstStyle/>
                    <a:p>
                      <a:pPr algn="r" fontAlgn="b"/>
                      <a:r>
                        <a:rPr lang="tr-TR" sz="1000" b="0" i="0" u="none" strike="noStrike">
                          <a:effectLst/>
                          <a:latin typeface="Arial" panose="020B0604020202020204" pitchFamily="34" charset="0"/>
                        </a:rPr>
                        <a:t>43%</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68%</a:t>
                      </a:r>
                    </a:p>
                  </a:txBody>
                  <a:tcPr marL="9525" marR="9525" marT="9525" marB="0" anchor="b"/>
                </a:tc>
                <a:tc>
                  <a:txBody>
                    <a:bodyPr/>
                    <a:lstStyle/>
                    <a:p>
                      <a:pPr algn="r" fontAlgn="b"/>
                      <a:r>
                        <a:rPr lang="tr-TR" sz="1000" b="0" i="0" u="none" strike="noStrike">
                          <a:effectLst/>
                          <a:latin typeface="Arial" panose="020B0604020202020204" pitchFamily="34" charset="0"/>
                        </a:rPr>
                        <a:t>62%</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0"/>
                  </a:ext>
                </a:extLst>
              </a:tr>
              <a:tr h="206042">
                <a:tc>
                  <a:txBody>
                    <a:bodyPr/>
                    <a:lstStyle/>
                    <a:p>
                      <a:pPr algn="l" fontAlgn="b"/>
                      <a:r>
                        <a:rPr lang="tr-TR" sz="1000" b="1" i="0" u="none" strike="noStrike" dirty="0">
                          <a:solidFill>
                            <a:schemeClr val="bg1"/>
                          </a:solidFill>
                          <a:effectLst/>
                          <a:latin typeface="Arial" panose="020B0604020202020204" pitchFamily="34" charset="0"/>
                        </a:rPr>
                        <a:t>Kocası izin vermiyorsa kadın çalışmamalıdır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51%</a:t>
                      </a:r>
                    </a:p>
                  </a:txBody>
                  <a:tcPr marL="9525" marR="9525" marT="9525" marB="0" anchor="b"/>
                </a:tc>
                <a:tc>
                  <a:txBody>
                    <a:bodyPr/>
                    <a:lstStyle/>
                    <a:p>
                      <a:pPr algn="r" fontAlgn="b"/>
                      <a:r>
                        <a:rPr lang="tr-TR" sz="1000" b="0" i="0" u="none" strike="noStrike">
                          <a:effectLst/>
                          <a:latin typeface="Arial" panose="020B0604020202020204" pitchFamily="34" charset="0"/>
                        </a:rPr>
                        <a:t>34%</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58%</a:t>
                      </a:r>
                    </a:p>
                  </a:txBody>
                  <a:tcPr marL="9525" marR="9525" marT="9525" marB="0" anchor="b"/>
                </a:tc>
                <a:tc>
                  <a:txBody>
                    <a:bodyPr/>
                    <a:lstStyle/>
                    <a:p>
                      <a:pPr algn="r" fontAlgn="b"/>
                      <a:r>
                        <a:rPr lang="tr-TR" sz="1000" b="0" i="0" u="none" strike="noStrike">
                          <a:effectLst/>
                          <a:latin typeface="Arial" panose="020B0604020202020204" pitchFamily="34" charset="0"/>
                        </a:rPr>
                        <a:t>52%</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1"/>
                  </a:ext>
                </a:extLst>
              </a:tr>
              <a:tr h="206042">
                <a:tc>
                  <a:txBody>
                    <a:bodyPr/>
                    <a:lstStyle/>
                    <a:p>
                      <a:pPr algn="l" fontAlgn="b"/>
                      <a:r>
                        <a:rPr lang="tr-TR" sz="1000" b="1" i="0" u="none" strike="noStrike">
                          <a:solidFill>
                            <a:schemeClr val="bg1"/>
                          </a:solidFill>
                          <a:effectLst/>
                          <a:latin typeface="Arial" panose="020B0604020202020204" pitchFamily="34" charset="0"/>
                        </a:rPr>
                        <a:t>Kadınlar yönetici olabilir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86%</a:t>
                      </a:r>
                    </a:p>
                  </a:txBody>
                  <a:tcPr marL="9525" marR="9525" marT="9525" marB="0" anchor="b"/>
                </a:tc>
                <a:tc>
                  <a:txBody>
                    <a:bodyPr/>
                    <a:lstStyle/>
                    <a:p>
                      <a:pPr algn="r" fontAlgn="b"/>
                      <a:r>
                        <a:rPr lang="tr-TR" sz="1000" b="0" i="0" u="none" strike="noStrike">
                          <a:effectLst/>
                          <a:latin typeface="Arial" panose="020B0604020202020204" pitchFamily="34" charset="0"/>
                        </a:rPr>
                        <a:t>94%</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89%</a:t>
                      </a:r>
                    </a:p>
                  </a:txBody>
                  <a:tcPr marL="9525" marR="9525" marT="9525" marB="0" anchor="b"/>
                </a:tc>
                <a:tc>
                  <a:txBody>
                    <a:bodyPr/>
                    <a:lstStyle/>
                    <a:p>
                      <a:pPr algn="r" fontAlgn="b"/>
                      <a:r>
                        <a:rPr lang="tr-TR" sz="1000" b="0" i="0" u="none" strike="noStrike">
                          <a:effectLst/>
                          <a:latin typeface="Arial" panose="020B0604020202020204" pitchFamily="34" charset="0"/>
                        </a:rPr>
                        <a:t>90%</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2"/>
                  </a:ext>
                </a:extLst>
              </a:tr>
              <a:tr h="206042">
                <a:tc>
                  <a:txBody>
                    <a:bodyPr/>
                    <a:lstStyle/>
                    <a:p>
                      <a:pPr algn="l" fontAlgn="b"/>
                      <a:r>
                        <a:rPr lang="tr-TR" sz="1000" b="1" i="0" u="none" strike="noStrike">
                          <a:solidFill>
                            <a:schemeClr val="bg1"/>
                          </a:solidFill>
                          <a:effectLst/>
                          <a:latin typeface="Arial" panose="020B0604020202020204" pitchFamily="34" charset="0"/>
                        </a:rPr>
                        <a:t>Çalışan bir kadın kazandığı geliri eşine vermelidir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44%</a:t>
                      </a:r>
                    </a:p>
                  </a:txBody>
                  <a:tcPr marL="9525" marR="9525" marT="9525" marB="0" anchor="b"/>
                </a:tc>
                <a:tc>
                  <a:txBody>
                    <a:bodyPr/>
                    <a:lstStyle/>
                    <a:p>
                      <a:pPr algn="r" fontAlgn="b"/>
                      <a:r>
                        <a:rPr lang="tr-TR" sz="1000" b="0" i="0" u="none" strike="noStrike">
                          <a:effectLst/>
                          <a:latin typeface="Arial" panose="020B0604020202020204" pitchFamily="34" charset="0"/>
                        </a:rPr>
                        <a:t>35%</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45%</a:t>
                      </a:r>
                    </a:p>
                  </a:txBody>
                  <a:tcPr marL="9525" marR="9525" marT="9525" marB="0" anchor="b"/>
                </a:tc>
                <a:tc>
                  <a:txBody>
                    <a:bodyPr/>
                    <a:lstStyle/>
                    <a:p>
                      <a:pPr algn="r" fontAlgn="b"/>
                      <a:r>
                        <a:rPr lang="tr-TR" sz="1000" b="0" i="0" u="none" strike="noStrike">
                          <a:effectLst/>
                          <a:latin typeface="Arial" panose="020B0604020202020204" pitchFamily="34" charset="0"/>
                        </a:rPr>
                        <a:t>50%</a:t>
                      </a:r>
                    </a:p>
                  </a:txBody>
                  <a:tcPr marL="9525" marR="9525" marT="9525" marB="0" anchor="b"/>
                </a:tc>
                <a:tc>
                  <a:txBody>
                    <a:bodyPr/>
                    <a:lstStyle/>
                    <a:p>
                      <a:pPr algn="r" fontAlgn="b"/>
                      <a:endParaRPr lang="tr-TR"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3"/>
                  </a:ext>
                </a:extLst>
              </a:tr>
              <a:tr h="206042">
                <a:tc>
                  <a:txBody>
                    <a:bodyPr/>
                    <a:lstStyle/>
                    <a:p>
                      <a:pPr algn="l" fontAlgn="b"/>
                      <a:r>
                        <a:rPr lang="tr-TR" sz="1000" b="1" i="0" u="none" strike="noStrike">
                          <a:solidFill>
                            <a:schemeClr val="bg1"/>
                          </a:solidFill>
                          <a:effectLst/>
                          <a:latin typeface="Arial" panose="020B0604020202020204" pitchFamily="34" charset="0"/>
                        </a:rPr>
                        <a:t>Çalışan bir kadın çocuklarına daha iyi bir anne olur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60%</a:t>
                      </a:r>
                    </a:p>
                  </a:txBody>
                  <a:tcPr marL="9525" marR="9525" marT="9525" marB="0" anchor="b"/>
                </a:tc>
                <a:tc>
                  <a:txBody>
                    <a:bodyPr/>
                    <a:lstStyle/>
                    <a:p>
                      <a:pPr algn="r" fontAlgn="b"/>
                      <a:r>
                        <a:rPr lang="tr-TR" sz="1000" b="0" i="0" u="none" strike="noStrike">
                          <a:effectLst/>
                          <a:latin typeface="Arial" panose="020B0604020202020204" pitchFamily="34" charset="0"/>
                        </a:rPr>
                        <a:t>72%</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59%</a:t>
                      </a:r>
                    </a:p>
                  </a:txBody>
                  <a:tcPr marL="9525" marR="9525" marT="9525" marB="0" anchor="b"/>
                </a:tc>
                <a:tc>
                  <a:txBody>
                    <a:bodyPr/>
                    <a:lstStyle/>
                    <a:p>
                      <a:pPr algn="r" fontAlgn="b"/>
                      <a:r>
                        <a:rPr lang="tr-TR" sz="1000" b="0" i="0" u="none" strike="noStrike">
                          <a:effectLst/>
                          <a:latin typeface="Arial" panose="020B0604020202020204" pitchFamily="34" charset="0"/>
                        </a:rPr>
                        <a:t>69%</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4"/>
                  </a:ext>
                </a:extLst>
              </a:tr>
              <a:tr h="206042">
                <a:tc>
                  <a:txBody>
                    <a:bodyPr/>
                    <a:lstStyle/>
                    <a:p>
                      <a:pPr algn="l" fontAlgn="b"/>
                      <a:r>
                        <a:rPr lang="tr-TR" sz="1000" b="1" i="0" u="none" strike="noStrike">
                          <a:solidFill>
                            <a:schemeClr val="bg1"/>
                          </a:solidFill>
                          <a:effectLst/>
                          <a:latin typeface="Arial" panose="020B0604020202020204" pitchFamily="34" charset="0"/>
                        </a:rPr>
                        <a:t>Erkekler de çamaşır bulaşık gibi ev işlerini yapmalıdır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78%</a:t>
                      </a:r>
                    </a:p>
                  </a:txBody>
                  <a:tcPr marL="9525" marR="9525" marT="9525" marB="0" anchor="b"/>
                </a:tc>
                <a:tc>
                  <a:txBody>
                    <a:bodyPr/>
                    <a:lstStyle/>
                    <a:p>
                      <a:pPr algn="r" fontAlgn="b"/>
                      <a:r>
                        <a:rPr lang="tr-TR" sz="1000" b="0" i="0" u="none" strike="noStrike">
                          <a:effectLst/>
                          <a:latin typeface="Arial" panose="020B0604020202020204" pitchFamily="34" charset="0"/>
                        </a:rPr>
                        <a:t>85%</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76%</a:t>
                      </a:r>
                    </a:p>
                  </a:txBody>
                  <a:tcPr marL="9525" marR="9525" marT="9525" marB="0" anchor="b"/>
                </a:tc>
                <a:tc>
                  <a:txBody>
                    <a:bodyPr/>
                    <a:lstStyle/>
                    <a:p>
                      <a:pPr algn="r" fontAlgn="b"/>
                      <a:r>
                        <a:rPr lang="tr-TR" sz="1000" b="0" i="0" u="none" strike="noStrike">
                          <a:effectLst/>
                          <a:latin typeface="Arial" panose="020B0604020202020204" pitchFamily="34" charset="0"/>
                        </a:rPr>
                        <a:t>72%</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5"/>
                  </a:ext>
                </a:extLst>
              </a:tr>
              <a:tr h="206042">
                <a:tc>
                  <a:txBody>
                    <a:bodyPr/>
                    <a:lstStyle/>
                    <a:p>
                      <a:pPr algn="l" fontAlgn="b"/>
                      <a:r>
                        <a:rPr lang="tr-TR" sz="1000" b="1" i="0" u="none" strike="noStrike">
                          <a:solidFill>
                            <a:schemeClr val="bg1"/>
                          </a:solidFill>
                          <a:effectLst/>
                          <a:latin typeface="Arial" panose="020B0604020202020204" pitchFamily="34" charset="0"/>
                        </a:rPr>
                        <a:t>Kocasız kadın sahipsiz eve benzer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56%</a:t>
                      </a:r>
                    </a:p>
                  </a:txBody>
                  <a:tcPr marL="9525" marR="9525" marT="9525" marB="0" anchor="b"/>
                </a:tc>
                <a:tc>
                  <a:txBody>
                    <a:bodyPr/>
                    <a:lstStyle/>
                    <a:p>
                      <a:pPr algn="r" fontAlgn="b"/>
                      <a:r>
                        <a:rPr lang="tr-TR" sz="1000" b="0" i="0" u="none" strike="noStrike">
                          <a:effectLst/>
                          <a:latin typeface="Arial" panose="020B0604020202020204" pitchFamily="34" charset="0"/>
                        </a:rPr>
                        <a:t>38%</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60%</a:t>
                      </a:r>
                    </a:p>
                  </a:txBody>
                  <a:tcPr marL="9525" marR="9525" marT="9525" marB="0" anchor="b"/>
                </a:tc>
                <a:tc>
                  <a:txBody>
                    <a:bodyPr/>
                    <a:lstStyle/>
                    <a:p>
                      <a:pPr algn="r" fontAlgn="b"/>
                      <a:r>
                        <a:rPr lang="tr-TR" sz="1000" b="0" i="0" u="none" strike="noStrike">
                          <a:effectLst/>
                          <a:latin typeface="Arial" panose="020B0604020202020204" pitchFamily="34" charset="0"/>
                        </a:rPr>
                        <a:t>50%</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6"/>
                  </a:ext>
                </a:extLst>
              </a:tr>
              <a:tr h="206042">
                <a:tc>
                  <a:txBody>
                    <a:bodyPr/>
                    <a:lstStyle/>
                    <a:p>
                      <a:pPr algn="l" fontAlgn="b"/>
                      <a:r>
                        <a:rPr lang="tr-TR" sz="1000" b="1" i="0" u="none" strike="noStrike">
                          <a:solidFill>
                            <a:schemeClr val="bg1"/>
                          </a:solidFill>
                          <a:effectLst/>
                          <a:latin typeface="Arial" panose="020B0604020202020204" pitchFamily="34" charset="0"/>
                        </a:rPr>
                        <a:t>Bir ailenin gelirini erkekler sağlamalıdır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60%</a:t>
                      </a:r>
                    </a:p>
                  </a:txBody>
                  <a:tcPr marL="9525" marR="9525" marT="9525" marB="0" anchor="b"/>
                </a:tc>
                <a:tc>
                  <a:txBody>
                    <a:bodyPr/>
                    <a:lstStyle/>
                    <a:p>
                      <a:pPr algn="r" fontAlgn="b"/>
                      <a:r>
                        <a:rPr lang="tr-TR" sz="1000" b="0" i="0" u="none" strike="noStrike">
                          <a:effectLst/>
                          <a:latin typeface="Arial" panose="020B0604020202020204" pitchFamily="34" charset="0"/>
                        </a:rPr>
                        <a:t>36%</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64%</a:t>
                      </a:r>
                    </a:p>
                  </a:txBody>
                  <a:tcPr marL="9525" marR="9525" marT="9525" marB="0" anchor="b"/>
                </a:tc>
                <a:tc>
                  <a:txBody>
                    <a:bodyPr/>
                    <a:lstStyle/>
                    <a:p>
                      <a:pPr algn="r" fontAlgn="b"/>
                      <a:r>
                        <a:rPr lang="tr-TR" sz="1000" b="0" i="0" u="none" strike="noStrike">
                          <a:effectLst/>
                          <a:latin typeface="Arial" panose="020B0604020202020204" pitchFamily="34" charset="0"/>
                        </a:rPr>
                        <a:t>49%</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7"/>
                  </a:ext>
                </a:extLst>
              </a:tr>
              <a:tr h="206042">
                <a:tc>
                  <a:txBody>
                    <a:bodyPr/>
                    <a:lstStyle/>
                    <a:p>
                      <a:pPr algn="l" fontAlgn="b"/>
                      <a:r>
                        <a:rPr lang="tr-TR" sz="1000" b="1" i="0" u="none" strike="noStrike" dirty="0">
                          <a:solidFill>
                            <a:schemeClr val="bg1"/>
                          </a:solidFill>
                          <a:effectLst/>
                          <a:latin typeface="Arial" panose="020B0604020202020204" pitchFamily="34" charset="0"/>
                        </a:rPr>
                        <a:t>Kadınlar kendi başına ticarethane gibi yerler (kafe, market, </a:t>
                      </a:r>
                      <a:r>
                        <a:rPr lang="tr-TR" sz="1000" b="1" i="0" u="none" strike="noStrike" dirty="0" smtClean="0">
                          <a:solidFill>
                            <a:schemeClr val="bg1"/>
                          </a:solidFill>
                          <a:effectLst/>
                          <a:latin typeface="Arial" panose="020B0604020202020204" pitchFamily="34" charset="0"/>
                        </a:rPr>
                        <a:t>emlakçı gibi</a:t>
                      </a:r>
                      <a:r>
                        <a:rPr lang="tr-TR" sz="1000" b="1" i="0" u="none" strike="noStrike" dirty="0">
                          <a:solidFill>
                            <a:schemeClr val="bg1"/>
                          </a:solidFill>
                          <a:effectLst/>
                          <a:latin typeface="Arial" panose="020B0604020202020204" pitchFamily="34" charset="0"/>
                        </a:rPr>
                        <a:t>) açmamalıdır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34%</a:t>
                      </a:r>
                    </a:p>
                  </a:txBody>
                  <a:tcPr marL="9525" marR="9525" marT="9525" marB="0" anchor="b"/>
                </a:tc>
                <a:tc>
                  <a:txBody>
                    <a:bodyPr/>
                    <a:lstStyle/>
                    <a:p>
                      <a:pPr algn="r" fontAlgn="b"/>
                      <a:r>
                        <a:rPr lang="tr-TR" sz="1000" b="0" i="0" u="none" strike="noStrike">
                          <a:effectLst/>
                          <a:latin typeface="Arial" panose="020B0604020202020204" pitchFamily="34" charset="0"/>
                        </a:rPr>
                        <a:t>21%</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36%</a:t>
                      </a:r>
                    </a:p>
                  </a:txBody>
                  <a:tcPr marL="9525" marR="9525" marT="9525" marB="0" anchor="b"/>
                </a:tc>
                <a:tc>
                  <a:txBody>
                    <a:bodyPr/>
                    <a:lstStyle/>
                    <a:p>
                      <a:pPr algn="r" fontAlgn="b"/>
                      <a:r>
                        <a:rPr lang="tr-TR" sz="1000" b="0" i="0" u="none" strike="noStrike">
                          <a:effectLst/>
                          <a:latin typeface="Arial" panose="020B0604020202020204" pitchFamily="34" charset="0"/>
                        </a:rPr>
                        <a:t>28%</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8"/>
                  </a:ext>
                </a:extLst>
              </a:tr>
              <a:tr h="206042">
                <a:tc>
                  <a:txBody>
                    <a:bodyPr/>
                    <a:lstStyle/>
                    <a:p>
                      <a:pPr algn="l" fontAlgn="b"/>
                      <a:r>
                        <a:rPr lang="tr-TR" sz="1000" b="1" i="0" u="none" strike="noStrike">
                          <a:solidFill>
                            <a:schemeClr val="bg1"/>
                          </a:solidFill>
                          <a:effectLst/>
                          <a:latin typeface="Arial" panose="020B0604020202020204" pitchFamily="34" charset="0"/>
                        </a:rPr>
                        <a:t>Kadınların birinci görevi ev işlerini üstlenmektir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57%</a:t>
                      </a:r>
                    </a:p>
                  </a:txBody>
                  <a:tcPr marL="9525" marR="9525" marT="9525" marB="0" anchor="b"/>
                </a:tc>
                <a:tc>
                  <a:txBody>
                    <a:bodyPr/>
                    <a:lstStyle/>
                    <a:p>
                      <a:pPr algn="r" fontAlgn="b"/>
                      <a:r>
                        <a:rPr lang="tr-TR" sz="1000" b="0" i="0" u="none" strike="noStrike">
                          <a:effectLst/>
                          <a:latin typeface="Arial" panose="020B0604020202020204" pitchFamily="34" charset="0"/>
                        </a:rPr>
                        <a:t>30%</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55%</a:t>
                      </a:r>
                    </a:p>
                  </a:txBody>
                  <a:tcPr marL="9525" marR="9525" marT="9525" marB="0" anchor="b"/>
                </a:tc>
                <a:tc>
                  <a:txBody>
                    <a:bodyPr/>
                    <a:lstStyle/>
                    <a:p>
                      <a:pPr algn="r" fontAlgn="b"/>
                      <a:r>
                        <a:rPr lang="tr-TR" sz="1000" b="0" i="0" u="none" strike="noStrike">
                          <a:effectLst/>
                          <a:latin typeface="Arial" panose="020B0604020202020204" pitchFamily="34" charset="0"/>
                        </a:rPr>
                        <a:t>43%</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19"/>
                  </a:ext>
                </a:extLst>
              </a:tr>
              <a:tr h="206042">
                <a:tc>
                  <a:txBody>
                    <a:bodyPr/>
                    <a:lstStyle/>
                    <a:p>
                      <a:pPr algn="l" fontAlgn="b"/>
                      <a:r>
                        <a:rPr lang="tr-TR" sz="1000" b="1" i="0" u="none" strike="noStrike">
                          <a:solidFill>
                            <a:schemeClr val="bg1"/>
                          </a:solidFill>
                          <a:effectLst/>
                          <a:latin typeface="Arial" panose="020B0604020202020204" pitchFamily="34" charset="0"/>
                        </a:rPr>
                        <a:t>Bir kadın kocasından fazla para kazanmamalıdır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26%</a:t>
                      </a:r>
                    </a:p>
                  </a:txBody>
                  <a:tcPr marL="9525" marR="9525" marT="9525" marB="0" anchor="b"/>
                </a:tc>
                <a:tc>
                  <a:txBody>
                    <a:bodyPr/>
                    <a:lstStyle/>
                    <a:p>
                      <a:pPr algn="r" fontAlgn="b"/>
                      <a:r>
                        <a:rPr lang="tr-TR" sz="1000" b="0" i="0" u="none" strike="noStrike">
                          <a:effectLst/>
                          <a:latin typeface="Arial" panose="020B0604020202020204" pitchFamily="34" charset="0"/>
                        </a:rPr>
                        <a:t>10%</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23%</a:t>
                      </a:r>
                    </a:p>
                  </a:txBody>
                  <a:tcPr marL="9525" marR="9525" marT="9525" marB="0" anchor="b"/>
                </a:tc>
                <a:tc>
                  <a:txBody>
                    <a:bodyPr/>
                    <a:lstStyle/>
                    <a:p>
                      <a:pPr algn="r" fontAlgn="b"/>
                      <a:r>
                        <a:rPr lang="tr-TR" sz="1000" b="0" i="0" u="none" strike="noStrike">
                          <a:effectLst/>
                          <a:latin typeface="Arial" panose="020B0604020202020204" pitchFamily="34" charset="0"/>
                        </a:rPr>
                        <a:t>19%</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0"/>
                  </a:ext>
                </a:extLst>
              </a:tr>
              <a:tr h="206042">
                <a:tc>
                  <a:txBody>
                    <a:bodyPr/>
                    <a:lstStyle/>
                    <a:p>
                      <a:pPr algn="l" fontAlgn="b"/>
                      <a:r>
                        <a:rPr lang="fi-FI" sz="1000" b="1" i="0" u="none" strike="noStrike">
                          <a:solidFill>
                            <a:schemeClr val="bg1"/>
                          </a:solidFill>
                          <a:effectLst/>
                          <a:latin typeface="Arial" panose="020B0604020202020204" pitchFamily="34" charset="0"/>
                        </a:rPr>
                        <a:t>Erkek her zaman evin reisi olmalıdır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50%</a:t>
                      </a:r>
                    </a:p>
                  </a:txBody>
                  <a:tcPr marL="9525" marR="9525" marT="9525" marB="0" anchor="b"/>
                </a:tc>
                <a:tc>
                  <a:txBody>
                    <a:bodyPr/>
                    <a:lstStyle/>
                    <a:p>
                      <a:pPr algn="r" fontAlgn="b"/>
                      <a:r>
                        <a:rPr lang="tr-TR" sz="1000" b="0" i="0" u="none" strike="noStrike">
                          <a:effectLst/>
                          <a:latin typeface="Arial" panose="020B0604020202020204" pitchFamily="34" charset="0"/>
                        </a:rPr>
                        <a:t>20%</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52%</a:t>
                      </a:r>
                    </a:p>
                  </a:txBody>
                  <a:tcPr marL="9525" marR="9525" marT="9525" marB="0" anchor="b"/>
                </a:tc>
                <a:tc>
                  <a:txBody>
                    <a:bodyPr/>
                    <a:lstStyle/>
                    <a:p>
                      <a:pPr algn="r" fontAlgn="b"/>
                      <a:r>
                        <a:rPr lang="tr-TR" sz="1000" b="0" i="0" u="none" strike="noStrike">
                          <a:effectLst/>
                          <a:latin typeface="Arial" panose="020B0604020202020204" pitchFamily="34" charset="0"/>
                        </a:rPr>
                        <a:t>39%</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1"/>
                  </a:ext>
                </a:extLst>
              </a:tr>
              <a:tr h="206042">
                <a:tc>
                  <a:txBody>
                    <a:bodyPr/>
                    <a:lstStyle/>
                    <a:p>
                      <a:pPr algn="l" fontAlgn="b"/>
                      <a:r>
                        <a:rPr lang="tr-TR" sz="1000" b="1" i="0" u="none" strike="noStrike">
                          <a:solidFill>
                            <a:schemeClr val="bg1"/>
                          </a:solidFill>
                          <a:effectLst/>
                          <a:latin typeface="Arial" panose="020B0604020202020204" pitchFamily="34" charset="0"/>
                        </a:rPr>
                        <a:t>Toplumun liderliği genellikle erkeklerin elinde olmalıdır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33%</a:t>
                      </a:r>
                    </a:p>
                  </a:txBody>
                  <a:tcPr marL="9525" marR="9525" marT="9525" marB="0" anchor="b"/>
                </a:tc>
                <a:tc>
                  <a:txBody>
                    <a:bodyPr/>
                    <a:lstStyle/>
                    <a:p>
                      <a:pPr algn="r" fontAlgn="b"/>
                      <a:r>
                        <a:rPr lang="tr-TR" sz="1000" b="0" i="0" u="none" strike="noStrike">
                          <a:effectLst/>
                          <a:latin typeface="Arial" panose="020B0604020202020204" pitchFamily="34" charset="0"/>
                        </a:rPr>
                        <a:t>13%</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36%</a:t>
                      </a:r>
                    </a:p>
                  </a:txBody>
                  <a:tcPr marL="9525" marR="9525" marT="9525" marB="0" anchor="b"/>
                </a:tc>
                <a:tc>
                  <a:txBody>
                    <a:bodyPr/>
                    <a:lstStyle/>
                    <a:p>
                      <a:pPr algn="r" fontAlgn="b"/>
                      <a:r>
                        <a:rPr lang="tr-TR" sz="1000" b="0" i="0" u="none" strike="noStrike">
                          <a:effectLst/>
                          <a:latin typeface="Arial" panose="020B0604020202020204" pitchFamily="34" charset="0"/>
                        </a:rPr>
                        <a:t>30%</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2"/>
                  </a:ext>
                </a:extLst>
              </a:tr>
              <a:tr h="206042">
                <a:tc>
                  <a:txBody>
                    <a:bodyPr/>
                    <a:lstStyle/>
                    <a:p>
                      <a:pPr algn="l" fontAlgn="b"/>
                      <a:r>
                        <a:rPr lang="tr-TR" sz="1000" b="1" i="0" u="none" strike="noStrike">
                          <a:solidFill>
                            <a:schemeClr val="bg1"/>
                          </a:solidFill>
                          <a:effectLst/>
                          <a:latin typeface="Arial" panose="020B0604020202020204" pitchFamily="34" charset="0"/>
                        </a:rPr>
                        <a:t>Kız çocuklarına da erkek çocuklar kadar özgürlük verilmelidir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80%</a:t>
                      </a:r>
                    </a:p>
                  </a:txBody>
                  <a:tcPr marL="9525" marR="9525" marT="9525" marB="0" anchor="b"/>
                </a:tc>
                <a:tc>
                  <a:txBody>
                    <a:bodyPr/>
                    <a:lstStyle/>
                    <a:p>
                      <a:pPr algn="r" fontAlgn="b"/>
                      <a:r>
                        <a:rPr lang="tr-TR" sz="1000" b="0" i="0" u="none" strike="noStrike">
                          <a:effectLst/>
                          <a:latin typeface="Arial" panose="020B0604020202020204" pitchFamily="34" charset="0"/>
                        </a:rPr>
                        <a:t>89%</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84%</a:t>
                      </a:r>
                    </a:p>
                  </a:txBody>
                  <a:tcPr marL="9525" marR="9525" marT="9525" marB="0" anchor="b"/>
                </a:tc>
                <a:tc>
                  <a:txBody>
                    <a:bodyPr/>
                    <a:lstStyle/>
                    <a:p>
                      <a:pPr algn="r" fontAlgn="b"/>
                      <a:r>
                        <a:rPr lang="tr-TR" sz="1000" b="0" i="0" u="none" strike="noStrike">
                          <a:effectLst/>
                          <a:latin typeface="Arial" panose="020B0604020202020204" pitchFamily="34" charset="0"/>
                        </a:rPr>
                        <a:t>80%</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3"/>
                  </a:ext>
                </a:extLst>
              </a:tr>
              <a:tr h="206042">
                <a:tc>
                  <a:txBody>
                    <a:bodyPr/>
                    <a:lstStyle/>
                    <a:p>
                      <a:pPr algn="l" fontAlgn="b"/>
                      <a:r>
                        <a:rPr lang="tr-TR" sz="1000" b="1" i="0" u="none" strike="noStrike">
                          <a:solidFill>
                            <a:schemeClr val="bg1"/>
                          </a:solidFill>
                          <a:effectLst/>
                          <a:latin typeface="Arial" panose="020B0604020202020204" pitchFamily="34" charset="0"/>
                        </a:rPr>
                        <a:t>Bir kadın kendi haklarına sahip olabilmesi için gerekirse kocasına karşı çıkabilmelidir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72%</a:t>
                      </a:r>
                    </a:p>
                  </a:txBody>
                  <a:tcPr marL="9525" marR="9525" marT="9525" marB="0" anchor="b"/>
                </a:tc>
                <a:tc>
                  <a:txBody>
                    <a:bodyPr/>
                    <a:lstStyle/>
                    <a:p>
                      <a:pPr algn="r" fontAlgn="b"/>
                      <a:r>
                        <a:rPr lang="tr-TR" sz="1000" b="0" i="0" u="none" strike="noStrike">
                          <a:effectLst/>
                          <a:latin typeface="Arial" panose="020B0604020202020204" pitchFamily="34" charset="0"/>
                        </a:rPr>
                        <a:t>79%</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71%</a:t>
                      </a:r>
                    </a:p>
                  </a:txBody>
                  <a:tcPr marL="9525" marR="9525" marT="9525" marB="0" anchor="b"/>
                </a:tc>
                <a:tc>
                  <a:txBody>
                    <a:bodyPr/>
                    <a:lstStyle/>
                    <a:p>
                      <a:pPr algn="r" fontAlgn="b"/>
                      <a:r>
                        <a:rPr lang="tr-TR" sz="1000" b="0" i="0" u="none" strike="noStrike">
                          <a:effectLst/>
                          <a:latin typeface="Arial" panose="020B0604020202020204" pitchFamily="34" charset="0"/>
                        </a:rPr>
                        <a:t>62%</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4"/>
                  </a:ext>
                </a:extLst>
              </a:tr>
              <a:tr h="206042">
                <a:tc>
                  <a:txBody>
                    <a:bodyPr/>
                    <a:lstStyle/>
                    <a:p>
                      <a:pPr algn="l" fontAlgn="b"/>
                      <a:r>
                        <a:rPr lang="tr-TR" sz="1000" b="1" i="0" u="none" strike="noStrike">
                          <a:solidFill>
                            <a:schemeClr val="bg1"/>
                          </a:solidFill>
                          <a:effectLst/>
                          <a:latin typeface="Arial" panose="020B0604020202020204" pitchFamily="34" charset="0"/>
                        </a:rPr>
                        <a:t>Kadın kocasından yaş olarak daha küçük olmalıdır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51%</a:t>
                      </a:r>
                    </a:p>
                  </a:txBody>
                  <a:tcPr marL="9525" marR="9525" marT="9525" marB="0" anchor="b"/>
                </a:tc>
                <a:tc>
                  <a:txBody>
                    <a:bodyPr/>
                    <a:lstStyle/>
                    <a:p>
                      <a:pPr algn="r" fontAlgn="b"/>
                      <a:r>
                        <a:rPr lang="tr-TR" sz="1000" b="0" i="0" u="none" strike="noStrike">
                          <a:effectLst/>
                          <a:latin typeface="Arial" panose="020B0604020202020204" pitchFamily="34" charset="0"/>
                        </a:rPr>
                        <a:t>28%</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48%</a:t>
                      </a:r>
                    </a:p>
                  </a:txBody>
                  <a:tcPr marL="9525" marR="9525" marT="9525" marB="0" anchor="b"/>
                </a:tc>
                <a:tc>
                  <a:txBody>
                    <a:bodyPr/>
                    <a:lstStyle/>
                    <a:p>
                      <a:pPr algn="r" fontAlgn="b"/>
                      <a:r>
                        <a:rPr lang="tr-TR" sz="1000" b="0" i="0" u="none" strike="noStrike">
                          <a:effectLst/>
                          <a:latin typeface="Arial" panose="020B0604020202020204" pitchFamily="34" charset="0"/>
                        </a:rPr>
                        <a:t>44%</a:t>
                      </a:r>
                    </a:p>
                  </a:txBody>
                  <a:tcPr marL="9525" marR="9525" marT="9525" marB="0" anchor="b"/>
                </a:tc>
                <a:tc>
                  <a:txBody>
                    <a:bodyPr/>
                    <a:lstStyle/>
                    <a:p>
                      <a:pPr algn="r" fontAlgn="b"/>
                      <a:endParaRPr lang="tr-TR"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5"/>
                  </a:ext>
                </a:extLst>
              </a:tr>
              <a:tr h="239903">
                <a:tc>
                  <a:txBody>
                    <a:bodyPr/>
                    <a:lstStyle/>
                    <a:p>
                      <a:pPr algn="l" fontAlgn="b"/>
                      <a:r>
                        <a:rPr lang="tr-TR" sz="1000" b="1" i="0" u="none" strike="noStrike" dirty="0">
                          <a:solidFill>
                            <a:schemeClr val="bg1"/>
                          </a:solidFill>
                          <a:effectLst/>
                          <a:latin typeface="Arial" panose="020B0604020202020204" pitchFamily="34" charset="0"/>
                        </a:rPr>
                        <a:t>Ailedeki önemli kararları erkekler vermelidir</a:t>
                      </a:r>
                    </a:p>
                  </a:txBody>
                  <a:tcPr marL="9525" marR="9525" marT="9525" marB="0" anchor="b">
                    <a:solidFill>
                      <a:schemeClr val="accent5">
                        <a:lumMod val="60000"/>
                        <a:lumOff val="40000"/>
                      </a:schemeClr>
                    </a:solidFill>
                  </a:tcPr>
                </a:tc>
                <a:tc>
                  <a:txBody>
                    <a:bodyPr/>
                    <a:lstStyle/>
                    <a:p>
                      <a:pPr algn="r" fontAlgn="b"/>
                      <a:r>
                        <a:rPr lang="tr-TR" sz="1000" b="0" i="0" u="none" strike="noStrike">
                          <a:effectLst/>
                          <a:latin typeface="Arial" panose="020B0604020202020204" pitchFamily="34" charset="0"/>
                        </a:rPr>
                        <a:t>35%</a:t>
                      </a:r>
                    </a:p>
                  </a:txBody>
                  <a:tcPr marL="9525" marR="9525" marT="9525" marB="0" anchor="b"/>
                </a:tc>
                <a:tc>
                  <a:txBody>
                    <a:bodyPr/>
                    <a:lstStyle/>
                    <a:p>
                      <a:pPr algn="r" fontAlgn="b"/>
                      <a:r>
                        <a:rPr lang="tr-TR" sz="1000" b="0" i="0" u="none" strike="noStrike" dirty="0">
                          <a:effectLst/>
                          <a:latin typeface="Arial" panose="020B0604020202020204" pitchFamily="34" charset="0"/>
                        </a:rPr>
                        <a:t>18%</a:t>
                      </a:r>
                    </a:p>
                  </a:txBody>
                  <a:tcPr marL="9525" marR="9525" marT="9525" marB="0" anchor="b"/>
                </a:tc>
                <a:tc>
                  <a:txBody>
                    <a:bodyPr/>
                    <a:lstStyle/>
                    <a:p>
                      <a:pPr algn="l" fontAlgn="b"/>
                      <a:r>
                        <a:rPr lang="tr-TR" sz="1000" b="0" i="0" u="none" strike="noStrike">
                          <a:effectLst/>
                          <a:latin typeface="Arial" panose="020B0604020202020204" pitchFamily="34" charset="0"/>
                        </a:rPr>
                        <a:t> </a:t>
                      </a:r>
                    </a:p>
                  </a:txBody>
                  <a:tcPr marL="9525" marR="9525" marT="9525" marB="0" anchor="b"/>
                </a:tc>
                <a:tc>
                  <a:txBody>
                    <a:bodyPr/>
                    <a:lstStyle/>
                    <a:p>
                      <a:pPr algn="r" fontAlgn="b"/>
                      <a:r>
                        <a:rPr lang="tr-TR" sz="1000" b="0" i="0" u="none" strike="noStrike">
                          <a:effectLst/>
                          <a:latin typeface="Arial" panose="020B0604020202020204" pitchFamily="34" charset="0"/>
                        </a:rPr>
                        <a:t>43%</a:t>
                      </a:r>
                    </a:p>
                  </a:txBody>
                  <a:tcPr marL="9525" marR="9525" marT="9525" marB="0" anchor="b"/>
                </a:tc>
                <a:tc>
                  <a:txBody>
                    <a:bodyPr/>
                    <a:lstStyle/>
                    <a:p>
                      <a:pPr algn="r" fontAlgn="b"/>
                      <a:r>
                        <a:rPr lang="tr-TR" sz="1000" b="0" i="0" u="none" strike="noStrike" dirty="0">
                          <a:effectLst/>
                          <a:latin typeface="Arial" panose="020B0604020202020204" pitchFamily="34" charset="0"/>
                        </a:rPr>
                        <a:t>34%</a:t>
                      </a:r>
                    </a:p>
                  </a:txBody>
                  <a:tcPr marL="9525" marR="9525" marT="9525" marB="0" anchor="b"/>
                </a:tc>
                <a:tc>
                  <a:txBody>
                    <a:bodyPr/>
                    <a:lstStyle/>
                    <a:p>
                      <a:pPr algn="r" fontAlgn="b"/>
                      <a:endParaRPr lang="tr-TR"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xmlns="" val="10026"/>
                  </a:ext>
                </a:extLst>
              </a:tr>
            </a:tbl>
          </a:graphicData>
        </a:graphic>
      </p:graphicFrame>
      <p:sp>
        <p:nvSpPr>
          <p:cNvPr id="7" name="5-Point Star 6"/>
          <p:cNvSpPr/>
          <p:nvPr/>
        </p:nvSpPr>
        <p:spPr>
          <a:xfrm>
            <a:off x="483924" y="1195881"/>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Rectangle 7"/>
          <p:cNvSpPr/>
          <p:nvPr/>
        </p:nvSpPr>
        <p:spPr>
          <a:xfrm>
            <a:off x="749808" y="1122925"/>
            <a:ext cx="2944366" cy="1384995"/>
          </a:xfrm>
          <a:prstGeom prst="rect">
            <a:avLst/>
          </a:prstGeom>
        </p:spPr>
        <p:txBody>
          <a:bodyPr wrap="square">
            <a:spAutoFit/>
          </a:bodyPr>
          <a:lstStyle/>
          <a:p>
            <a:r>
              <a:rPr lang="tr-TR" sz="1200" b="1" dirty="0">
                <a:latin typeface="Calibri" panose="020F0502020204030204" pitchFamily="34" charset="0"/>
                <a:ea typeface="Times New Roman" panose="02020603050405020304" pitchFamily="18" charset="0"/>
                <a:cs typeface="Times New Roman" panose="02020603050405020304" pitchFamily="18" charset="0"/>
              </a:rPr>
              <a:t>Aşağıda yer alan ifadelere ne derece katıldığınızı “kesinlikle katılmıyorum” (1), “kısmen katılmıyorum” (2), “kararsızım” (3), “kısmen katılıyorum”(4), “kesinlikle katılıyorum”(5) seçeneklerinden birini seçiniz. Lütfen hiçbir soruyu cevapsız bırakmayınız.</a:t>
            </a:r>
            <a:endParaRPr lang="tr-TR" sz="1200" b="1" dirty="0"/>
          </a:p>
        </p:txBody>
      </p:sp>
      <p:sp>
        <p:nvSpPr>
          <p:cNvPr id="9" name="Down Arrow 8"/>
          <p:cNvSpPr/>
          <p:nvPr/>
        </p:nvSpPr>
        <p:spPr>
          <a:xfrm flipV="1">
            <a:off x="9974803" y="139808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flipV="1">
            <a:off x="9974803" y="18148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flipV="1">
            <a:off x="9974803" y="221602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p:nvPr/>
        </p:nvSpPr>
        <p:spPr>
          <a:xfrm flipV="1">
            <a:off x="9974803" y="264386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flipV="1">
            <a:off x="9974803" y="28377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flipV="1">
            <a:off x="9974803" y="345915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flipV="1">
            <a:off x="9974803" y="408798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flipV="1">
            <a:off x="9974803" y="428788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flipV="1">
            <a:off x="9974803" y="593067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flipV="1">
            <a:off x="9974803" y="570794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flipV="1">
            <a:off x="11398191" y="18148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flipV="1">
            <a:off x="11398191" y="262835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flipV="1">
            <a:off x="11398191" y="365874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flipV="1">
            <a:off x="11398191" y="387367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a:off x="9974803" y="306994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a:off x="9974803" y="326480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p:nvPr/>
        </p:nvSpPr>
        <p:spPr>
          <a:xfrm>
            <a:off x="9974803" y="369261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p:nvPr/>
        </p:nvSpPr>
        <p:spPr>
          <a:xfrm>
            <a:off x="9974803" y="388808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Down Arrow 26"/>
          <p:cNvSpPr/>
          <p:nvPr/>
        </p:nvSpPr>
        <p:spPr>
          <a:xfrm>
            <a:off x="9974803" y="452306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Down Arrow 27"/>
          <p:cNvSpPr/>
          <p:nvPr/>
        </p:nvSpPr>
        <p:spPr>
          <a:xfrm>
            <a:off x="9974803" y="470866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p:nvPr/>
        </p:nvSpPr>
        <p:spPr>
          <a:xfrm>
            <a:off x="9974803" y="491702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Down Arrow 29"/>
          <p:cNvSpPr/>
          <p:nvPr/>
        </p:nvSpPr>
        <p:spPr>
          <a:xfrm>
            <a:off x="9974803" y="512661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1" name="Down Arrow 30"/>
          <p:cNvSpPr/>
          <p:nvPr/>
        </p:nvSpPr>
        <p:spPr>
          <a:xfrm>
            <a:off x="9974803" y="533077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p:nvPr/>
        </p:nvSpPr>
        <p:spPr>
          <a:xfrm>
            <a:off x="9974803" y="552588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Down Arrow 32"/>
          <p:cNvSpPr/>
          <p:nvPr/>
        </p:nvSpPr>
        <p:spPr>
          <a:xfrm>
            <a:off x="9974803" y="614748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4" name="Down Arrow 33"/>
          <p:cNvSpPr/>
          <p:nvPr/>
        </p:nvSpPr>
        <p:spPr>
          <a:xfrm>
            <a:off x="9974803" y="634738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5" name="Down Arrow 34"/>
          <p:cNvSpPr/>
          <p:nvPr/>
        </p:nvSpPr>
        <p:spPr>
          <a:xfrm>
            <a:off x="9974803" y="245678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6" name="Down Arrow 35"/>
          <p:cNvSpPr/>
          <p:nvPr/>
        </p:nvSpPr>
        <p:spPr>
          <a:xfrm>
            <a:off x="9974803" y="204089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p:nvPr/>
        </p:nvSpPr>
        <p:spPr>
          <a:xfrm>
            <a:off x="9974803" y="162405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p:nvPr/>
        </p:nvSpPr>
        <p:spPr>
          <a:xfrm>
            <a:off x="11391259" y="306994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p:nvPr/>
        </p:nvSpPr>
        <p:spPr>
          <a:xfrm>
            <a:off x="11391259" y="326480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0" name="Down Arrow 39"/>
          <p:cNvSpPr/>
          <p:nvPr/>
        </p:nvSpPr>
        <p:spPr>
          <a:xfrm>
            <a:off x="11391259" y="428759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1" name="Down Arrow 40"/>
          <p:cNvSpPr/>
          <p:nvPr/>
        </p:nvSpPr>
        <p:spPr>
          <a:xfrm>
            <a:off x="11391259" y="450954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2" name="Down Arrow 41"/>
          <p:cNvSpPr/>
          <p:nvPr/>
        </p:nvSpPr>
        <p:spPr>
          <a:xfrm>
            <a:off x="11391259" y="472126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3" name="Down Arrow 42"/>
          <p:cNvSpPr/>
          <p:nvPr/>
        </p:nvSpPr>
        <p:spPr>
          <a:xfrm>
            <a:off x="11391259" y="490730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5" name="Down Arrow 44"/>
          <p:cNvSpPr/>
          <p:nvPr/>
        </p:nvSpPr>
        <p:spPr>
          <a:xfrm>
            <a:off x="11391259" y="531037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6" name="Down Arrow 45"/>
          <p:cNvSpPr/>
          <p:nvPr/>
        </p:nvSpPr>
        <p:spPr>
          <a:xfrm>
            <a:off x="11391259" y="552531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7" name="Down Arrow 46"/>
          <p:cNvSpPr/>
          <p:nvPr/>
        </p:nvSpPr>
        <p:spPr>
          <a:xfrm>
            <a:off x="11391259" y="574024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8" name="Down Arrow 47"/>
          <p:cNvSpPr/>
          <p:nvPr/>
        </p:nvSpPr>
        <p:spPr>
          <a:xfrm>
            <a:off x="11391259" y="593548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9" name="Down Arrow 48"/>
          <p:cNvSpPr/>
          <p:nvPr/>
        </p:nvSpPr>
        <p:spPr>
          <a:xfrm>
            <a:off x="11391259" y="615522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0" name="Down Arrow 49"/>
          <p:cNvSpPr/>
          <p:nvPr/>
        </p:nvSpPr>
        <p:spPr>
          <a:xfrm>
            <a:off x="11391259" y="634738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1" name="TextBox 50"/>
          <p:cNvSpPr txBox="1"/>
          <p:nvPr/>
        </p:nvSpPr>
        <p:spPr>
          <a:xfrm>
            <a:off x="932818" y="2981754"/>
            <a:ext cx="1977807" cy="1938992"/>
          </a:xfrm>
          <a:prstGeom prst="rect">
            <a:avLst/>
          </a:prstGeom>
          <a:solidFill>
            <a:schemeClr val="bg2"/>
          </a:solidFill>
        </p:spPr>
        <p:txBody>
          <a:bodyPr wrap="square" rtlCol="0">
            <a:spAutoFit/>
          </a:bodyPr>
          <a:lstStyle/>
          <a:p>
            <a:r>
              <a:rPr lang="tr-TR" sz="1200" dirty="0" smtClean="0"/>
              <a:t>Müdahale gruplarında, kontrol grubu ile karşılaştırıldığında müdahale grubu arasında daha fazla maddeye katılımda olumlu yönde  bir değişiklik gözlemliyoruz. Bütün değişiklikler, toplumsal cinsiyet rollerine eşitlikçi bir yaklaşım gösteren yönde.</a:t>
            </a:r>
            <a:endParaRPr lang="tr-TR" sz="1200" dirty="0"/>
          </a:p>
        </p:txBody>
      </p:sp>
    </p:spTree>
    <p:extLst>
      <p:ext uri="{BB962C8B-B14F-4D97-AF65-F5344CB8AC3E}">
        <p14:creationId xmlns:p14="http://schemas.microsoft.com/office/powerpoint/2010/main" val="1342273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Çocuk Yetiştirme Tutumu-</a:t>
            </a:r>
            <a:r>
              <a:rPr lang="tr-TR" dirty="0" err="1"/>
              <a:t>PARI</a:t>
            </a:r>
            <a:r>
              <a:rPr lang="tr-TR" dirty="0"/>
              <a:t>-Disiplin ve İtaat</a:t>
            </a:r>
            <a:endParaRPr lang="tr-TR" dirty="0">
              <a:solidFill>
                <a:schemeClr val="accent1"/>
              </a:solidFill>
            </a:endParaRPr>
          </a:p>
        </p:txBody>
      </p:sp>
      <p:sp>
        <p:nvSpPr>
          <p:cNvPr id="3" name="Slide Number Placeholder 2"/>
          <p:cNvSpPr>
            <a:spLocks noGrp="1"/>
          </p:cNvSpPr>
          <p:nvPr>
            <p:ph type="sldNum" sz="quarter" idx="12"/>
          </p:nvPr>
        </p:nvSpPr>
        <p:spPr/>
        <p:txBody>
          <a:bodyPr/>
          <a:lstStyle/>
          <a:p>
            <a:fld id="{EDE33F61-6FEC-4FD1-81A4-86B6F1FB65B4}" type="slidenum">
              <a:rPr lang="en-US" smtClean="0"/>
              <a:t>24</a:t>
            </a:fld>
            <a:endParaRPr lang="en-US"/>
          </a:p>
        </p:txBody>
      </p:sp>
      <p:graphicFrame>
        <p:nvGraphicFramePr>
          <p:cNvPr id="8" name="Chart 7"/>
          <p:cNvGraphicFramePr/>
          <p:nvPr>
            <p:extLst/>
          </p:nvPr>
        </p:nvGraphicFramePr>
        <p:xfrm>
          <a:off x="6629194" y="2520244"/>
          <a:ext cx="5245203" cy="396612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92920" y="1523069"/>
            <a:ext cx="5513832" cy="3970318"/>
          </a:xfrm>
          <a:prstGeom prst="rect">
            <a:avLst/>
          </a:prstGeom>
          <a:solidFill>
            <a:schemeClr val="bg1">
              <a:lumMod val="95000"/>
            </a:schemeClr>
          </a:solidFill>
        </p:spPr>
        <p:txBody>
          <a:bodyPr wrap="square" rtlCol="0">
            <a:spAutoFit/>
          </a:bodyPr>
          <a:lstStyle/>
          <a:p>
            <a:r>
              <a:rPr lang="tr-TR" sz="1200" dirty="0" err="1" smtClean="0"/>
              <a:t>PARI</a:t>
            </a:r>
            <a:r>
              <a:rPr lang="tr-TR" sz="1200" dirty="0" smtClean="0"/>
              <a:t> (Ebeveynlik Tutum Araştırma Aracı), </a:t>
            </a:r>
            <a:r>
              <a:rPr lang="tr-TR" sz="1200" dirty="0" err="1" smtClean="0"/>
              <a:t>Schaefer</a:t>
            </a:r>
            <a:r>
              <a:rPr lang="tr-TR" sz="1200" dirty="0" smtClean="0"/>
              <a:t> ve </a:t>
            </a:r>
            <a:r>
              <a:rPr lang="tr-TR" sz="1200" dirty="0" err="1" smtClean="0"/>
              <a:t>Bell</a:t>
            </a:r>
            <a:r>
              <a:rPr lang="tr-TR" sz="1200" dirty="0" smtClean="0"/>
              <a:t> (1958) tarafından geliştirilen ebeveyn çocuk yetiştirme tutumlarına odaklanan 60 maddelik 4 puanlık </a:t>
            </a:r>
            <a:r>
              <a:rPr lang="tr-TR" sz="1200" dirty="0" err="1" smtClean="0"/>
              <a:t>Likert</a:t>
            </a:r>
            <a:r>
              <a:rPr lang="tr-TR" sz="1200" dirty="0" smtClean="0"/>
              <a:t> ölçeğinde bir değerlendirme aracıdır. :</a:t>
            </a:r>
          </a:p>
          <a:p>
            <a:endParaRPr lang="tr-TR" sz="1200" dirty="0" smtClean="0"/>
          </a:p>
          <a:p>
            <a:r>
              <a:rPr lang="tr-TR" sz="1200" b="1" dirty="0" smtClean="0"/>
              <a:t>Disiplin ve itaat</a:t>
            </a:r>
          </a:p>
          <a:p>
            <a:r>
              <a:rPr lang="tr-TR" sz="1200" dirty="0" smtClean="0"/>
              <a:t>Bu alt ölçek, çocuğu katı bir disipline maruz bırakmaya inanç, çocuğu zorlama, ebeveynlerin mutlak baskınlığına inanma gibi çocuğun reaksiyonlarını baskılama odaklı olumsuz bir ebeveynlik tutumuna işaret eder. Yüksek puanlar daha katı bir disiplin tutumunu gösterir.</a:t>
            </a:r>
          </a:p>
          <a:p>
            <a:endParaRPr lang="tr-TR" sz="1200" dirty="0" smtClean="0"/>
          </a:p>
          <a:p>
            <a:r>
              <a:rPr lang="tr-TR" sz="1200" dirty="0" smtClean="0"/>
              <a:t>1978 yılında G. Le </a:t>
            </a:r>
            <a:r>
              <a:rPr lang="tr-TR" sz="1200" dirty="0" err="1" smtClean="0"/>
              <a:t>Comple</a:t>
            </a:r>
            <a:r>
              <a:rPr lang="tr-TR" sz="1200" dirty="0" smtClean="0"/>
              <a:t>, A. Le </a:t>
            </a:r>
            <a:r>
              <a:rPr lang="tr-TR" sz="1200" dirty="0" err="1" smtClean="0"/>
              <a:t>Comple</a:t>
            </a:r>
            <a:r>
              <a:rPr lang="tr-TR" sz="1200" dirty="0" smtClean="0"/>
              <a:t> ve Özer tarafından Türkiye'ye uyarlanmış ve geçerlilik ve güvenilirlik açısından test edilmiştir.</a:t>
            </a:r>
          </a:p>
          <a:p>
            <a:endParaRPr lang="tr-TR" sz="1200" dirty="0" smtClean="0"/>
          </a:p>
          <a:p>
            <a:r>
              <a:rPr lang="tr-TR" sz="1200" dirty="0" smtClean="0"/>
              <a:t>Müdahale grubu bu ölçekte, müdahale öncesi değerlendirme sırasında kontrol grubuna göre anlamlı derecede düşük puan aldı (41,9'a karşı 43). Ayrıca, müdahale sonrası tutumlarında önemli bir değişiklik olduğunu da gözlemliyoruz: puanları önemli ölçüde düşerek çocuk disiplin etme tutumlarında daha az katı ve otoriter bir tutumu benimsedikleri gözlenmekte (41.9 ve 37.2). Kontrol grubu da skorlarda anlamlı bir düşüş bildirmiştir (43 ve 40.6), ancak değişim büyüklüğü müdahale grunundaki düşüşe kıyasla daha az (5.3 - 2.7 puan değişim).</a:t>
            </a:r>
          </a:p>
          <a:p>
            <a:endParaRPr lang="tr-TR" altLang="tr-TR" sz="1200" dirty="0"/>
          </a:p>
        </p:txBody>
      </p:sp>
      <p:sp>
        <p:nvSpPr>
          <p:cNvPr id="4" name="TextBox 3"/>
          <p:cNvSpPr txBox="1"/>
          <p:nvPr/>
        </p:nvSpPr>
        <p:spPr>
          <a:xfrm>
            <a:off x="7323381" y="2333051"/>
            <a:ext cx="2473113" cy="369332"/>
          </a:xfrm>
          <a:prstGeom prst="rect">
            <a:avLst/>
          </a:prstGeom>
          <a:noFill/>
        </p:spPr>
        <p:txBody>
          <a:bodyPr wrap="none" rtlCol="0">
            <a:spAutoFit/>
          </a:bodyPr>
          <a:lstStyle/>
          <a:p>
            <a:r>
              <a:rPr lang="tr-TR" dirty="0" err="1" smtClean="0">
                <a:solidFill>
                  <a:srgbClr val="C00000"/>
                </a:solidFill>
              </a:rPr>
              <a:t>PARI</a:t>
            </a:r>
            <a:r>
              <a:rPr lang="tr-TR" dirty="0" smtClean="0">
                <a:solidFill>
                  <a:srgbClr val="C00000"/>
                </a:solidFill>
              </a:rPr>
              <a:t> </a:t>
            </a:r>
            <a:r>
              <a:rPr lang="en-US" dirty="0" smtClean="0">
                <a:solidFill>
                  <a:srgbClr val="C00000"/>
                </a:solidFill>
              </a:rPr>
              <a:t>To</a:t>
            </a:r>
            <a:r>
              <a:rPr lang="tr-TR" dirty="0" smtClean="0">
                <a:solidFill>
                  <a:srgbClr val="C00000"/>
                </a:solidFill>
              </a:rPr>
              <a:t>p</a:t>
            </a:r>
            <a:r>
              <a:rPr lang="en-US" dirty="0" smtClean="0">
                <a:solidFill>
                  <a:srgbClr val="C00000"/>
                </a:solidFill>
              </a:rPr>
              <a:t>l</a:t>
            </a:r>
            <a:r>
              <a:rPr lang="tr-TR" dirty="0" smtClean="0">
                <a:solidFill>
                  <a:srgbClr val="C00000"/>
                </a:solidFill>
              </a:rPr>
              <a:t>am</a:t>
            </a:r>
            <a:r>
              <a:rPr lang="en-US" dirty="0" smtClean="0">
                <a:solidFill>
                  <a:srgbClr val="C00000"/>
                </a:solidFill>
              </a:rPr>
              <a:t> </a:t>
            </a:r>
            <a:r>
              <a:rPr lang="tr-TR" dirty="0" smtClean="0">
                <a:solidFill>
                  <a:srgbClr val="C00000"/>
                </a:solidFill>
              </a:rPr>
              <a:t>(16 madde)</a:t>
            </a:r>
            <a:endParaRPr lang="tr-TR" dirty="0">
              <a:solidFill>
                <a:srgbClr val="C00000"/>
              </a:solidFill>
            </a:endParaRPr>
          </a:p>
        </p:txBody>
      </p:sp>
      <p:sp>
        <p:nvSpPr>
          <p:cNvPr id="5" name="TextBox 4"/>
          <p:cNvSpPr txBox="1"/>
          <p:nvPr/>
        </p:nvSpPr>
        <p:spPr>
          <a:xfrm>
            <a:off x="390358" y="5847282"/>
            <a:ext cx="5513832" cy="430887"/>
          </a:xfrm>
          <a:prstGeom prst="rect">
            <a:avLst/>
          </a:prstGeom>
          <a:noFill/>
        </p:spPr>
        <p:txBody>
          <a:bodyPr wrap="square" rtlCol="0">
            <a:spAutoFit/>
          </a:bodyPr>
          <a:lstStyle/>
          <a:p>
            <a:r>
              <a:rPr lang="en-US" sz="1100" dirty="0" smtClean="0"/>
              <a:t>*</a:t>
            </a:r>
            <a:r>
              <a:rPr lang="tr-TR" sz="1100" dirty="0" smtClean="0"/>
              <a:t>Le </a:t>
            </a:r>
            <a:r>
              <a:rPr lang="tr-TR" sz="1100" dirty="0" err="1"/>
              <a:t>Comple</a:t>
            </a:r>
            <a:r>
              <a:rPr lang="tr-TR" sz="1100" dirty="0"/>
              <a:t> G, Le </a:t>
            </a:r>
            <a:r>
              <a:rPr lang="tr-TR" sz="1100" dirty="0" err="1"/>
              <a:t>Compte</a:t>
            </a:r>
            <a:r>
              <a:rPr lang="tr-TR" sz="1100" dirty="0"/>
              <a:t> A, Özer S. Üç </a:t>
            </a:r>
            <a:r>
              <a:rPr lang="tr-TR" sz="1100" dirty="0" err="1"/>
              <a:t>sosyo</a:t>
            </a:r>
            <a:r>
              <a:rPr lang="tr-TR" sz="1100" dirty="0"/>
              <a:t>-ekonomik düzeyde, Ankaralı annelerin çocuk yetiştirme tutumları: Bir ölçek uyarlaması. Psikoloji dergisi 1978; 1: 5-8.</a:t>
            </a:r>
          </a:p>
        </p:txBody>
      </p:sp>
    </p:spTree>
    <p:extLst>
      <p:ext uri="{BB962C8B-B14F-4D97-AF65-F5344CB8AC3E}">
        <p14:creationId xmlns:p14="http://schemas.microsoft.com/office/powerpoint/2010/main" val="4237474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Çocuk </a:t>
            </a:r>
            <a:r>
              <a:rPr lang="tr-TR" dirty="0" smtClean="0"/>
              <a:t>Yetiştirme Tutumu-</a:t>
            </a:r>
            <a:r>
              <a:rPr lang="tr-TR" dirty="0" err="1" smtClean="0"/>
              <a:t>PARI</a:t>
            </a:r>
            <a:r>
              <a:rPr lang="tr-TR" dirty="0" smtClean="0"/>
              <a:t>-Disiplin ve İtaat</a:t>
            </a:r>
            <a:endParaRPr lang="en-US" dirty="0"/>
          </a:p>
        </p:txBody>
      </p:sp>
      <p:sp>
        <p:nvSpPr>
          <p:cNvPr id="3" name="Slide Number Placeholder 2"/>
          <p:cNvSpPr>
            <a:spLocks noGrp="1"/>
          </p:cNvSpPr>
          <p:nvPr>
            <p:ph type="sldNum" sz="quarter" idx="12"/>
          </p:nvPr>
        </p:nvSpPr>
        <p:spPr>
          <a:xfrm>
            <a:off x="8665634" y="6486366"/>
            <a:ext cx="2743200" cy="365125"/>
          </a:xfrm>
        </p:spPr>
        <p:txBody>
          <a:bodyPr/>
          <a:lstStyle/>
          <a:p>
            <a:fld id="{EDE33F61-6FEC-4FD1-81A4-86B6F1FB65B4}" type="slidenum">
              <a:rPr lang="en-US" smtClean="0"/>
              <a:t>25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794272959"/>
              </p:ext>
            </p:extLst>
          </p:nvPr>
        </p:nvGraphicFramePr>
        <p:xfrm>
          <a:off x="2105317" y="1805616"/>
          <a:ext cx="9097920" cy="4590384"/>
        </p:xfrm>
        <a:graphic>
          <a:graphicData uri="http://schemas.openxmlformats.org/drawingml/2006/table">
            <a:tbl>
              <a:tblPr>
                <a:tableStyleId>{5C22544A-7EE6-4342-B048-85BDC9FD1C3A}</a:tableStyleId>
              </a:tblPr>
              <a:tblGrid>
                <a:gridCol w="6143054">
                  <a:extLst>
                    <a:ext uri="{9D8B030D-6E8A-4147-A177-3AD203B41FA5}">
                      <a16:colId xmlns:a16="http://schemas.microsoft.com/office/drawing/2014/main" xmlns="" val="20000"/>
                    </a:ext>
                  </a:extLst>
                </a:gridCol>
                <a:gridCol w="490722">
                  <a:extLst>
                    <a:ext uri="{9D8B030D-6E8A-4147-A177-3AD203B41FA5}">
                      <a16:colId xmlns:a16="http://schemas.microsoft.com/office/drawing/2014/main" xmlns="" val="20001"/>
                    </a:ext>
                  </a:extLst>
                </a:gridCol>
                <a:gridCol w="552331">
                  <a:extLst>
                    <a:ext uri="{9D8B030D-6E8A-4147-A177-3AD203B41FA5}">
                      <a16:colId xmlns:a16="http://schemas.microsoft.com/office/drawing/2014/main" xmlns="" val="20002"/>
                    </a:ext>
                  </a:extLst>
                </a:gridCol>
                <a:gridCol w="461067">
                  <a:extLst>
                    <a:ext uri="{9D8B030D-6E8A-4147-A177-3AD203B41FA5}">
                      <a16:colId xmlns:a16="http://schemas.microsoft.com/office/drawing/2014/main" xmlns="" val="20003"/>
                    </a:ext>
                  </a:extLst>
                </a:gridCol>
                <a:gridCol w="469303">
                  <a:extLst>
                    <a:ext uri="{9D8B030D-6E8A-4147-A177-3AD203B41FA5}">
                      <a16:colId xmlns:a16="http://schemas.microsoft.com/office/drawing/2014/main" xmlns="" val="20004"/>
                    </a:ext>
                  </a:extLst>
                </a:gridCol>
                <a:gridCol w="511395">
                  <a:extLst>
                    <a:ext uri="{9D8B030D-6E8A-4147-A177-3AD203B41FA5}">
                      <a16:colId xmlns:a16="http://schemas.microsoft.com/office/drawing/2014/main" xmlns="" val="20005"/>
                    </a:ext>
                  </a:extLst>
                </a:gridCol>
                <a:gridCol w="470048">
                  <a:extLst>
                    <a:ext uri="{9D8B030D-6E8A-4147-A177-3AD203B41FA5}">
                      <a16:colId xmlns:a16="http://schemas.microsoft.com/office/drawing/2014/main" xmlns="" val="20006"/>
                    </a:ext>
                  </a:extLst>
                </a:gridCol>
              </a:tblGrid>
              <a:tr h="170260">
                <a:tc rowSpan="2">
                  <a:txBody>
                    <a:bodyPr/>
                    <a:lstStyle/>
                    <a:p>
                      <a:pPr algn="r" fontAlgn="b"/>
                      <a:r>
                        <a:rPr lang="tr-TR" sz="1200" b="1" u="none" strike="noStrike" noProof="0" dirty="0" smtClean="0">
                          <a:solidFill>
                            <a:schemeClr val="accent4">
                              <a:lumMod val="20000"/>
                              <a:lumOff val="80000"/>
                            </a:schemeClr>
                          </a:solidFill>
                          <a:effectLst/>
                          <a:latin typeface="+mn-lt"/>
                        </a:rPr>
                        <a:t>(Uygun bulanların %) </a:t>
                      </a:r>
                      <a:endParaRPr lang="tr-TR" sz="1200" b="1" i="0" u="none" strike="noStrike" noProof="0" dirty="0">
                        <a:solidFill>
                          <a:schemeClr val="accent4">
                            <a:lumMod val="20000"/>
                            <a:lumOff val="80000"/>
                          </a:schemeClr>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200" b="1" u="none" strike="noStrike" noProof="0" dirty="0" smtClean="0">
                          <a:solidFill>
                            <a:schemeClr val="bg1"/>
                          </a:solidFill>
                          <a:effectLst/>
                          <a:latin typeface="+mn-lt"/>
                        </a:rPr>
                        <a:t>FARKINDALIK</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r>
                        <a:rPr lang="tr-TR" sz="1200" b="1" u="none" strike="noStrike" noProof="0" dirty="0" smtClean="0">
                          <a:solidFill>
                            <a:schemeClr val="bg1"/>
                          </a:solidFill>
                          <a:effectLst/>
                          <a:latin typeface="+mn-lt"/>
                        </a:rPr>
                        <a:t> </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200" b="1" u="none" strike="noStrike" noProof="0" dirty="0" smtClean="0">
                          <a:solidFill>
                            <a:schemeClr val="bg1"/>
                          </a:solidFill>
                          <a:effectLst/>
                          <a:latin typeface="+mn-lt"/>
                        </a:rPr>
                        <a:t>KONTROL</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156677">
                <a:tc vMerge="1">
                  <a:txBody>
                    <a:bodyPr/>
                    <a:lstStyle/>
                    <a:p>
                      <a:endParaRPr lang="en-US"/>
                    </a:p>
                  </a:txBody>
                  <a:tcPr/>
                </a:tc>
                <a:tc>
                  <a:txBody>
                    <a:bodyPr/>
                    <a:lstStyle/>
                    <a:p>
                      <a:pPr algn="ctr" fontAlgn="b"/>
                      <a:r>
                        <a:rPr lang="tr-TR" sz="1200" b="1" u="none" strike="noStrike" noProof="0" dirty="0" smtClean="0">
                          <a:solidFill>
                            <a:schemeClr val="bg1"/>
                          </a:solidFill>
                          <a:effectLst/>
                          <a:latin typeface="+mn-lt"/>
                        </a:rPr>
                        <a:t>PRE</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POST</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 </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PRE</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POST</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l" fontAlgn="b"/>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60471">
                <a:tc>
                  <a:txBody>
                    <a:bodyPr/>
                    <a:lstStyle/>
                    <a:p>
                      <a:pPr algn="l" fontAlgn="t"/>
                      <a:r>
                        <a:rPr lang="tr-TR" sz="1200" b="1" i="0" u="none" strike="noStrike" noProof="0" dirty="0">
                          <a:solidFill>
                            <a:schemeClr val="bg1"/>
                          </a:solidFill>
                          <a:effectLst/>
                          <a:latin typeface="+mn-lt"/>
                        </a:rPr>
                        <a:t>Çocuk ne kadar erken yürümeyi öğrenirse o kadar iyi terbiye edilebilir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26%</a:t>
                      </a:r>
                    </a:p>
                  </a:txBody>
                  <a:tcPr marL="9525" marR="9525" marT="9525" marB="0" anchor="ctr"/>
                </a:tc>
                <a:tc>
                  <a:txBody>
                    <a:bodyPr/>
                    <a:lstStyle/>
                    <a:p>
                      <a:pPr algn="r" fontAlgn="t"/>
                      <a:r>
                        <a:rPr lang="tr-TR" sz="1200" b="0" i="0" u="none" strike="noStrike" noProof="0" dirty="0">
                          <a:solidFill>
                            <a:srgbClr val="000000"/>
                          </a:solidFill>
                          <a:effectLst/>
                          <a:latin typeface="+mn-lt"/>
                        </a:rPr>
                        <a:t>20%</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30%</a:t>
                      </a:r>
                    </a:p>
                  </a:txBody>
                  <a:tcPr marL="9525" marR="9525" marT="9525" marB="0" anchor="ctr"/>
                </a:tc>
                <a:tc>
                  <a:txBody>
                    <a:bodyPr/>
                    <a:lstStyle/>
                    <a:p>
                      <a:pPr algn="r" fontAlgn="t"/>
                      <a:r>
                        <a:rPr lang="tr-TR" sz="1200" b="0" i="0" u="none" strike="noStrike" noProof="0" dirty="0">
                          <a:solidFill>
                            <a:srgbClr val="000000"/>
                          </a:solidFill>
                          <a:effectLst/>
                          <a:latin typeface="+mn-lt"/>
                        </a:rPr>
                        <a:t>28%</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2"/>
                  </a:ext>
                </a:extLst>
              </a:tr>
              <a:tr h="260471">
                <a:tc>
                  <a:txBody>
                    <a:bodyPr/>
                    <a:lstStyle/>
                    <a:p>
                      <a:pPr algn="l" fontAlgn="t"/>
                      <a:r>
                        <a:rPr lang="tr-TR" sz="1200" b="1" i="0" u="none" strike="noStrike" noProof="0" dirty="0">
                          <a:solidFill>
                            <a:schemeClr val="bg1"/>
                          </a:solidFill>
                          <a:effectLst/>
                          <a:latin typeface="+mn-lt"/>
                        </a:rPr>
                        <a:t>Sıkı kurallarla yetiştirilen çocuklardan en iyi yetişkinler çıkar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30%</a:t>
                      </a:r>
                    </a:p>
                  </a:txBody>
                  <a:tcPr marL="9525" marR="9525" marT="9525" marB="0" anchor="ctr"/>
                </a:tc>
                <a:tc>
                  <a:txBody>
                    <a:bodyPr/>
                    <a:lstStyle/>
                    <a:p>
                      <a:pPr algn="r" fontAlgn="t"/>
                      <a:r>
                        <a:rPr lang="tr-TR" sz="1200" b="0" i="0" u="none" strike="noStrike" noProof="0" dirty="0">
                          <a:solidFill>
                            <a:srgbClr val="000000"/>
                          </a:solidFill>
                          <a:effectLst/>
                          <a:latin typeface="+mn-lt"/>
                        </a:rPr>
                        <a:t>20%</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32%</a:t>
                      </a:r>
                    </a:p>
                  </a:txBody>
                  <a:tcPr marL="9525" marR="9525" marT="9525" marB="0" anchor="ctr"/>
                </a:tc>
                <a:tc>
                  <a:txBody>
                    <a:bodyPr/>
                    <a:lstStyle/>
                    <a:p>
                      <a:pPr algn="r" fontAlgn="t"/>
                      <a:r>
                        <a:rPr lang="tr-TR" sz="1200" b="0" i="0" u="none" strike="noStrike" noProof="0" dirty="0">
                          <a:solidFill>
                            <a:srgbClr val="000000"/>
                          </a:solidFill>
                          <a:effectLst/>
                          <a:latin typeface="+mn-lt"/>
                        </a:rPr>
                        <a:t>29%</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3"/>
                  </a:ext>
                </a:extLst>
              </a:tr>
              <a:tr h="260471">
                <a:tc>
                  <a:txBody>
                    <a:bodyPr/>
                    <a:lstStyle/>
                    <a:p>
                      <a:pPr algn="l" fontAlgn="t"/>
                      <a:r>
                        <a:rPr lang="tr-TR" sz="1200" b="1" i="0" u="none" strike="noStrike" noProof="0" dirty="0">
                          <a:solidFill>
                            <a:schemeClr val="bg1"/>
                          </a:solidFill>
                          <a:effectLst/>
                          <a:latin typeface="+mn-lt"/>
                        </a:rPr>
                        <a:t>Anne babalar çocuklarına, sorgusuz sualsiz kendilerine sadık kalmalarını öğretmelidirler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54%</a:t>
                      </a:r>
                    </a:p>
                  </a:txBody>
                  <a:tcPr marL="9525" marR="9525" marT="9525" marB="0" anchor="ctr"/>
                </a:tc>
                <a:tc>
                  <a:txBody>
                    <a:bodyPr/>
                    <a:lstStyle/>
                    <a:p>
                      <a:pPr algn="r" fontAlgn="t"/>
                      <a:r>
                        <a:rPr lang="tr-TR" sz="1200" b="0" i="0" u="none" strike="noStrike" noProof="0" dirty="0">
                          <a:solidFill>
                            <a:srgbClr val="000000"/>
                          </a:solidFill>
                          <a:effectLst/>
                          <a:latin typeface="+mn-lt"/>
                        </a:rPr>
                        <a:t>39%</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54%</a:t>
                      </a:r>
                    </a:p>
                  </a:txBody>
                  <a:tcPr marL="9525" marR="9525" marT="9525" marB="0" anchor="ctr"/>
                </a:tc>
                <a:tc>
                  <a:txBody>
                    <a:bodyPr/>
                    <a:lstStyle/>
                    <a:p>
                      <a:pPr algn="r" fontAlgn="t"/>
                      <a:r>
                        <a:rPr lang="tr-TR" sz="1200" b="0" i="0" u="none" strike="noStrike" noProof="0" dirty="0">
                          <a:solidFill>
                            <a:srgbClr val="000000"/>
                          </a:solidFill>
                          <a:effectLst/>
                          <a:latin typeface="+mn-lt"/>
                        </a:rPr>
                        <a:t>50%</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4"/>
                  </a:ext>
                </a:extLst>
              </a:tr>
              <a:tr h="260471">
                <a:tc>
                  <a:txBody>
                    <a:bodyPr/>
                    <a:lstStyle/>
                    <a:p>
                      <a:pPr algn="l" fontAlgn="t"/>
                      <a:r>
                        <a:rPr lang="tr-TR" sz="1200" b="1" i="0" u="none" strike="noStrike" noProof="0" dirty="0">
                          <a:solidFill>
                            <a:schemeClr val="bg1"/>
                          </a:solidFill>
                          <a:effectLst/>
                          <a:latin typeface="+mn-lt"/>
                        </a:rPr>
                        <a:t>Bir çocuğa ne olursa olsun dövüşmekten kaçınması gerektiği öğretilmelidir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80%</a:t>
                      </a:r>
                    </a:p>
                  </a:txBody>
                  <a:tcPr marL="9525" marR="9525" marT="9525" marB="0" anchor="ctr"/>
                </a:tc>
                <a:tc>
                  <a:txBody>
                    <a:bodyPr/>
                    <a:lstStyle/>
                    <a:p>
                      <a:pPr algn="r" fontAlgn="t"/>
                      <a:r>
                        <a:rPr lang="tr-TR" sz="1200" b="0" i="0" u="none" strike="noStrike" noProof="0" dirty="0">
                          <a:solidFill>
                            <a:srgbClr val="000000"/>
                          </a:solidFill>
                          <a:effectLst/>
                          <a:latin typeface="+mn-lt"/>
                        </a:rPr>
                        <a:t>83%</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87%</a:t>
                      </a:r>
                    </a:p>
                  </a:txBody>
                  <a:tcPr marL="9525" marR="9525" marT="9525" marB="0" anchor="ctr"/>
                </a:tc>
                <a:tc>
                  <a:txBody>
                    <a:bodyPr/>
                    <a:lstStyle/>
                    <a:p>
                      <a:pPr algn="r" fontAlgn="t"/>
                      <a:r>
                        <a:rPr lang="tr-TR" sz="1200" b="0" i="0" u="none" strike="noStrike" noProof="0" dirty="0">
                          <a:solidFill>
                            <a:srgbClr val="000000"/>
                          </a:solidFill>
                          <a:effectLst/>
                          <a:latin typeface="+mn-lt"/>
                        </a:rPr>
                        <a:t>83%</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5"/>
                  </a:ext>
                </a:extLst>
              </a:tr>
              <a:tr h="260471">
                <a:tc>
                  <a:txBody>
                    <a:bodyPr/>
                    <a:lstStyle/>
                    <a:p>
                      <a:pPr algn="l" fontAlgn="t"/>
                      <a:r>
                        <a:rPr lang="tr-TR" sz="1200" b="1" i="0" u="none" strike="noStrike" noProof="0" dirty="0">
                          <a:solidFill>
                            <a:schemeClr val="bg1"/>
                          </a:solidFill>
                          <a:effectLst/>
                          <a:latin typeface="+mn-lt"/>
                        </a:rPr>
                        <a:t>Çocuğu sıkı terbiye ederseniz sonra size teşekkür eder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57%</a:t>
                      </a:r>
                    </a:p>
                  </a:txBody>
                  <a:tcPr marL="9525" marR="9525" marT="9525" marB="0" anchor="ctr"/>
                </a:tc>
                <a:tc>
                  <a:txBody>
                    <a:bodyPr/>
                    <a:lstStyle/>
                    <a:p>
                      <a:pPr algn="r" fontAlgn="t"/>
                      <a:r>
                        <a:rPr lang="tr-TR" sz="1200" b="0" i="0" u="none" strike="noStrike" noProof="0" dirty="0">
                          <a:solidFill>
                            <a:srgbClr val="000000"/>
                          </a:solidFill>
                          <a:effectLst/>
                          <a:latin typeface="+mn-lt"/>
                        </a:rPr>
                        <a:t>37%</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52%</a:t>
                      </a:r>
                    </a:p>
                  </a:txBody>
                  <a:tcPr marL="9525" marR="9525" marT="9525" marB="0" anchor="ctr"/>
                </a:tc>
                <a:tc>
                  <a:txBody>
                    <a:bodyPr/>
                    <a:lstStyle/>
                    <a:p>
                      <a:pPr algn="r" fontAlgn="t"/>
                      <a:r>
                        <a:rPr lang="tr-TR" sz="1200" b="0" i="0" u="none" strike="noStrike" noProof="0" dirty="0">
                          <a:solidFill>
                            <a:srgbClr val="000000"/>
                          </a:solidFill>
                          <a:effectLst/>
                          <a:latin typeface="+mn-lt"/>
                        </a:rPr>
                        <a:t>45%</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6"/>
                  </a:ext>
                </a:extLst>
              </a:tr>
              <a:tr h="260471">
                <a:tc>
                  <a:txBody>
                    <a:bodyPr/>
                    <a:lstStyle/>
                    <a:p>
                      <a:pPr algn="l" fontAlgn="t"/>
                      <a:r>
                        <a:rPr lang="tr-TR" sz="1200" b="1" i="0" u="none" strike="noStrike" noProof="0" dirty="0">
                          <a:solidFill>
                            <a:schemeClr val="bg1"/>
                          </a:solidFill>
                          <a:effectLst/>
                          <a:latin typeface="+mn-lt"/>
                        </a:rPr>
                        <a:t>Küçük bir çocuk cinsiyet/cinsellik konusundan sakınmalıdır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73%</a:t>
                      </a:r>
                    </a:p>
                  </a:txBody>
                  <a:tcPr marL="9525" marR="9525" marT="9525" marB="0" anchor="ctr"/>
                </a:tc>
                <a:tc>
                  <a:txBody>
                    <a:bodyPr/>
                    <a:lstStyle/>
                    <a:p>
                      <a:pPr algn="r" fontAlgn="t"/>
                      <a:r>
                        <a:rPr lang="tr-TR" sz="1200" b="0" i="0" u="none" strike="noStrike" noProof="0" dirty="0">
                          <a:solidFill>
                            <a:srgbClr val="000000"/>
                          </a:solidFill>
                          <a:effectLst/>
                          <a:latin typeface="+mn-lt"/>
                        </a:rPr>
                        <a:t>63%</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79%</a:t>
                      </a:r>
                    </a:p>
                  </a:txBody>
                  <a:tcPr marL="9525" marR="9525" marT="9525" marB="0" anchor="ctr"/>
                </a:tc>
                <a:tc>
                  <a:txBody>
                    <a:bodyPr/>
                    <a:lstStyle/>
                    <a:p>
                      <a:pPr algn="r" fontAlgn="t"/>
                      <a:r>
                        <a:rPr lang="tr-TR" sz="1200" b="0" i="0" u="none" strike="noStrike" noProof="0" dirty="0">
                          <a:solidFill>
                            <a:srgbClr val="000000"/>
                          </a:solidFill>
                          <a:effectLst/>
                          <a:latin typeface="+mn-lt"/>
                        </a:rPr>
                        <a:t>78%</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7"/>
                  </a:ext>
                </a:extLst>
              </a:tr>
              <a:tr h="260471">
                <a:tc>
                  <a:txBody>
                    <a:bodyPr/>
                    <a:lstStyle/>
                    <a:p>
                      <a:pPr algn="l" fontAlgn="t"/>
                      <a:r>
                        <a:rPr lang="tr-TR" sz="1200" b="1" i="0" u="none" strike="noStrike" noProof="0" dirty="0">
                          <a:solidFill>
                            <a:schemeClr val="bg1"/>
                          </a:solidFill>
                          <a:effectLst/>
                          <a:latin typeface="+mn-lt"/>
                        </a:rPr>
                        <a:t>Sert terbiye, sağlam ve iyi karakter geliştirir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33%</a:t>
                      </a:r>
                    </a:p>
                  </a:txBody>
                  <a:tcPr marL="9525" marR="9525" marT="9525" marB="0" anchor="ctr"/>
                </a:tc>
                <a:tc>
                  <a:txBody>
                    <a:bodyPr/>
                    <a:lstStyle/>
                    <a:p>
                      <a:pPr algn="r" fontAlgn="t"/>
                      <a:r>
                        <a:rPr lang="tr-TR" sz="1200" b="0" i="0" u="none" strike="noStrike" noProof="0" dirty="0">
                          <a:solidFill>
                            <a:srgbClr val="000000"/>
                          </a:solidFill>
                          <a:effectLst/>
                          <a:latin typeface="+mn-lt"/>
                        </a:rPr>
                        <a:t>22%</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29%</a:t>
                      </a:r>
                    </a:p>
                  </a:txBody>
                  <a:tcPr marL="9525" marR="9525" marT="9525" marB="0" anchor="ctr"/>
                </a:tc>
                <a:tc>
                  <a:txBody>
                    <a:bodyPr/>
                    <a:lstStyle/>
                    <a:p>
                      <a:pPr algn="r" fontAlgn="t"/>
                      <a:r>
                        <a:rPr lang="tr-TR" sz="1200" b="0" i="0" u="none" strike="noStrike" noProof="0" dirty="0">
                          <a:solidFill>
                            <a:srgbClr val="000000"/>
                          </a:solidFill>
                          <a:effectLst/>
                          <a:latin typeface="+mn-lt"/>
                        </a:rPr>
                        <a:t>31%</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8"/>
                  </a:ext>
                </a:extLst>
              </a:tr>
              <a:tr h="260471">
                <a:tc>
                  <a:txBody>
                    <a:bodyPr/>
                    <a:lstStyle/>
                    <a:p>
                      <a:pPr algn="l" fontAlgn="t"/>
                      <a:r>
                        <a:rPr lang="tr-TR" sz="1200" b="1" i="0" u="none" strike="noStrike" noProof="0" dirty="0">
                          <a:solidFill>
                            <a:schemeClr val="bg1"/>
                          </a:solidFill>
                          <a:effectLst/>
                          <a:latin typeface="+mn-lt"/>
                        </a:rPr>
                        <a:t>Bir çocuğa, anne ve babasını herkesten üstün görmesi öğretilmelidir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48%</a:t>
                      </a:r>
                    </a:p>
                  </a:txBody>
                  <a:tcPr marL="9525" marR="9525" marT="9525" marB="0" anchor="ctr"/>
                </a:tc>
                <a:tc>
                  <a:txBody>
                    <a:bodyPr/>
                    <a:lstStyle/>
                    <a:p>
                      <a:pPr algn="r" fontAlgn="t"/>
                      <a:r>
                        <a:rPr lang="tr-TR" sz="1200" b="0" i="0" u="none" strike="noStrike" noProof="0" dirty="0">
                          <a:solidFill>
                            <a:srgbClr val="000000"/>
                          </a:solidFill>
                          <a:effectLst/>
                          <a:latin typeface="+mn-lt"/>
                        </a:rPr>
                        <a:t>29%</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54%</a:t>
                      </a:r>
                    </a:p>
                  </a:txBody>
                  <a:tcPr marL="9525" marR="9525" marT="9525" marB="0" anchor="ctr"/>
                </a:tc>
                <a:tc>
                  <a:txBody>
                    <a:bodyPr/>
                    <a:lstStyle/>
                    <a:p>
                      <a:pPr algn="r" fontAlgn="t"/>
                      <a:r>
                        <a:rPr lang="tr-TR" sz="1200" b="0" i="0" u="none" strike="noStrike" noProof="0" dirty="0">
                          <a:solidFill>
                            <a:srgbClr val="000000"/>
                          </a:solidFill>
                          <a:effectLst/>
                          <a:latin typeface="+mn-lt"/>
                        </a:rPr>
                        <a:t>47%</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9"/>
                  </a:ext>
                </a:extLst>
              </a:tr>
              <a:tr h="260471">
                <a:tc>
                  <a:txBody>
                    <a:bodyPr/>
                    <a:lstStyle/>
                    <a:p>
                      <a:pPr algn="l" fontAlgn="t"/>
                      <a:r>
                        <a:rPr lang="tr-TR" sz="1200" b="1" i="0" u="none" strike="noStrike" noProof="0" dirty="0">
                          <a:solidFill>
                            <a:schemeClr val="bg1"/>
                          </a:solidFill>
                          <a:effectLst/>
                          <a:latin typeface="+mn-lt"/>
                        </a:rPr>
                        <a:t>Bir çocuğa başı derde girdiğinde dövüşmek yerine büyüklerine başvurması öğretilmelidir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89%</a:t>
                      </a:r>
                    </a:p>
                  </a:txBody>
                  <a:tcPr marL="9525" marR="9525" marT="9525" marB="0" anchor="ctr"/>
                </a:tc>
                <a:tc>
                  <a:txBody>
                    <a:bodyPr/>
                    <a:lstStyle/>
                    <a:p>
                      <a:pPr algn="r" fontAlgn="t"/>
                      <a:r>
                        <a:rPr lang="tr-TR" sz="1200" b="0" i="0" u="none" strike="noStrike" noProof="0" dirty="0">
                          <a:solidFill>
                            <a:srgbClr val="000000"/>
                          </a:solidFill>
                          <a:effectLst/>
                          <a:latin typeface="+mn-lt"/>
                        </a:rPr>
                        <a:t>86%</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93%</a:t>
                      </a:r>
                    </a:p>
                  </a:txBody>
                  <a:tcPr marL="9525" marR="9525" marT="9525" marB="0" anchor="ctr"/>
                </a:tc>
                <a:tc>
                  <a:txBody>
                    <a:bodyPr/>
                    <a:lstStyle/>
                    <a:p>
                      <a:pPr algn="r" fontAlgn="t"/>
                      <a:r>
                        <a:rPr lang="tr-TR" sz="1200" b="0" i="0" u="none" strike="noStrike" noProof="0" dirty="0">
                          <a:solidFill>
                            <a:srgbClr val="000000"/>
                          </a:solidFill>
                          <a:effectLst/>
                          <a:latin typeface="+mn-lt"/>
                        </a:rPr>
                        <a:t>92%</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0"/>
                  </a:ext>
                </a:extLst>
              </a:tr>
              <a:tr h="260471">
                <a:tc>
                  <a:txBody>
                    <a:bodyPr/>
                    <a:lstStyle/>
                    <a:p>
                      <a:pPr algn="l" fontAlgn="t"/>
                      <a:r>
                        <a:rPr lang="tr-TR" sz="1200" b="1" i="0" u="none" strike="noStrike" noProof="0" dirty="0">
                          <a:solidFill>
                            <a:schemeClr val="bg1"/>
                          </a:solidFill>
                          <a:effectLst/>
                          <a:latin typeface="+mn-lt"/>
                        </a:rPr>
                        <a:t>Oğlan ve kız çocuklarının birbirlerini soyunurken görmemeleri gerekir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78%</a:t>
                      </a:r>
                    </a:p>
                  </a:txBody>
                  <a:tcPr marL="9525" marR="9525" marT="9525" marB="0" anchor="ctr"/>
                </a:tc>
                <a:tc>
                  <a:txBody>
                    <a:bodyPr/>
                    <a:lstStyle/>
                    <a:p>
                      <a:pPr algn="r" fontAlgn="t"/>
                      <a:r>
                        <a:rPr lang="tr-TR" sz="1200" b="0" i="0" u="none" strike="noStrike" noProof="0" dirty="0">
                          <a:solidFill>
                            <a:srgbClr val="000000"/>
                          </a:solidFill>
                          <a:effectLst/>
                          <a:latin typeface="+mn-lt"/>
                        </a:rPr>
                        <a:t>76%</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84%</a:t>
                      </a:r>
                    </a:p>
                  </a:txBody>
                  <a:tcPr marL="9525" marR="9525" marT="9525" marB="0" anchor="ctr"/>
                </a:tc>
                <a:tc>
                  <a:txBody>
                    <a:bodyPr/>
                    <a:lstStyle/>
                    <a:p>
                      <a:pPr algn="r" fontAlgn="t"/>
                      <a:r>
                        <a:rPr lang="tr-TR" sz="1200" b="0" i="0" u="none" strike="noStrike" noProof="0" dirty="0">
                          <a:solidFill>
                            <a:srgbClr val="000000"/>
                          </a:solidFill>
                          <a:effectLst/>
                          <a:latin typeface="+mn-lt"/>
                        </a:rPr>
                        <a:t>85%</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1"/>
                  </a:ext>
                </a:extLst>
              </a:tr>
              <a:tr h="308033">
                <a:tc>
                  <a:txBody>
                    <a:bodyPr/>
                    <a:lstStyle/>
                    <a:p>
                      <a:pPr algn="l" fontAlgn="t"/>
                      <a:r>
                        <a:rPr lang="tr-TR" sz="1200" b="1" i="0" u="none" strike="noStrike" noProof="0" dirty="0">
                          <a:solidFill>
                            <a:schemeClr val="bg1"/>
                          </a:solidFill>
                          <a:effectLst/>
                          <a:latin typeface="+mn-lt"/>
                        </a:rPr>
                        <a:t>Bir çocuk, eninde sonunda ana-babasınınkinden daha üstün bir akla sahip olamayacağını öğrenir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40%</a:t>
                      </a:r>
                    </a:p>
                  </a:txBody>
                  <a:tcPr marL="9525" marR="9525" marT="9525" marB="0" anchor="ctr"/>
                </a:tc>
                <a:tc>
                  <a:txBody>
                    <a:bodyPr/>
                    <a:lstStyle/>
                    <a:p>
                      <a:pPr algn="r" fontAlgn="t"/>
                      <a:r>
                        <a:rPr lang="tr-TR" sz="1200" b="0" i="0" u="none" strike="noStrike" noProof="0" dirty="0">
                          <a:solidFill>
                            <a:srgbClr val="000000"/>
                          </a:solidFill>
                          <a:effectLst/>
                          <a:latin typeface="+mn-lt"/>
                        </a:rPr>
                        <a:t>34%</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38%</a:t>
                      </a:r>
                    </a:p>
                  </a:txBody>
                  <a:tcPr marL="9525" marR="9525" marT="9525" marB="0" anchor="ctr"/>
                </a:tc>
                <a:tc>
                  <a:txBody>
                    <a:bodyPr/>
                    <a:lstStyle/>
                    <a:p>
                      <a:pPr algn="r" fontAlgn="t"/>
                      <a:r>
                        <a:rPr lang="tr-TR" sz="1200" b="0" i="0" u="none" strike="noStrike" noProof="0" dirty="0">
                          <a:solidFill>
                            <a:srgbClr val="000000"/>
                          </a:solidFill>
                          <a:effectLst/>
                          <a:latin typeface="+mn-lt"/>
                        </a:rPr>
                        <a:t>29%</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2"/>
                  </a:ext>
                </a:extLst>
              </a:tr>
              <a:tr h="260471">
                <a:tc>
                  <a:txBody>
                    <a:bodyPr/>
                    <a:lstStyle/>
                    <a:p>
                      <a:pPr algn="l" fontAlgn="t"/>
                      <a:r>
                        <a:rPr lang="tr-TR" sz="1200" b="1" i="0" u="none" strike="noStrike" noProof="0" dirty="0">
                          <a:solidFill>
                            <a:schemeClr val="bg1"/>
                          </a:solidFill>
                          <a:effectLst/>
                          <a:latin typeface="+mn-lt"/>
                        </a:rPr>
                        <a:t>Bir çocuğun diğer bir çocuğa vurması hiçbir şekilde hoşgörü ile karşılanamaz</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80%</a:t>
                      </a:r>
                    </a:p>
                  </a:txBody>
                  <a:tcPr marL="9525" marR="9525" marT="9525" marB="0" anchor="ctr"/>
                </a:tc>
                <a:tc>
                  <a:txBody>
                    <a:bodyPr/>
                    <a:lstStyle/>
                    <a:p>
                      <a:pPr algn="r" fontAlgn="t"/>
                      <a:r>
                        <a:rPr lang="tr-TR" sz="1200" b="0" i="0" u="none" strike="noStrike" noProof="0" dirty="0">
                          <a:solidFill>
                            <a:srgbClr val="000000"/>
                          </a:solidFill>
                          <a:effectLst/>
                          <a:latin typeface="+mn-lt"/>
                        </a:rPr>
                        <a:t>76%</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91%</a:t>
                      </a:r>
                    </a:p>
                  </a:txBody>
                  <a:tcPr marL="9525" marR="9525" marT="9525" marB="0" anchor="ctr"/>
                </a:tc>
                <a:tc>
                  <a:txBody>
                    <a:bodyPr/>
                    <a:lstStyle/>
                    <a:p>
                      <a:pPr algn="r" fontAlgn="t"/>
                      <a:r>
                        <a:rPr lang="tr-TR" sz="1200" b="0" i="0" u="none" strike="noStrike" noProof="0" dirty="0">
                          <a:solidFill>
                            <a:srgbClr val="000000"/>
                          </a:solidFill>
                          <a:effectLst/>
                          <a:latin typeface="+mn-lt"/>
                        </a:rPr>
                        <a:t>87%</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3"/>
                  </a:ext>
                </a:extLst>
              </a:tr>
              <a:tr h="260471">
                <a:tc>
                  <a:txBody>
                    <a:bodyPr/>
                    <a:lstStyle/>
                    <a:p>
                      <a:pPr algn="l" fontAlgn="t"/>
                      <a:r>
                        <a:rPr lang="tr-TR" sz="1200" b="1" i="0" u="none" strike="noStrike" noProof="0" dirty="0">
                          <a:solidFill>
                            <a:schemeClr val="bg1"/>
                          </a:solidFill>
                          <a:effectLst/>
                          <a:latin typeface="+mn-lt"/>
                        </a:rPr>
                        <a:t>Evde olup bitenleri sadece anne bildiği için ev hayatını onun planlaması lazımdır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52%</a:t>
                      </a:r>
                    </a:p>
                  </a:txBody>
                  <a:tcPr marL="9525" marR="9525" marT="9525" marB="0" anchor="ctr"/>
                </a:tc>
                <a:tc>
                  <a:txBody>
                    <a:bodyPr/>
                    <a:lstStyle/>
                    <a:p>
                      <a:pPr algn="r" fontAlgn="t"/>
                      <a:r>
                        <a:rPr lang="tr-TR" sz="1200" b="0" i="0" u="none" strike="noStrike" noProof="0" dirty="0">
                          <a:solidFill>
                            <a:srgbClr val="000000"/>
                          </a:solidFill>
                          <a:effectLst/>
                          <a:latin typeface="+mn-lt"/>
                        </a:rPr>
                        <a:t>30%</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51%</a:t>
                      </a:r>
                    </a:p>
                  </a:txBody>
                  <a:tcPr marL="9525" marR="9525" marT="9525" marB="0" anchor="ctr"/>
                </a:tc>
                <a:tc>
                  <a:txBody>
                    <a:bodyPr/>
                    <a:lstStyle/>
                    <a:p>
                      <a:pPr algn="r" fontAlgn="t"/>
                      <a:r>
                        <a:rPr lang="tr-TR" sz="1200" b="0" i="0" u="none" strike="noStrike" noProof="0" dirty="0">
                          <a:solidFill>
                            <a:srgbClr val="000000"/>
                          </a:solidFill>
                          <a:effectLst/>
                          <a:latin typeface="+mn-lt"/>
                        </a:rPr>
                        <a:t>36%</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4"/>
                  </a:ext>
                </a:extLst>
              </a:tr>
              <a:tr h="260471">
                <a:tc>
                  <a:txBody>
                    <a:bodyPr/>
                    <a:lstStyle/>
                    <a:p>
                      <a:pPr algn="l" fontAlgn="t"/>
                      <a:r>
                        <a:rPr lang="tr-TR" sz="1200" b="1" i="0" u="none" strike="noStrike" noProof="0" dirty="0">
                          <a:solidFill>
                            <a:schemeClr val="bg1"/>
                          </a:solidFill>
                          <a:effectLst/>
                          <a:latin typeface="+mn-lt"/>
                        </a:rPr>
                        <a:t>Eğer anne kollarını sıvar, bütün yükü sırtına alırsa, tüm aile rahat eder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31%</a:t>
                      </a:r>
                    </a:p>
                  </a:txBody>
                  <a:tcPr marL="9525" marR="9525" marT="9525" marB="0" anchor="ctr"/>
                </a:tc>
                <a:tc>
                  <a:txBody>
                    <a:bodyPr/>
                    <a:lstStyle/>
                    <a:p>
                      <a:pPr algn="r" fontAlgn="t"/>
                      <a:r>
                        <a:rPr lang="tr-TR" sz="1200" b="0" i="0" u="none" strike="noStrike" noProof="0" dirty="0">
                          <a:solidFill>
                            <a:srgbClr val="000000"/>
                          </a:solidFill>
                          <a:effectLst/>
                          <a:latin typeface="+mn-lt"/>
                        </a:rPr>
                        <a:t>19%</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36%</a:t>
                      </a:r>
                    </a:p>
                  </a:txBody>
                  <a:tcPr marL="9525" marR="9525" marT="9525" marB="0" anchor="ctr"/>
                </a:tc>
                <a:tc>
                  <a:txBody>
                    <a:bodyPr/>
                    <a:lstStyle/>
                    <a:p>
                      <a:pPr algn="r" fontAlgn="t"/>
                      <a:r>
                        <a:rPr lang="tr-TR" sz="1200" b="0" i="0" u="none" strike="noStrike" noProof="0" dirty="0">
                          <a:solidFill>
                            <a:srgbClr val="000000"/>
                          </a:solidFill>
                          <a:effectLst/>
                          <a:latin typeface="+mn-lt"/>
                        </a:rPr>
                        <a:t>31%</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5"/>
                  </a:ext>
                </a:extLst>
              </a:tr>
              <a:tr h="260471">
                <a:tc>
                  <a:txBody>
                    <a:bodyPr/>
                    <a:lstStyle/>
                    <a:p>
                      <a:pPr algn="l" fontAlgn="t"/>
                      <a:r>
                        <a:rPr lang="tr-TR" sz="1200" b="1" i="0" u="none" strike="noStrike" noProof="0" dirty="0">
                          <a:solidFill>
                            <a:schemeClr val="bg1"/>
                          </a:solidFill>
                          <a:effectLst/>
                          <a:latin typeface="+mn-lt"/>
                        </a:rPr>
                        <a:t>Çocuklar aslında sıkı disiplin içinde mutlu olurlar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24%</a:t>
                      </a:r>
                    </a:p>
                  </a:txBody>
                  <a:tcPr marL="9525" marR="9525" marT="9525" marB="0" anchor="ctr"/>
                </a:tc>
                <a:tc>
                  <a:txBody>
                    <a:bodyPr/>
                    <a:lstStyle/>
                    <a:p>
                      <a:pPr algn="r" fontAlgn="t"/>
                      <a:r>
                        <a:rPr lang="tr-TR" sz="1200" b="0" i="0" u="none" strike="noStrike" noProof="0" dirty="0">
                          <a:solidFill>
                            <a:srgbClr val="000000"/>
                          </a:solidFill>
                          <a:effectLst/>
                          <a:latin typeface="+mn-lt"/>
                        </a:rPr>
                        <a:t>14%</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24%</a:t>
                      </a:r>
                    </a:p>
                  </a:txBody>
                  <a:tcPr marL="9525" marR="9525" marT="9525" marB="0" anchor="ctr"/>
                </a:tc>
                <a:tc>
                  <a:txBody>
                    <a:bodyPr/>
                    <a:lstStyle/>
                    <a:p>
                      <a:pPr algn="r" fontAlgn="t"/>
                      <a:r>
                        <a:rPr lang="tr-TR" sz="1200" b="0" i="0" u="none" strike="noStrike" noProof="0" dirty="0">
                          <a:solidFill>
                            <a:srgbClr val="000000"/>
                          </a:solidFill>
                          <a:effectLst/>
                          <a:latin typeface="+mn-lt"/>
                        </a:rPr>
                        <a:t>23%</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6"/>
                  </a:ext>
                </a:extLst>
              </a:tr>
              <a:tr h="260471">
                <a:tc>
                  <a:txBody>
                    <a:bodyPr/>
                    <a:lstStyle/>
                    <a:p>
                      <a:pPr algn="l" fontAlgn="t"/>
                      <a:r>
                        <a:rPr lang="tr-TR" sz="1200" b="1" i="0" u="none" strike="noStrike" noProof="0" dirty="0">
                          <a:solidFill>
                            <a:schemeClr val="bg1"/>
                          </a:solidFill>
                          <a:effectLst/>
                          <a:latin typeface="+mn-lt"/>
                        </a:rPr>
                        <a:t>Anne ve babaya sadakat her şeyden önce gelir</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79%</a:t>
                      </a:r>
                    </a:p>
                  </a:txBody>
                  <a:tcPr marL="9525" marR="9525" marT="9525" marB="0" anchor="ctr"/>
                </a:tc>
                <a:tc>
                  <a:txBody>
                    <a:bodyPr/>
                    <a:lstStyle/>
                    <a:p>
                      <a:pPr algn="r" fontAlgn="t"/>
                      <a:r>
                        <a:rPr lang="tr-TR" sz="1200" b="0" i="0" u="none" strike="noStrike" noProof="0" dirty="0">
                          <a:solidFill>
                            <a:srgbClr val="000000"/>
                          </a:solidFill>
                          <a:effectLst/>
                          <a:latin typeface="+mn-lt"/>
                        </a:rPr>
                        <a:t>63%</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78%</a:t>
                      </a:r>
                    </a:p>
                  </a:txBody>
                  <a:tcPr marL="9525" marR="9525" marT="9525" marB="0" anchor="ctr"/>
                </a:tc>
                <a:tc>
                  <a:txBody>
                    <a:bodyPr/>
                    <a:lstStyle/>
                    <a:p>
                      <a:pPr algn="r" fontAlgn="t"/>
                      <a:r>
                        <a:rPr lang="tr-TR" sz="1200" b="0" i="0" u="none" strike="noStrike" noProof="0" dirty="0">
                          <a:solidFill>
                            <a:srgbClr val="000000"/>
                          </a:solidFill>
                          <a:effectLst/>
                          <a:latin typeface="+mn-lt"/>
                        </a:rPr>
                        <a:t>63%</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7"/>
                  </a:ext>
                </a:extLst>
              </a:tr>
            </a:tbl>
          </a:graphicData>
        </a:graphic>
      </p:graphicFrame>
      <p:sp>
        <p:nvSpPr>
          <p:cNvPr id="7" name="5-Point Star 6"/>
          <p:cNvSpPr/>
          <p:nvPr/>
        </p:nvSpPr>
        <p:spPr>
          <a:xfrm>
            <a:off x="895404" y="1183059"/>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Rectangle 7"/>
          <p:cNvSpPr/>
          <p:nvPr/>
        </p:nvSpPr>
        <p:spPr>
          <a:xfrm>
            <a:off x="1177893" y="1098399"/>
            <a:ext cx="8976680" cy="523220"/>
          </a:xfrm>
          <a:prstGeom prst="rect">
            <a:avLst/>
          </a:prstGeom>
        </p:spPr>
        <p:txBody>
          <a:bodyPr wrap="square">
            <a:spAutoFit/>
          </a:bodyPr>
          <a:lstStyle/>
          <a:p>
            <a:r>
              <a:rPr lang="tr-TR" sz="1400" b="1" dirty="0">
                <a:latin typeface="Calibri" panose="020F0502020204030204" pitchFamily="34" charset="0"/>
                <a:ea typeface="Times New Roman" panose="02020603050405020304" pitchFamily="18" charset="0"/>
                <a:cs typeface="Times New Roman" panose="02020603050405020304" pitchFamily="18" charset="0"/>
              </a:rPr>
              <a:t>Aşağıdaki ifadelerle ilgili görüşünüzü yandaki 1’den 4’e sıralı sayılardan birini </a:t>
            </a:r>
            <a:r>
              <a:rPr lang="tr-TR" sz="1400" b="1" dirty="0" smtClean="0">
                <a:latin typeface="Calibri" panose="020F0502020204030204" pitchFamily="34" charset="0"/>
                <a:ea typeface="Times New Roman" panose="02020603050405020304" pitchFamily="18" charset="0"/>
                <a:cs typeface="Times New Roman" panose="02020603050405020304" pitchFamily="18" charset="0"/>
              </a:rPr>
              <a:t>(1-Hiç </a:t>
            </a:r>
            <a:r>
              <a:rPr lang="tr-TR" sz="1400" b="1" dirty="0">
                <a:latin typeface="Calibri" panose="020F0502020204030204" pitchFamily="34" charset="0"/>
                <a:ea typeface="Times New Roman" panose="02020603050405020304" pitchFamily="18" charset="0"/>
                <a:cs typeface="Times New Roman" panose="02020603050405020304" pitchFamily="18" charset="0"/>
              </a:rPr>
              <a:t>uygun </a:t>
            </a:r>
            <a:r>
              <a:rPr lang="tr-TR" sz="1400" b="1" dirty="0" smtClean="0">
                <a:latin typeface="Calibri" panose="020F0502020204030204" pitchFamily="34" charset="0"/>
                <a:ea typeface="Times New Roman" panose="02020603050405020304" pitchFamily="18" charset="0"/>
                <a:cs typeface="Times New Roman" panose="02020603050405020304" pitchFamily="18" charset="0"/>
              </a:rPr>
              <a:t>bulmuyorum, 2-Biraz </a:t>
            </a:r>
            <a:r>
              <a:rPr lang="tr-TR" sz="1400" b="1" dirty="0">
                <a:latin typeface="Calibri" panose="020F0502020204030204" pitchFamily="34" charset="0"/>
                <a:ea typeface="Times New Roman" panose="02020603050405020304" pitchFamily="18" charset="0"/>
                <a:cs typeface="Times New Roman" panose="02020603050405020304" pitchFamily="18" charset="0"/>
              </a:rPr>
              <a:t>uygun </a:t>
            </a:r>
            <a:r>
              <a:rPr lang="tr-TR" sz="1400" b="1" dirty="0" smtClean="0">
                <a:latin typeface="Calibri" panose="020F0502020204030204" pitchFamily="34" charset="0"/>
                <a:ea typeface="Times New Roman" panose="02020603050405020304" pitchFamily="18" charset="0"/>
                <a:cs typeface="Times New Roman" panose="02020603050405020304" pitchFamily="18" charset="0"/>
              </a:rPr>
              <a:t>buluyorum, 3-Oldukça </a:t>
            </a:r>
            <a:r>
              <a:rPr lang="tr-TR" sz="1400" b="1" dirty="0">
                <a:latin typeface="Calibri" panose="020F0502020204030204" pitchFamily="34" charset="0"/>
                <a:ea typeface="Times New Roman" panose="02020603050405020304" pitchFamily="18" charset="0"/>
                <a:cs typeface="Times New Roman" panose="02020603050405020304" pitchFamily="18" charset="0"/>
              </a:rPr>
              <a:t>uygun </a:t>
            </a:r>
            <a:r>
              <a:rPr lang="tr-TR" sz="1400" b="1" dirty="0" smtClean="0">
                <a:latin typeface="Calibri" panose="020F0502020204030204" pitchFamily="34" charset="0"/>
                <a:ea typeface="Times New Roman" panose="02020603050405020304" pitchFamily="18" charset="0"/>
                <a:cs typeface="Times New Roman" panose="02020603050405020304" pitchFamily="18" charset="0"/>
              </a:rPr>
              <a:t>buluyorum, 4-Çok </a:t>
            </a:r>
            <a:r>
              <a:rPr lang="tr-TR" sz="1400" b="1" dirty="0">
                <a:latin typeface="Calibri" panose="020F0502020204030204" pitchFamily="34" charset="0"/>
                <a:ea typeface="Times New Roman" panose="02020603050405020304" pitchFamily="18" charset="0"/>
                <a:cs typeface="Times New Roman" panose="02020603050405020304" pitchFamily="18" charset="0"/>
              </a:rPr>
              <a:t>uygun </a:t>
            </a:r>
            <a:r>
              <a:rPr lang="tr-TR" sz="1400" b="1" dirty="0" smtClean="0">
                <a:latin typeface="Calibri" panose="020F0502020204030204" pitchFamily="34" charset="0"/>
                <a:ea typeface="Times New Roman" panose="02020603050405020304" pitchFamily="18" charset="0"/>
                <a:cs typeface="Times New Roman" panose="02020603050405020304" pitchFamily="18" charset="0"/>
              </a:rPr>
              <a:t>buluyorum) </a:t>
            </a:r>
            <a:r>
              <a:rPr lang="tr-TR" sz="1400" b="1" dirty="0">
                <a:latin typeface="Calibri" panose="020F0502020204030204" pitchFamily="34" charset="0"/>
                <a:ea typeface="Times New Roman" panose="02020603050405020304" pitchFamily="18" charset="0"/>
                <a:cs typeface="Times New Roman" panose="02020603050405020304" pitchFamily="18" charset="0"/>
              </a:rPr>
              <a:t>işaretleyerek bildiriniz. </a:t>
            </a:r>
            <a:endParaRPr lang="tr-TR" sz="1400" b="1" dirty="0"/>
          </a:p>
        </p:txBody>
      </p:sp>
      <p:sp>
        <p:nvSpPr>
          <p:cNvPr id="9" name="Down Arrow 8"/>
          <p:cNvSpPr/>
          <p:nvPr/>
        </p:nvSpPr>
        <p:spPr>
          <a:xfrm>
            <a:off x="9478431" y="223645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a:off x="9478431" y="249997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a:off x="9478431" y="276349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a:off x="9478431" y="329052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a:off x="9478431" y="355404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a:off x="9478431" y="381756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a:off x="9478431" y="408108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a:off x="9478431" y="434459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a:off x="9478431" y="513514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a:off x="9478431" y="539866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a:off x="9478431" y="566218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p:nvPr/>
        </p:nvSpPr>
        <p:spPr>
          <a:xfrm>
            <a:off x="9478431" y="592570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p:nvPr/>
        </p:nvSpPr>
        <p:spPr>
          <a:xfrm>
            <a:off x="10876925" y="329052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p:nvPr/>
        </p:nvSpPr>
        <p:spPr>
          <a:xfrm>
            <a:off x="10876925" y="408108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Down Arrow 32"/>
          <p:cNvSpPr/>
          <p:nvPr/>
        </p:nvSpPr>
        <p:spPr>
          <a:xfrm>
            <a:off x="10876925" y="434459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4" name="Down Arrow 33"/>
          <p:cNvSpPr/>
          <p:nvPr/>
        </p:nvSpPr>
        <p:spPr>
          <a:xfrm>
            <a:off x="10876925" y="513514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5" name="Down Arrow 34"/>
          <p:cNvSpPr/>
          <p:nvPr/>
        </p:nvSpPr>
        <p:spPr>
          <a:xfrm>
            <a:off x="10876925" y="539866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6" name="Down Arrow 35"/>
          <p:cNvSpPr/>
          <p:nvPr/>
        </p:nvSpPr>
        <p:spPr>
          <a:xfrm>
            <a:off x="10876925" y="566218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p:nvPr/>
        </p:nvSpPr>
        <p:spPr>
          <a:xfrm>
            <a:off x="10876925" y="61767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p:nvPr/>
        </p:nvSpPr>
        <p:spPr>
          <a:xfrm>
            <a:off x="10876925" y="301472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p:nvPr/>
        </p:nvSpPr>
        <p:spPr>
          <a:xfrm>
            <a:off x="10876925" y="486441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TextBox 27"/>
          <p:cNvSpPr txBox="1"/>
          <p:nvPr/>
        </p:nvSpPr>
        <p:spPr>
          <a:xfrm>
            <a:off x="480575" y="2713103"/>
            <a:ext cx="1385379" cy="3046988"/>
          </a:xfrm>
          <a:prstGeom prst="rect">
            <a:avLst/>
          </a:prstGeom>
          <a:solidFill>
            <a:schemeClr val="bg2"/>
          </a:solidFill>
        </p:spPr>
        <p:txBody>
          <a:bodyPr wrap="square" rtlCol="0">
            <a:spAutoFit/>
          </a:bodyPr>
          <a:lstStyle/>
          <a:p>
            <a:r>
              <a:rPr lang="tr-TR" sz="1200" dirty="0" smtClean="0"/>
              <a:t>Farkındalık grubu, kontrol grubuna kıyasla daha fazla sayıda maddeye olumlu yönde farklılaşan katılım puanları vermiştir. </a:t>
            </a:r>
          </a:p>
          <a:p>
            <a:r>
              <a:rPr lang="tr-TR" sz="1200" dirty="0" smtClean="0"/>
              <a:t>Bu da müdahale grubunun programa katılım sonrası çocuk yetiştirmeye karşı daha az katı ve otoriter bir tutuma yönelindiğini göstermektedir. </a:t>
            </a:r>
            <a:endParaRPr lang="tr-TR" sz="1200" dirty="0"/>
          </a:p>
        </p:txBody>
      </p:sp>
    </p:spTree>
    <p:extLst>
      <p:ext uri="{BB962C8B-B14F-4D97-AF65-F5344CB8AC3E}">
        <p14:creationId xmlns:p14="http://schemas.microsoft.com/office/powerpoint/2010/main" val="2451434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chemeClr val="accent1"/>
                </a:solidFill>
              </a:rPr>
              <a:t>Çocukluk Aktivitelerine Yönelik Tutumlar</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26</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488046886"/>
              </p:ext>
            </p:extLst>
          </p:nvPr>
        </p:nvGraphicFramePr>
        <p:xfrm>
          <a:off x="3858770" y="1484521"/>
          <a:ext cx="6698819" cy="4886243"/>
        </p:xfrm>
        <a:graphic>
          <a:graphicData uri="http://schemas.openxmlformats.org/drawingml/2006/table">
            <a:tbl>
              <a:tblPr>
                <a:tableStyleId>{5C22544A-7EE6-4342-B048-85BDC9FD1C3A}</a:tableStyleId>
              </a:tblPr>
              <a:tblGrid>
                <a:gridCol w="3087303">
                  <a:extLst>
                    <a:ext uri="{9D8B030D-6E8A-4147-A177-3AD203B41FA5}">
                      <a16:colId xmlns:a16="http://schemas.microsoft.com/office/drawing/2014/main" xmlns="" val="20000"/>
                    </a:ext>
                  </a:extLst>
                </a:gridCol>
                <a:gridCol w="569111">
                  <a:extLst>
                    <a:ext uri="{9D8B030D-6E8A-4147-A177-3AD203B41FA5}">
                      <a16:colId xmlns:a16="http://schemas.microsoft.com/office/drawing/2014/main" xmlns="" val="20001"/>
                    </a:ext>
                  </a:extLst>
                </a:gridCol>
                <a:gridCol w="569111">
                  <a:extLst>
                    <a:ext uri="{9D8B030D-6E8A-4147-A177-3AD203B41FA5}">
                      <a16:colId xmlns:a16="http://schemas.microsoft.com/office/drawing/2014/main" xmlns="" val="20002"/>
                    </a:ext>
                  </a:extLst>
                </a:gridCol>
                <a:gridCol w="777876">
                  <a:extLst>
                    <a:ext uri="{9D8B030D-6E8A-4147-A177-3AD203B41FA5}">
                      <a16:colId xmlns:a16="http://schemas.microsoft.com/office/drawing/2014/main" xmlns="" val="20003"/>
                    </a:ext>
                  </a:extLst>
                </a:gridCol>
                <a:gridCol w="569111">
                  <a:extLst>
                    <a:ext uri="{9D8B030D-6E8A-4147-A177-3AD203B41FA5}">
                      <a16:colId xmlns:a16="http://schemas.microsoft.com/office/drawing/2014/main" xmlns="" val="20004"/>
                    </a:ext>
                  </a:extLst>
                </a:gridCol>
                <a:gridCol w="569111">
                  <a:extLst>
                    <a:ext uri="{9D8B030D-6E8A-4147-A177-3AD203B41FA5}">
                      <a16:colId xmlns:a16="http://schemas.microsoft.com/office/drawing/2014/main" xmlns="" val="20005"/>
                    </a:ext>
                  </a:extLst>
                </a:gridCol>
                <a:gridCol w="557196">
                  <a:extLst>
                    <a:ext uri="{9D8B030D-6E8A-4147-A177-3AD203B41FA5}">
                      <a16:colId xmlns:a16="http://schemas.microsoft.com/office/drawing/2014/main" xmlns="" val="20006"/>
                    </a:ext>
                  </a:extLst>
                </a:gridCol>
              </a:tblGrid>
              <a:tr h="234930">
                <a:tc rowSpan="2">
                  <a:txBody>
                    <a:bodyPr/>
                    <a:lstStyle/>
                    <a:p>
                      <a:pPr algn="l" fontAlgn="b"/>
                      <a:r>
                        <a:rPr lang="tr-TR" sz="1200" b="1" u="none" strike="noStrike" noProof="0" dirty="0" smtClean="0">
                          <a:solidFill>
                            <a:schemeClr val="bg1"/>
                          </a:solidFill>
                          <a:effectLst/>
                          <a:latin typeface="+mn-lt"/>
                        </a:rPr>
                        <a:t> </a:t>
                      </a:r>
                      <a:endParaRPr lang="tr-TR" sz="1200" b="1" i="0" u="none" strike="noStrike" noProof="0" dirty="0" smtClean="0">
                        <a:solidFill>
                          <a:schemeClr val="bg1"/>
                        </a:solidFill>
                        <a:effectLst/>
                        <a:latin typeface="+mn-lt"/>
                      </a:endParaRPr>
                    </a:p>
                    <a:p>
                      <a:pPr algn="r" fontAlgn="b"/>
                      <a:r>
                        <a:rPr lang="tr-TR" sz="1200" b="1" u="none" strike="noStrike" noProof="0" dirty="0" smtClean="0">
                          <a:solidFill>
                            <a:schemeClr val="accent4">
                              <a:lumMod val="20000"/>
                              <a:lumOff val="80000"/>
                            </a:schemeClr>
                          </a:solidFill>
                          <a:effectLst/>
                          <a:latin typeface="+mn-lt"/>
                        </a:rPr>
                        <a:t>(Her ikisi için de uygun diyenlerin %)</a:t>
                      </a:r>
                      <a:endParaRPr lang="tr-TR" sz="1200" b="1" i="0" u="none" strike="noStrike" noProof="0" dirty="0">
                        <a:solidFill>
                          <a:schemeClr val="accent4">
                            <a:lumMod val="20000"/>
                            <a:lumOff val="80000"/>
                          </a:schemeClr>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200" b="1" u="none" strike="noStrike" noProof="0" dirty="0" smtClean="0">
                          <a:solidFill>
                            <a:schemeClr val="bg1"/>
                          </a:solidFill>
                          <a:effectLst/>
                          <a:latin typeface="+mn-lt"/>
                        </a:rPr>
                        <a:t>FARKINDALIK</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r>
                        <a:rPr lang="tr-TR" sz="1200" b="1" u="none" strike="noStrike" noProof="0" dirty="0" smtClean="0">
                          <a:solidFill>
                            <a:schemeClr val="bg1"/>
                          </a:solidFill>
                          <a:effectLst/>
                          <a:latin typeface="+mn-lt"/>
                        </a:rPr>
                        <a:t> </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gridSpan="2">
                  <a:txBody>
                    <a:bodyPr/>
                    <a:lstStyle/>
                    <a:p>
                      <a:pPr algn="ctr" fontAlgn="b"/>
                      <a:r>
                        <a:rPr lang="tr-TR" sz="1200" b="1" u="none" strike="noStrike" noProof="0" dirty="0" smtClean="0">
                          <a:solidFill>
                            <a:schemeClr val="bg1"/>
                          </a:solidFill>
                          <a:effectLst/>
                          <a:latin typeface="+mn-lt"/>
                        </a:rPr>
                        <a:t>KONTROL</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hMerge="1">
                  <a:txBody>
                    <a:bodyPr/>
                    <a:lstStyle/>
                    <a:p>
                      <a:endParaRPr lang="en-US"/>
                    </a:p>
                  </a:txBody>
                  <a:tcPr/>
                </a:tc>
                <a:tc>
                  <a:txBody>
                    <a:bodyPr/>
                    <a:lstStyle/>
                    <a:p>
                      <a:pPr algn="ctr" fontAlgn="b"/>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0"/>
                  </a:ext>
                </a:extLst>
              </a:tr>
              <a:tr h="130836">
                <a:tc vMerge="1">
                  <a:txBody>
                    <a:bodyPr/>
                    <a:lstStyle/>
                    <a:p>
                      <a:pPr algn="l" fontAlgn="b"/>
                      <a:endParaRPr lang="en-US" sz="1200" b="1" i="0" u="none" strike="noStrike" dirty="0">
                        <a:solidFill>
                          <a:schemeClr val="bg1"/>
                        </a:solidFill>
                        <a:effectLst/>
                        <a:latin typeface="Calibri" panose="020F0502020204030204" pitchFamily="34" charset="0"/>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PRE</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POST</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PRE</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ctr" fontAlgn="b"/>
                      <a:r>
                        <a:rPr lang="tr-TR" sz="1200" b="1" u="none" strike="noStrike" noProof="0" dirty="0" smtClean="0">
                          <a:solidFill>
                            <a:schemeClr val="bg1"/>
                          </a:solidFill>
                          <a:effectLst/>
                          <a:latin typeface="+mn-lt"/>
                        </a:rPr>
                        <a:t>POST</a:t>
                      </a:r>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tc>
                  <a:txBody>
                    <a:bodyPr/>
                    <a:lstStyle/>
                    <a:p>
                      <a:pPr algn="l" fontAlgn="b"/>
                      <a:endParaRPr lang="tr-TR" sz="1200" b="1" i="0" u="none" strike="noStrike" noProof="0" dirty="0">
                        <a:solidFill>
                          <a:schemeClr val="bg1"/>
                        </a:solidFill>
                        <a:effectLst/>
                        <a:latin typeface="+mn-lt"/>
                      </a:endParaRPr>
                    </a:p>
                  </a:txBody>
                  <a:tcPr marL="4763" marR="4763" marT="4763" marB="0" anchor="b">
                    <a:solidFill>
                      <a:schemeClr val="accent5">
                        <a:lumMod val="60000"/>
                        <a:lumOff val="40000"/>
                      </a:schemeClr>
                    </a:solidFill>
                  </a:tcPr>
                </a:tc>
                <a:extLst>
                  <a:ext uri="{0D108BD9-81ED-4DB2-BD59-A6C34878D82A}">
                    <a16:rowId xmlns:a16="http://schemas.microsoft.com/office/drawing/2014/main" xmlns="" val="10001"/>
                  </a:ext>
                </a:extLst>
              </a:tr>
              <a:tr h="234930">
                <a:tc>
                  <a:txBody>
                    <a:bodyPr/>
                    <a:lstStyle/>
                    <a:p>
                      <a:pPr algn="l" fontAlgn="b"/>
                      <a:r>
                        <a:rPr lang="tr-TR" sz="1200" b="1" i="0" u="none" strike="noStrike" noProof="0" dirty="0">
                          <a:solidFill>
                            <a:schemeClr val="bg1"/>
                          </a:solidFill>
                          <a:effectLst/>
                          <a:latin typeface="+mn-lt"/>
                        </a:rPr>
                        <a:t>Odasını toplaması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84%</a:t>
                      </a:r>
                    </a:p>
                  </a:txBody>
                  <a:tcPr marL="9525" marR="9525" marT="9525" marB="0" anchor="ctr"/>
                </a:tc>
                <a:tc>
                  <a:txBody>
                    <a:bodyPr/>
                    <a:lstStyle/>
                    <a:p>
                      <a:pPr algn="r" fontAlgn="t"/>
                      <a:r>
                        <a:rPr lang="tr-TR" sz="1200" b="0" i="0" u="none" strike="noStrike" noProof="0" dirty="0">
                          <a:solidFill>
                            <a:srgbClr val="000000"/>
                          </a:solidFill>
                          <a:effectLst/>
                          <a:latin typeface="+mn-lt"/>
                        </a:rPr>
                        <a:t>96%</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84%</a:t>
                      </a:r>
                    </a:p>
                  </a:txBody>
                  <a:tcPr marL="9525" marR="9525" marT="9525" marB="0" anchor="ctr"/>
                </a:tc>
                <a:tc>
                  <a:txBody>
                    <a:bodyPr/>
                    <a:lstStyle/>
                    <a:p>
                      <a:pPr algn="r" fontAlgn="t"/>
                      <a:r>
                        <a:rPr lang="tr-TR" sz="1200" b="0" i="0" u="none" strike="noStrike" noProof="0" dirty="0">
                          <a:solidFill>
                            <a:srgbClr val="000000"/>
                          </a:solidFill>
                          <a:effectLst/>
                          <a:latin typeface="+mn-lt"/>
                        </a:rPr>
                        <a:t>85%</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2"/>
                  </a:ext>
                </a:extLst>
              </a:tr>
              <a:tr h="234930">
                <a:tc>
                  <a:txBody>
                    <a:bodyPr/>
                    <a:lstStyle/>
                    <a:p>
                      <a:pPr algn="l" fontAlgn="b"/>
                      <a:r>
                        <a:rPr lang="tr-TR" sz="1200" b="1" i="0" u="none" strike="noStrike" noProof="0" dirty="0">
                          <a:solidFill>
                            <a:schemeClr val="bg1"/>
                          </a:solidFill>
                          <a:effectLst/>
                          <a:latin typeface="+mn-lt"/>
                        </a:rPr>
                        <a:t>Çamaşıra yardım etmesi</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59%</a:t>
                      </a:r>
                    </a:p>
                  </a:txBody>
                  <a:tcPr marL="9525" marR="9525" marT="9525" marB="0" anchor="ctr"/>
                </a:tc>
                <a:tc>
                  <a:txBody>
                    <a:bodyPr/>
                    <a:lstStyle/>
                    <a:p>
                      <a:pPr algn="r" fontAlgn="t"/>
                      <a:r>
                        <a:rPr lang="tr-TR" sz="1200" b="0" i="0" u="none" strike="noStrike" noProof="0" dirty="0">
                          <a:solidFill>
                            <a:srgbClr val="000000"/>
                          </a:solidFill>
                          <a:effectLst/>
                          <a:latin typeface="+mn-lt"/>
                        </a:rPr>
                        <a:t>82%</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56%</a:t>
                      </a:r>
                    </a:p>
                  </a:txBody>
                  <a:tcPr marL="9525" marR="9525" marT="9525" marB="0" anchor="ctr"/>
                </a:tc>
                <a:tc>
                  <a:txBody>
                    <a:bodyPr/>
                    <a:lstStyle/>
                    <a:p>
                      <a:pPr algn="r" fontAlgn="t"/>
                      <a:r>
                        <a:rPr lang="tr-TR" sz="1200" b="0" i="0" u="none" strike="noStrike" noProof="0" dirty="0">
                          <a:solidFill>
                            <a:srgbClr val="000000"/>
                          </a:solidFill>
                          <a:effectLst/>
                          <a:latin typeface="+mn-lt"/>
                        </a:rPr>
                        <a:t>66%</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3"/>
                  </a:ext>
                </a:extLst>
              </a:tr>
              <a:tr h="234930">
                <a:tc>
                  <a:txBody>
                    <a:bodyPr/>
                    <a:lstStyle/>
                    <a:p>
                      <a:pPr algn="l" fontAlgn="b"/>
                      <a:r>
                        <a:rPr lang="tr-TR" sz="1200" b="1" i="0" u="none" strike="noStrike" noProof="0" dirty="0">
                          <a:solidFill>
                            <a:schemeClr val="bg1"/>
                          </a:solidFill>
                          <a:effectLst/>
                          <a:latin typeface="+mn-lt"/>
                        </a:rPr>
                        <a:t>Futbol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51%</a:t>
                      </a:r>
                    </a:p>
                  </a:txBody>
                  <a:tcPr marL="9525" marR="9525" marT="9525" marB="0" anchor="ctr"/>
                </a:tc>
                <a:tc>
                  <a:txBody>
                    <a:bodyPr/>
                    <a:lstStyle/>
                    <a:p>
                      <a:pPr algn="r" fontAlgn="t"/>
                      <a:r>
                        <a:rPr lang="tr-TR" sz="1200" b="0" i="0" u="none" strike="noStrike" noProof="0" dirty="0">
                          <a:solidFill>
                            <a:srgbClr val="000000"/>
                          </a:solidFill>
                          <a:effectLst/>
                          <a:latin typeface="+mn-lt"/>
                        </a:rPr>
                        <a:t>73%</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46%</a:t>
                      </a:r>
                    </a:p>
                  </a:txBody>
                  <a:tcPr marL="9525" marR="9525" marT="9525" marB="0" anchor="ctr"/>
                </a:tc>
                <a:tc>
                  <a:txBody>
                    <a:bodyPr/>
                    <a:lstStyle/>
                    <a:p>
                      <a:pPr algn="r" fontAlgn="t"/>
                      <a:r>
                        <a:rPr lang="tr-TR" sz="1200" b="0" i="0" u="none" strike="noStrike" noProof="0" dirty="0">
                          <a:solidFill>
                            <a:srgbClr val="000000"/>
                          </a:solidFill>
                          <a:effectLst/>
                          <a:latin typeface="+mn-lt"/>
                        </a:rPr>
                        <a:t>54%</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4"/>
                  </a:ext>
                </a:extLst>
              </a:tr>
              <a:tr h="234930">
                <a:tc>
                  <a:txBody>
                    <a:bodyPr/>
                    <a:lstStyle/>
                    <a:p>
                      <a:pPr algn="l" fontAlgn="b"/>
                      <a:r>
                        <a:rPr lang="tr-TR" sz="1200" b="1" i="0" u="none" strike="noStrike" noProof="0" dirty="0">
                          <a:solidFill>
                            <a:schemeClr val="bg1"/>
                          </a:solidFill>
                          <a:effectLst/>
                          <a:latin typeface="+mn-lt"/>
                        </a:rPr>
                        <a:t>Evcilik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49%</a:t>
                      </a:r>
                    </a:p>
                  </a:txBody>
                  <a:tcPr marL="9525" marR="9525" marT="9525" marB="0" anchor="ctr"/>
                </a:tc>
                <a:tc>
                  <a:txBody>
                    <a:bodyPr/>
                    <a:lstStyle/>
                    <a:p>
                      <a:pPr algn="r" fontAlgn="t"/>
                      <a:r>
                        <a:rPr lang="tr-TR" sz="1200" b="0" i="0" u="none" strike="noStrike" noProof="0" dirty="0">
                          <a:solidFill>
                            <a:srgbClr val="000000"/>
                          </a:solidFill>
                          <a:effectLst/>
                          <a:latin typeface="+mn-lt"/>
                        </a:rPr>
                        <a:t>72%</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44%</a:t>
                      </a:r>
                    </a:p>
                  </a:txBody>
                  <a:tcPr marL="9525" marR="9525" marT="9525" marB="0" anchor="ctr"/>
                </a:tc>
                <a:tc>
                  <a:txBody>
                    <a:bodyPr/>
                    <a:lstStyle/>
                    <a:p>
                      <a:pPr algn="r" fontAlgn="t"/>
                      <a:r>
                        <a:rPr lang="tr-TR" sz="1200" b="0" i="0" u="none" strike="noStrike" noProof="0" dirty="0">
                          <a:solidFill>
                            <a:srgbClr val="000000"/>
                          </a:solidFill>
                          <a:effectLst/>
                          <a:latin typeface="+mn-lt"/>
                        </a:rPr>
                        <a:t>55%</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5"/>
                  </a:ext>
                </a:extLst>
              </a:tr>
              <a:tr h="234930">
                <a:tc>
                  <a:txBody>
                    <a:bodyPr/>
                    <a:lstStyle/>
                    <a:p>
                      <a:pPr algn="l" fontAlgn="b"/>
                      <a:r>
                        <a:rPr lang="tr-TR" sz="1200" b="1" i="0" u="none" strike="noStrike" noProof="0" dirty="0">
                          <a:solidFill>
                            <a:schemeClr val="bg1"/>
                          </a:solidFill>
                          <a:effectLst/>
                          <a:latin typeface="+mn-lt"/>
                        </a:rPr>
                        <a:t>Oyuncak tabancalarla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16%</a:t>
                      </a:r>
                    </a:p>
                  </a:txBody>
                  <a:tcPr marL="9525" marR="9525" marT="9525" marB="0" anchor="ctr"/>
                </a:tc>
                <a:tc>
                  <a:txBody>
                    <a:bodyPr/>
                    <a:lstStyle/>
                    <a:p>
                      <a:pPr algn="r" fontAlgn="t"/>
                      <a:r>
                        <a:rPr lang="tr-TR" sz="1200" b="0" i="0" u="none" strike="noStrike" noProof="0" dirty="0">
                          <a:solidFill>
                            <a:srgbClr val="000000"/>
                          </a:solidFill>
                          <a:effectLst/>
                          <a:latin typeface="+mn-lt"/>
                        </a:rPr>
                        <a:t>21%</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13%</a:t>
                      </a:r>
                    </a:p>
                  </a:txBody>
                  <a:tcPr marL="9525" marR="9525" marT="9525" marB="0" anchor="ctr"/>
                </a:tc>
                <a:tc>
                  <a:txBody>
                    <a:bodyPr/>
                    <a:lstStyle/>
                    <a:p>
                      <a:pPr algn="r" fontAlgn="t"/>
                      <a:r>
                        <a:rPr lang="tr-TR" sz="1200" b="0" i="0" u="none" strike="noStrike" noProof="0" dirty="0">
                          <a:solidFill>
                            <a:srgbClr val="000000"/>
                          </a:solidFill>
                          <a:effectLst/>
                          <a:latin typeface="+mn-lt"/>
                        </a:rPr>
                        <a:t>21%</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6"/>
                  </a:ext>
                </a:extLst>
              </a:tr>
              <a:tr h="234930">
                <a:tc>
                  <a:txBody>
                    <a:bodyPr/>
                    <a:lstStyle/>
                    <a:p>
                      <a:pPr algn="l" fontAlgn="b"/>
                      <a:r>
                        <a:rPr lang="tr-TR" sz="1200" b="1" i="0" u="none" strike="noStrike" noProof="0" dirty="0">
                          <a:solidFill>
                            <a:schemeClr val="bg1"/>
                          </a:solidFill>
                          <a:effectLst/>
                          <a:latin typeface="+mn-lt"/>
                        </a:rPr>
                        <a:t>Oyuncak tamir aletleriyle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49%</a:t>
                      </a:r>
                    </a:p>
                  </a:txBody>
                  <a:tcPr marL="9525" marR="9525" marT="9525" marB="0" anchor="ctr"/>
                </a:tc>
                <a:tc>
                  <a:txBody>
                    <a:bodyPr/>
                    <a:lstStyle/>
                    <a:p>
                      <a:pPr algn="r" fontAlgn="t"/>
                      <a:r>
                        <a:rPr lang="tr-TR" sz="1200" b="0" i="0" u="none" strike="noStrike" noProof="0" dirty="0">
                          <a:solidFill>
                            <a:srgbClr val="000000"/>
                          </a:solidFill>
                          <a:effectLst/>
                          <a:latin typeface="+mn-lt"/>
                        </a:rPr>
                        <a:t>70%</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39%</a:t>
                      </a:r>
                    </a:p>
                  </a:txBody>
                  <a:tcPr marL="9525" marR="9525" marT="9525" marB="0" anchor="ctr"/>
                </a:tc>
                <a:tc>
                  <a:txBody>
                    <a:bodyPr/>
                    <a:lstStyle/>
                    <a:p>
                      <a:pPr algn="r" fontAlgn="t"/>
                      <a:r>
                        <a:rPr lang="tr-TR" sz="1200" b="0" i="0" u="none" strike="noStrike" noProof="0" dirty="0">
                          <a:solidFill>
                            <a:srgbClr val="000000"/>
                          </a:solidFill>
                          <a:effectLst/>
                          <a:latin typeface="+mn-lt"/>
                        </a:rPr>
                        <a:t>54%</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7"/>
                  </a:ext>
                </a:extLst>
              </a:tr>
              <a:tr h="234930">
                <a:tc>
                  <a:txBody>
                    <a:bodyPr/>
                    <a:lstStyle/>
                    <a:p>
                      <a:pPr algn="l" fontAlgn="b"/>
                      <a:r>
                        <a:rPr lang="tr-TR" sz="1200" b="1" i="0" u="none" strike="noStrike" noProof="0" dirty="0">
                          <a:solidFill>
                            <a:schemeClr val="bg1"/>
                          </a:solidFill>
                          <a:effectLst/>
                          <a:latin typeface="+mn-lt"/>
                        </a:rPr>
                        <a:t>Yerleri süpürmesi</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43%</a:t>
                      </a:r>
                    </a:p>
                  </a:txBody>
                  <a:tcPr marL="9525" marR="9525" marT="9525" marB="0" anchor="ctr"/>
                </a:tc>
                <a:tc>
                  <a:txBody>
                    <a:bodyPr/>
                    <a:lstStyle/>
                    <a:p>
                      <a:pPr algn="r" fontAlgn="t"/>
                      <a:r>
                        <a:rPr lang="tr-TR" sz="1200" b="0" i="0" u="none" strike="noStrike" noProof="0" dirty="0">
                          <a:solidFill>
                            <a:srgbClr val="000000"/>
                          </a:solidFill>
                          <a:effectLst/>
                          <a:latin typeface="+mn-lt"/>
                        </a:rPr>
                        <a:t>72%</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39%</a:t>
                      </a:r>
                    </a:p>
                  </a:txBody>
                  <a:tcPr marL="9525" marR="9525" marT="9525" marB="0" anchor="ctr"/>
                </a:tc>
                <a:tc>
                  <a:txBody>
                    <a:bodyPr/>
                    <a:lstStyle/>
                    <a:p>
                      <a:pPr algn="r" fontAlgn="t"/>
                      <a:r>
                        <a:rPr lang="tr-TR" sz="1200" b="0" i="0" u="none" strike="noStrike" noProof="0" dirty="0">
                          <a:solidFill>
                            <a:srgbClr val="000000"/>
                          </a:solidFill>
                          <a:effectLst/>
                          <a:latin typeface="+mn-lt"/>
                        </a:rPr>
                        <a:t>54%</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8"/>
                  </a:ext>
                </a:extLst>
              </a:tr>
              <a:tr h="234930">
                <a:tc>
                  <a:txBody>
                    <a:bodyPr/>
                    <a:lstStyle/>
                    <a:p>
                      <a:pPr algn="l" fontAlgn="b"/>
                      <a:r>
                        <a:rPr lang="tr-TR" sz="1200" b="1" i="0" u="none" strike="noStrike" noProof="0" dirty="0">
                          <a:solidFill>
                            <a:schemeClr val="bg1"/>
                          </a:solidFill>
                          <a:effectLst/>
                          <a:latin typeface="+mn-lt"/>
                        </a:rPr>
                        <a:t>Masayı kurması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70%</a:t>
                      </a:r>
                    </a:p>
                  </a:txBody>
                  <a:tcPr marL="9525" marR="9525" marT="9525" marB="0" anchor="ctr"/>
                </a:tc>
                <a:tc>
                  <a:txBody>
                    <a:bodyPr/>
                    <a:lstStyle/>
                    <a:p>
                      <a:pPr algn="r" fontAlgn="t"/>
                      <a:r>
                        <a:rPr lang="tr-TR" sz="1200" b="0" i="0" u="none" strike="noStrike" noProof="0" dirty="0">
                          <a:solidFill>
                            <a:srgbClr val="000000"/>
                          </a:solidFill>
                          <a:effectLst/>
                          <a:latin typeface="+mn-lt"/>
                        </a:rPr>
                        <a:t>91%</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66%</a:t>
                      </a:r>
                    </a:p>
                  </a:txBody>
                  <a:tcPr marL="9525" marR="9525" marT="9525" marB="0" anchor="ctr"/>
                </a:tc>
                <a:tc>
                  <a:txBody>
                    <a:bodyPr/>
                    <a:lstStyle/>
                    <a:p>
                      <a:pPr algn="r" fontAlgn="t"/>
                      <a:r>
                        <a:rPr lang="tr-TR" sz="1200" b="0" i="0" u="none" strike="noStrike" noProof="0" dirty="0">
                          <a:solidFill>
                            <a:srgbClr val="000000"/>
                          </a:solidFill>
                          <a:effectLst/>
                          <a:latin typeface="+mn-lt"/>
                        </a:rPr>
                        <a:t>76%</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09"/>
                  </a:ext>
                </a:extLst>
              </a:tr>
              <a:tr h="234930">
                <a:tc>
                  <a:txBody>
                    <a:bodyPr/>
                    <a:lstStyle/>
                    <a:p>
                      <a:pPr algn="l" fontAlgn="b"/>
                      <a:r>
                        <a:rPr lang="tr-TR" sz="1200" b="1" i="0" u="none" strike="noStrike" noProof="0" dirty="0">
                          <a:solidFill>
                            <a:schemeClr val="bg1"/>
                          </a:solidFill>
                          <a:effectLst/>
                          <a:latin typeface="+mn-lt"/>
                        </a:rPr>
                        <a:t>İp atlamak</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49%</a:t>
                      </a:r>
                    </a:p>
                  </a:txBody>
                  <a:tcPr marL="9525" marR="9525" marT="9525" marB="0" anchor="ctr"/>
                </a:tc>
                <a:tc>
                  <a:txBody>
                    <a:bodyPr/>
                    <a:lstStyle/>
                    <a:p>
                      <a:pPr algn="r" fontAlgn="t"/>
                      <a:r>
                        <a:rPr lang="tr-TR" sz="1200" b="0" i="0" u="none" strike="noStrike" noProof="0" dirty="0">
                          <a:solidFill>
                            <a:srgbClr val="000000"/>
                          </a:solidFill>
                          <a:effectLst/>
                          <a:latin typeface="+mn-lt"/>
                        </a:rPr>
                        <a:t>75%</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44%</a:t>
                      </a:r>
                    </a:p>
                  </a:txBody>
                  <a:tcPr marL="9525" marR="9525" marT="9525" marB="0" anchor="ctr"/>
                </a:tc>
                <a:tc>
                  <a:txBody>
                    <a:bodyPr/>
                    <a:lstStyle/>
                    <a:p>
                      <a:pPr algn="r" fontAlgn="t"/>
                      <a:r>
                        <a:rPr lang="tr-TR" sz="1200" b="0" i="0" u="none" strike="noStrike" noProof="0" dirty="0">
                          <a:solidFill>
                            <a:srgbClr val="000000"/>
                          </a:solidFill>
                          <a:effectLst/>
                          <a:latin typeface="+mn-lt"/>
                        </a:rPr>
                        <a:t>58%</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0"/>
                  </a:ext>
                </a:extLst>
              </a:tr>
              <a:tr h="234930">
                <a:tc>
                  <a:txBody>
                    <a:bodyPr/>
                    <a:lstStyle/>
                    <a:p>
                      <a:pPr algn="l" fontAlgn="b"/>
                      <a:r>
                        <a:rPr lang="tr-TR" sz="1200" b="1" i="0" u="none" strike="noStrike" noProof="0" dirty="0">
                          <a:solidFill>
                            <a:schemeClr val="bg1"/>
                          </a:solidFill>
                          <a:effectLst/>
                          <a:latin typeface="+mn-lt"/>
                        </a:rPr>
                        <a:t>Oyuncak arabalarla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53%</a:t>
                      </a:r>
                    </a:p>
                  </a:txBody>
                  <a:tcPr marL="9525" marR="9525" marT="9525" marB="0" anchor="ctr"/>
                </a:tc>
                <a:tc>
                  <a:txBody>
                    <a:bodyPr/>
                    <a:lstStyle/>
                    <a:p>
                      <a:pPr algn="r" fontAlgn="t"/>
                      <a:r>
                        <a:rPr lang="tr-TR" sz="1200" b="0" i="0" u="none" strike="noStrike" noProof="0" dirty="0">
                          <a:solidFill>
                            <a:srgbClr val="000000"/>
                          </a:solidFill>
                          <a:effectLst/>
                          <a:latin typeface="+mn-lt"/>
                        </a:rPr>
                        <a:t>77%</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45%</a:t>
                      </a:r>
                    </a:p>
                  </a:txBody>
                  <a:tcPr marL="9525" marR="9525" marT="9525" marB="0" anchor="ctr"/>
                </a:tc>
                <a:tc>
                  <a:txBody>
                    <a:bodyPr/>
                    <a:lstStyle/>
                    <a:p>
                      <a:pPr algn="r" fontAlgn="t"/>
                      <a:r>
                        <a:rPr lang="tr-TR" sz="1200" b="0" i="0" u="none" strike="noStrike" noProof="0" dirty="0">
                          <a:solidFill>
                            <a:srgbClr val="000000"/>
                          </a:solidFill>
                          <a:effectLst/>
                          <a:latin typeface="+mn-lt"/>
                        </a:rPr>
                        <a:t>62%</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1"/>
                  </a:ext>
                </a:extLst>
              </a:tr>
              <a:tr h="234930">
                <a:tc>
                  <a:txBody>
                    <a:bodyPr/>
                    <a:lstStyle/>
                    <a:p>
                      <a:pPr algn="l" fontAlgn="b"/>
                      <a:r>
                        <a:rPr lang="tr-TR" sz="1200" b="1" i="0" u="none" strike="noStrike" noProof="0" dirty="0">
                          <a:solidFill>
                            <a:schemeClr val="bg1"/>
                          </a:solidFill>
                          <a:effectLst/>
                          <a:latin typeface="+mn-lt"/>
                        </a:rPr>
                        <a:t>Oyuncak bebeklerle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29%</a:t>
                      </a:r>
                    </a:p>
                  </a:txBody>
                  <a:tcPr marL="9525" marR="9525" marT="9525" marB="0" anchor="ctr"/>
                </a:tc>
                <a:tc>
                  <a:txBody>
                    <a:bodyPr/>
                    <a:lstStyle/>
                    <a:p>
                      <a:pPr algn="r" fontAlgn="t"/>
                      <a:r>
                        <a:rPr lang="tr-TR" sz="1200" b="0" i="0" u="none" strike="noStrike" noProof="0" dirty="0">
                          <a:solidFill>
                            <a:srgbClr val="000000"/>
                          </a:solidFill>
                          <a:effectLst/>
                          <a:latin typeface="+mn-lt"/>
                        </a:rPr>
                        <a:t>62%</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26%</a:t>
                      </a:r>
                    </a:p>
                  </a:txBody>
                  <a:tcPr marL="9525" marR="9525" marT="9525" marB="0" anchor="ctr"/>
                </a:tc>
                <a:tc>
                  <a:txBody>
                    <a:bodyPr/>
                    <a:lstStyle/>
                    <a:p>
                      <a:pPr algn="r" fontAlgn="t"/>
                      <a:r>
                        <a:rPr lang="tr-TR" sz="1200" b="0" i="0" u="none" strike="noStrike" noProof="0" dirty="0">
                          <a:solidFill>
                            <a:srgbClr val="000000"/>
                          </a:solidFill>
                          <a:effectLst/>
                          <a:latin typeface="+mn-lt"/>
                        </a:rPr>
                        <a:t>46%</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2"/>
                  </a:ext>
                </a:extLst>
              </a:tr>
              <a:tr h="234930">
                <a:tc>
                  <a:txBody>
                    <a:bodyPr/>
                    <a:lstStyle/>
                    <a:p>
                      <a:pPr algn="l" fontAlgn="b"/>
                      <a:r>
                        <a:rPr lang="tr-TR" sz="1200" b="1" i="0" u="none" strike="noStrike" noProof="0" dirty="0">
                          <a:solidFill>
                            <a:schemeClr val="bg1"/>
                          </a:solidFill>
                          <a:effectLst/>
                          <a:latin typeface="+mn-lt"/>
                        </a:rPr>
                        <a:t>Bulaşık yıkaması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39%</a:t>
                      </a:r>
                    </a:p>
                  </a:txBody>
                  <a:tcPr marL="9525" marR="9525" marT="9525" marB="0" anchor="ctr"/>
                </a:tc>
                <a:tc>
                  <a:txBody>
                    <a:bodyPr/>
                    <a:lstStyle/>
                    <a:p>
                      <a:pPr algn="r" fontAlgn="t"/>
                      <a:r>
                        <a:rPr lang="tr-TR" sz="1200" b="0" i="0" u="none" strike="noStrike" noProof="0" dirty="0">
                          <a:solidFill>
                            <a:srgbClr val="000000"/>
                          </a:solidFill>
                          <a:effectLst/>
                          <a:latin typeface="+mn-lt"/>
                        </a:rPr>
                        <a:t>68%</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34%</a:t>
                      </a:r>
                    </a:p>
                  </a:txBody>
                  <a:tcPr marL="9525" marR="9525" marT="9525" marB="0" anchor="ctr"/>
                </a:tc>
                <a:tc>
                  <a:txBody>
                    <a:bodyPr/>
                    <a:lstStyle/>
                    <a:p>
                      <a:pPr algn="r" fontAlgn="t"/>
                      <a:r>
                        <a:rPr lang="tr-TR" sz="1200" b="0" i="0" u="none" strike="noStrike" noProof="0" dirty="0">
                          <a:solidFill>
                            <a:srgbClr val="000000"/>
                          </a:solidFill>
                          <a:effectLst/>
                          <a:latin typeface="+mn-lt"/>
                        </a:rPr>
                        <a:t>53%</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3"/>
                  </a:ext>
                </a:extLst>
              </a:tr>
              <a:tr h="234930">
                <a:tc>
                  <a:txBody>
                    <a:bodyPr/>
                    <a:lstStyle/>
                    <a:p>
                      <a:pPr algn="l" fontAlgn="b"/>
                      <a:r>
                        <a:rPr lang="tr-TR" sz="1200" b="1" i="0" u="none" strike="noStrike" noProof="0" dirty="0">
                          <a:solidFill>
                            <a:schemeClr val="bg1"/>
                          </a:solidFill>
                          <a:effectLst/>
                          <a:latin typeface="+mn-lt"/>
                        </a:rPr>
                        <a:t>Örgü örmesi</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11%</a:t>
                      </a:r>
                    </a:p>
                  </a:txBody>
                  <a:tcPr marL="9525" marR="9525" marT="9525" marB="0" anchor="ctr"/>
                </a:tc>
                <a:tc>
                  <a:txBody>
                    <a:bodyPr/>
                    <a:lstStyle/>
                    <a:p>
                      <a:pPr algn="r" fontAlgn="t"/>
                      <a:r>
                        <a:rPr lang="tr-TR" sz="1200" b="0" i="0" u="none" strike="noStrike" noProof="0" dirty="0">
                          <a:solidFill>
                            <a:srgbClr val="000000"/>
                          </a:solidFill>
                          <a:effectLst/>
                          <a:latin typeface="+mn-lt"/>
                        </a:rPr>
                        <a:t>26%</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7%</a:t>
                      </a:r>
                    </a:p>
                  </a:txBody>
                  <a:tcPr marL="9525" marR="9525" marT="9525" marB="0" anchor="ctr"/>
                </a:tc>
                <a:tc>
                  <a:txBody>
                    <a:bodyPr/>
                    <a:lstStyle/>
                    <a:p>
                      <a:pPr algn="r" fontAlgn="t"/>
                      <a:r>
                        <a:rPr lang="tr-TR" sz="1200" b="0" i="0" u="none" strike="noStrike" noProof="0" dirty="0">
                          <a:solidFill>
                            <a:srgbClr val="000000"/>
                          </a:solidFill>
                          <a:effectLst/>
                          <a:latin typeface="+mn-lt"/>
                        </a:rPr>
                        <a:t>17%</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4"/>
                  </a:ext>
                </a:extLst>
              </a:tr>
              <a:tr h="234930">
                <a:tc>
                  <a:txBody>
                    <a:bodyPr/>
                    <a:lstStyle/>
                    <a:p>
                      <a:pPr algn="l" fontAlgn="b"/>
                      <a:r>
                        <a:rPr lang="tr-TR" sz="1200" b="1" i="0" u="none" strike="noStrike" noProof="0" dirty="0">
                          <a:solidFill>
                            <a:schemeClr val="bg1"/>
                          </a:solidFill>
                          <a:effectLst/>
                          <a:latin typeface="+mn-lt"/>
                        </a:rPr>
                        <a:t>Video veya bilgisayar oyunları oynaması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66%</a:t>
                      </a:r>
                    </a:p>
                  </a:txBody>
                  <a:tcPr marL="9525" marR="9525" marT="9525" marB="0" anchor="ctr"/>
                </a:tc>
                <a:tc>
                  <a:txBody>
                    <a:bodyPr/>
                    <a:lstStyle/>
                    <a:p>
                      <a:pPr algn="r" fontAlgn="t"/>
                      <a:r>
                        <a:rPr lang="tr-TR" sz="1200" b="0" i="0" u="none" strike="noStrike" noProof="0" dirty="0">
                          <a:solidFill>
                            <a:srgbClr val="000000"/>
                          </a:solidFill>
                          <a:effectLst/>
                          <a:latin typeface="+mn-lt"/>
                        </a:rPr>
                        <a:t>68%</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68%</a:t>
                      </a:r>
                    </a:p>
                  </a:txBody>
                  <a:tcPr marL="9525" marR="9525" marT="9525" marB="0" anchor="ctr"/>
                </a:tc>
                <a:tc>
                  <a:txBody>
                    <a:bodyPr/>
                    <a:lstStyle/>
                    <a:p>
                      <a:pPr algn="r" fontAlgn="t"/>
                      <a:r>
                        <a:rPr lang="tr-TR" sz="1200" b="0" i="0" u="none" strike="noStrike" noProof="0" dirty="0">
                          <a:solidFill>
                            <a:srgbClr val="000000"/>
                          </a:solidFill>
                          <a:effectLst/>
                          <a:latin typeface="+mn-lt"/>
                        </a:rPr>
                        <a:t>75%</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5"/>
                  </a:ext>
                </a:extLst>
              </a:tr>
              <a:tr h="234930">
                <a:tc>
                  <a:txBody>
                    <a:bodyPr/>
                    <a:lstStyle/>
                    <a:p>
                      <a:pPr algn="l" fontAlgn="b"/>
                      <a:r>
                        <a:rPr lang="tr-TR" sz="1200" b="1" i="0" u="none" strike="noStrike" noProof="0" dirty="0">
                          <a:solidFill>
                            <a:schemeClr val="bg1"/>
                          </a:solidFill>
                          <a:effectLst/>
                          <a:latin typeface="+mn-lt"/>
                        </a:rPr>
                        <a:t>Bisiklete binmek</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82%</a:t>
                      </a:r>
                    </a:p>
                  </a:txBody>
                  <a:tcPr marL="9525" marR="9525" marT="9525" marB="0" anchor="ctr"/>
                </a:tc>
                <a:tc>
                  <a:txBody>
                    <a:bodyPr/>
                    <a:lstStyle/>
                    <a:p>
                      <a:pPr algn="r" fontAlgn="t"/>
                      <a:r>
                        <a:rPr lang="tr-TR" sz="1200" b="0" i="0" u="none" strike="noStrike" noProof="0" dirty="0">
                          <a:solidFill>
                            <a:srgbClr val="000000"/>
                          </a:solidFill>
                          <a:effectLst/>
                          <a:latin typeface="+mn-lt"/>
                        </a:rPr>
                        <a:t>94%</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80%</a:t>
                      </a:r>
                    </a:p>
                  </a:txBody>
                  <a:tcPr marL="9525" marR="9525" marT="9525" marB="0" anchor="ctr"/>
                </a:tc>
                <a:tc>
                  <a:txBody>
                    <a:bodyPr/>
                    <a:lstStyle/>
                    <a:p>
                      <a:pPr algn="r" fontAlgn="t"/>
                      <a:r>
                        <a:rPr lang="tr-TR" sz="1200" b="0" i="0" u="none" strike="noStrike" noProof="0" dirty="0">
                          <a:solidFill>
                            <a:srgbClr val="000000"/>
                          </a:solidFill>
                          <a:effectLst/>
                          <a:latin typeface="+mn-lt"/>
                        </a:rPr>
                        <a:t>88%</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6"/>
                  </a:ext>
                </a:extLst>
              </a:tr>
              <a:tr h="234930">
                <a:tc>
                  <a:txBody>
                    <a:bodyPr/>
                    <a:lstStyle/>
                    <a:p>
                      <a:pPr algn="l" fontAlgn="b"/>
                      <a:r>
                        <a:rPr lang="tr-TR" sz="1200" b="1" i="0" u="none" strike="noStrike" noProof="0" dirty="0">
                          <a:solidFill>
                            <a:schemeClr val="bg1"/>
                          </a:solidFill>
                          <a:effectLst/>
                          <a:latin typeface="+mn-lt"/>
                        </a:rPr>
                        <a:t>Karate\tekvando dersine gitmesi</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70%</a:t>
                      </a:r>
                    </a:p>
                  </a:txBody>
                  <a:tcPr marL="9525" marR="9525" marT="9525" marB="0" anchor="ctr"/>
                </a:tc>
                <a:tc>
                  <a:txBody>
                    <a:bodyPr/>
                    <a:lstStyle/>
                    <a:p>
                      <a:pPr algn="r" fontAlgn="t"/>
                      <a:r>
                        <a:rPr lang="tr-TR" sz="1200" b="0" i="0" u="none" strike="noStrike" noProof="0" dirty="0">
                          <a:solidFill>
                            <a:srgbClr val="000000"/>
                          </a:solidFill>
                          <a:effectLst/>
                          <a:latin typeface="+mn-lt"/>
                        </a:rPr>
                        <a:t>78%</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70%</a:t>
                      </a:r>
                    </a:p>
                  </a:txBody>
                  <a:tcPr marL="9525" marR="9525" marT="9525" marB="0" anchor="ctr"/>
                </a:tc>
                <a:tc>
                  <a:txBody>
                    <a:bodyPr/>
                    <a:lstStyle/>
                    <a:p>
                      <a:pPr algn="r" fontAlgn="t"/>
                      <a:r>
                        <a:rPr lang="tr-TR" sz="1200" b="0" i="0" u="none" strike="noStrike" noProof="0" dirty="0">
                          <a:solidFill>
                            <a:srgbClr val="000000"/>
                          </a:solidFill>
                          <a:effectLst/>
                          <a:latin typeface="+mn-lt"/>
                        </a:rPr>
                        <a:t>78%</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7"/>
                  </a:ext>
                </a:extLst>
              </a:tr>
              <a:tr h="234930">
                <a:tc>
                  <a:txBody>
                    <a:bodyPr/>
                    <a:lstStyle/>
                    <a:p>
                      <a:pPr algn="l" fontAlgn="b"/>
                      <a:r>
                        <a:rPr lang="tr-TR" sz="1200" b="1" i="0" u="none" strike="noStrike" noProof="0" dirty="0">
                          <a:solidFill>
                            <a:schemeClr val="bg1"/>
                          </a:solidFill>
                          <a:effectLst/>
                          <a:latin typeface="+mn-lt"/>
                        </a:rPr>
                        <a:t>Ev dışında bir işte çalışması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58%</a:t>
                      </a:r>
                    </a:p>
                  </a:txBody>
                  <a:tcPr marL="9525" marR="9525" marT="9525" marB="0" anchor="ctr"/>
                </a:tc>
                <a:tc>
                  <a:txBody>
                    <a:bodyPr/>
                    <a:lstStyle/>
                    <a:p>
                      <a:pPr algn="r" fontAlgn="t"/>
                      <a:r>
                        <a:rPr lang="tr-TR" sz="1200" b="0" i="0" u="none" strike="noStrike" noProof="0" dirty="0">
                          <a:solidFill>
                            <a:srgbClr val="000000"/>
                          </a:solidFill>
                          <a:effectLst/>
                          <a:latin typeface="+mn-lt"/>
                        </a:rPr>
                        <a:t>48%</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56%</a:t>
                      </a:r>
                    </a:p>
                  </a:txBody>
                  <a:tcPr marL="9525" marR="9525" marT="9525" marB="0" anchor="ctr"/>
                </a:tc>
                <a:tc>
                  <a:txBody>
                    <a:bodyPr/>
                    <a:lstStyle/>
                    <a:p>
                      <a:pPr algn="r" fontAlgn="t"/>
                      <a:r>
                        <a:rPr lang="tr-TR" sz="1200" b="0" i="0" u="none" strike="noStrike" noProof="0" dirty="0">
                          <a:solidFill>
                            <a:srgbClr val="000000"/>
                          </a:solidFill>
                          <a:effectLst/>
                          <a:latin typeface="+mn-lt"/>
                        </a:rPr>
                        <a:t>52%</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8"/>
                  </a:ext>
                </a:extLst>
              </a:tr>
              <a:tr h="234930">
                <a:tc>
                  <a:txBody>
                    <a:bodyPr/>
                    <a:lstStyle/>
                    <a:p>
                      <a:pPr algn="l" fontAlgn="b"/>
                      <a:r>
                        <a:rPr lang="tr-TR" sz="1200" b="1" i="0" u="none" strike="noStrike" noProof="0" dirty="0">
                          <a:solidFill>
                            <a:schemeClr val="bg1"/>
                          </a:solidFill>
                          <a:effectLst/>
                          <a:latin typeface="+mn-lt"/>
                        </a:rPr>
                        <a:t>Düzenli olarak kardeşine bakması</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61%</a:t>
                      </a:r>
                    </a:p>
                  </a:txBody>
                  <a:tcPr marL="9525" marR="9525" marT="9525" marB="0" anchor="ctr"/>
                </a:tc>
                <a:tc>
                  <a:txBody>
                    <a:bodyPr/>
                    <a:lstStyle/>
                    <a:p>
                      <a:pPr algn="r" fontAlgn="t"/>
                      <a:r>
                        <a:rPr lang="tr-TR" sz="1200" b="0" i="0" u="none" strike="noStrike" noProof="0" dirty="0">
                          <a:solidFill>
                            <a:srgbClr val="000000"/>
                          </a:solidFill>
                          <a:effectLst/>
                          <a:latin typeface="+mn-lt"/>
                        </a:rPr>
                        <a:t>58%</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64%</a:t>
                      </a:r>
                    </a:p>
                  </a:txBody>
                  <a:tcPr marL="9525" marR="9525" marT="9525" marB="0" anchor="ctr"/>
                </a:tc>
                <a:tc>
                  <a:txBody>
                    <a:bodyPr/>
                    <a:lstStyle/>
                    <a:p>
                      <a:pPr algn="r" fontAlgn="t"/>
                      <a:r>
                        <a:rPr lang="tr-TR" sz="1200" b="0" i="0" u="none" strike="noStrike" noProof="0" dirty="0">
                          <a:solidFill>
                            <a:srgbClr val="000000"/>
                          </a:solidFill>
                          <a:effectLst/>
                          <a:latin typeface="+mn-lt"/>
                        </a:rPr>
                        <a:t>61%</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19"/>
                  </a:ext>
                </a:extLst>
              </a:tr>
              <a:tr h="234930">
                <a:tc>
                  <a:txBody>
                    <a:bodyPr/>
                    <a:lstStyle/>
                    <a:p>
                      <a:pPr algn="l" fontAlgn="b"/>
                      <a:r>
                        <a:rPr lang="tr-TR" sz="1200" b="1" i="0" u="none" strike="noStrike" noProof="0" dirty="0">
                          <a:solidFill>
                            <a:schemeClr val="bg1"/>
                          </a:solidFill>
                          <a:effectLst/>
                          <a:latin typeface="+mn-lt"/>
                        </a:rPr>
                        <a:t>Yemek pişirmesi</a:t>
                      </a:r>
                    </a:p>
                  </a:txBody>
                  <a:tcPr marL="9525" marR="9525" marT="9525" marB="0" anchor="ctr">
                    <a:solidFill>
                      <a:schemeClr val="accent5">
                        <a:lumMod val="60000"/>
                        <a:lumOff val="40000"/>
                      </a:schemeClr>
                    </a:solidFill>
                  </a:tcPr>
                </a:tc>
                <a:tc>
                  <a:txBody>
                    <a:bodyPr/>
                    <a:lstStyle/>
                    <a:p>
                      <a:pPr algn="r" fontAlgn="t"/>
                      <a:r>
                        <a:rPr lang="tr-TR" sz="1200" b="0" i="0" u="none" strike="noStrike" noProof="0" dirty="0">
                          <a:solidFill>
                            <a:srgbClr val="000000"/>
                          </a:solidFill>
                          <a:effectLst/>
                          <a:latin typeface="+mn-lt"/>
                        </a:rPr>
                        <a:t>37%</a:t>
                      </a:r>
                    </a:p>
                  </a:txBody>
                  <a:tcPr marL="9525" marR="9525" marT="9525" marB="0" anchor="ctr"/>
                </a:tc>
                <a:tc>
                  <a:txBody>
                    <a:bodyPr/>
                    <a:lstStyle/>
                    <a:p>
                      <a:pPr algn="r" fontAlgn="t"/>
                      <a:r>
                        <a:rPr lang="tr-TR" sz="1200" b="0" i="0" u="none" strike="noStrike" noProof="0" dirty="0">
                          <a:solidFill>
                            <a:srgbClr val="000000"/>
                          </a:solidFill>
                          <a:effectLst/>
                          <a:latin typeface="+mn-lt"/>
                        </a:rPr>
                        <a:t>49%</a:t>
                      </a:r>
                    </a:p>
                  </a:txBody>
                  <a:tcPr marL="9525" marR="9525" marT="9525" marB="0" anchor="ctr"/>
                </a:tc>
                <a:tc>
                  <a:txBody>
                    <a:bodyPr/>
                    <a:lstStyle/>
                    <a:p>
                      <a:pPr algn="r" fontAlgn="t"/>
                      <a:r>
                        <a:rPr lang="tr-TR" sz="1200" b="0" i="0" u="none" strike="noStrike" noProof="0" dirty="0">
                          <a:solidFill>
                            <a:srgbClr val="000000"/>
                          </a:solidFill>
                          <a:effectLst/>
                          <a:latin typeface="+mn-lt"/>
                        </a:rPr>
                        <a:t> </a:t>
                      </a:r>
                    </a:p>
                  </a:txBody>
                  <a:tcPr marL="9525" marR="9525" marT="9525" marB="0" anchor="ctr"/>
                </a:tc>
                <a:tc>
                  <a:txBody>
                    <a:bodyPr/>
                    <a:lstStyle/>
                    <a:p>
                      <a:pPr algn="r" fontAlgn="t"/>
                      <a:r>
                        <a:rPr lang="tr-TR" sz="1200" b="0" i="0" u="none" strike="noStrike" noProof="0" dirty="0">
                          <a:solidFill>
                            <a:srgbClr val="000000"/>
                          </a:solidFill>
                          <a:effectLst/>
                          <a:latin typeface="+mn-lt"/>
                        </a:rPr>
                        <a:t>35%</a:t>
                      </a:r>
                    </a:p>
                  </a:txBody>
                  <a:tcPr marL="9525" marR="9525" marT="9525" marB="0" anchor="ctr"/>
                </a:tc>
                <a:tc>
                  <a:txBody>
                    <a:bodyPr/>
                    <a:lstStyle/>
                    <a:p>
                      <a:pPr algn="r" fontAlgn="t"/>
                      <a:r>
                        <a:rPr lang="tr-TR" sz="1200" b="0" i="0" u="none" strike="noStrike" noProof="0" dirty="0">
                          <a:solidFill>
                            <a:srgbClr val="000000"/>
                          </a:solidFill>
                          <a:effectLst/>
                          <a:latin typeface="+mn-lt"/>
                        </a:rPr>
                        <a:t>48%</a:t>
                      </a:r>
                    </a:p>
                  </a:txBody>
                  <a:tcPr marL="9525" marR="9525" marT="9525" marB="0" anchor="ctr"/>
                </a:tc>
                <a:tc>
                  <a:txBody>
                    <a:bodyPr/>
                    <a:lstStyle/>
                    <a:p>
                      <a:pPr algn="r" fontAlgn="t"/>
                      <a:endParaRPr lang="tr-TR" sz="1200" b="0" i="0" u="none" strike="noStrike" noProof="0" dirty="0">
                        <a:solidFill>
                          <a:srgbClr val="000000"/>
                        </a:solidFill>
                        <a:effectLst/>
                        <a:latin typeface="+mn-lt"/>
                      </a:endParaRPr>
                    </a:p>
                  </a:txBody>
                  <a:tcPr marL="9525" marR="9525" marT="9525" marB="0" anchor="ctr"/>
                </a:tc>
                <a:extLst>
                  <a:ext uri="{0D108BD9-81ED-4DB2-BD59-A6C34878D82A}">
                    <a16:rowId xmlns:a16="http://schemas.microsoft.com/office/drawing/2014/main" xmlns="" val="10020"/>
                  </a:ext>
                </a:extLst>
              </a:tr>
            </a:tbl>
          </a:graphicData>
        </a:graphic>
      </p:graphicFrame>
      <p:sp>
        <p:nvSpPr>
          <p:cNvPr id="4" name="Rectangle 3"/>
          <p:cNvSpPr/>
          <p:nvPr/>
        </p:nvSpPr>
        <p:spPr>
          <a:xfrm>
            <a:off x="283147" y="1102067"/>
            <a:ext cx="3221396" cy="1323439"/>
          </a:xfrm>
          <a:prstGeom prst="rect">
            <a:avLst/>
          </a:prstGeom>
        </p:spPr>
        <p:txBody>
          <a:bodyPr wrap="square">
            <a:spAutoFit/>
          </a:bodyPr>
          <a:lstStyle/>
          <a:p>
            <a:pPr algn="just"/>
            <a:r>
              <a:rPr lang="tr-TR" sz="1600" dirty="0">
                <a:latin typeface="Calibri" panose="020F0502020204030204" pitchFamily="34" charset="0"/>
                <a:ea typeface="Times New Roman" panose="02020603050405020304" pitchFamily="18" charset="0"/>
                <a:cs typeface="Times New Roman" panose="02020603050405020304" pitchFamily="18" charset="0"/>
              </a:rPr>
              <a:t>Aşağıda çocukların yapabileceği bir takım davranışlar sıralanmıştır. Bunların kız ve oğlan çocuklar için ne derece uygun olduğunu değerlendir misiniz?</a:t>
            </a:r>
            <a:endParaRPr lang="tr-TR" sz="1600" dirty="0"/>
          </a:p>
        </p:txBody>
      </p:sp>
      <p:sp>
        <p:nvSpPr>
          <p:cNvPr id="8" name="5-Point Star 7"/>
          <p:cNvSpPr/>
          <p:nvPr/>
        </p:nvSpPr>
        <p:spPr>
          <a:xfrm>
            <a:off x="118164" y="1234332"/>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own Arrow 6"/>
          <p:cNvSpPr/>
          <p:nvPr/>
        </p:nvSpPr>
        <p:spPr>
          <a:xfrm flipV="1">
            <a:off x="8395199" y="195232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9" name="Down Arrow 8"/>
          <p:cNvSpPr/>
          <p:nvPr/>
        </p:nvSpPr>
        <p:spPr>
          <a:xfrm flipV="1">
            <a:off x="8395199" y="218228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flipV="1">
            <a:off x="8395199" y="241314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flipV="1">
            <a:off x="8395199" y="264310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p:nvPr/>
        </p:nvSpPr>
        <p:spPr>
          <a:xfrm flipV="1">
            <a:off x="8395199" y="2900789"/>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flipV="1">
            <a:off x="8395199" y="313074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flipV="1">
            <a:off x="8395199" y="33616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flipV="1">
            <a:off x="8395199" y="359157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flipV="1">
            <a:off x="8395199" y="383047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flipV="1">
            <a:off x="8395199" y="406043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flipV="1">
            <a:off x="8395199" y="429130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flipV="1">
            <a:off x="8395199" y="452126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flipV="1">
            <a:off x="8395199" y="477894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flipV="1">
            <a:off x="8395199" y="523976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flipV="1">
            <a:off x="8395199" y="546972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a:off x="8395199" y="571086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p:nvPr/>
        </p:nvSpPr>
        <p:spPr>
          <a:xfrm flipV="1">
            <a:off x="8395199" y="617169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Down Arrow 27"/>
          <p:cNvSpPr/>
          <p:nvPr/>
        </p:nvSpPr>
        <p:spPr>
          <a:xfrm flipV="1">
            <a:off x="10197366" y="2182281"/>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p:nvPr/>
        </p:nvSpPr>
        <p:spPr>
          <a:xfrm flipV="1">
            <a:off x="10197366" y="241314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Down Arrow 29"/>
          <p:cNvSpPr/>
          <p:nvPr/>
        </p:nvSpPr>
        <p:spPr>
          <a:xfrm flipV="1">
            <a:off x="10197366" y="264310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1" name="Down Arrow 30"/>
          <p:cNvSpPr/>
          <p:nvPr/>
        </p:nvSpPr>
        <p:spPr>
          <a:xfrm flipV="1">
            <a:off x="10197366" y="2900789"/>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p:nvPr/>
        </p:nvSpPr>
        <p:spPr>
          <a:xfrm flipV="1">
            <a:off x="10197366" y="313074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Down Arrow 32"/>
          <p:cNvSpPr/>
          <p:nvPr/>
        </p:nvSpPr>
        <p:spPr>
          <a:xfrm flipV="1">
            <a:off x="10197366" y="336161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4" name="Down Arrow 33"/>
          <p:cNvSpPr/>
          <p:nvPr/>
        </p:nvSpPr>
        <p:spPr>
          <a:xfrm flipV="1">
            <a:off x="10197366" y="359157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5" name="Down Arrow 34"/>
          <p:cNvSpPr/>
          <p:nvPr/>
        </p:nvSpPr>
        <p:spPr>
          <a:xfrm flipV="1">
            <a:off x="10197366" y="383047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6" name="Down Arrow 35"/>
          <p:cNvSpPr/>
          <p:nvPr/>
        </p:nvSpPr>
        <p:spPr>
          <a:xfrm flipV="1">
            <a:off x="10197366" y="406043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p:nvPr/>
        </p:nvSpPr>
        <p:spPr>
          <a:xfrm flipV="1">
            <a:off x="10197366" y="429130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p:nvPr/>
        </p:nvSpPr>
        <p:spPr>
          <a:xfrm flipV="1">
            <a:off x="10197366" y="452126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p:nvPr/>
        </p:nvSpPr>
        <p:spPr>
          <a:xfrm flipV="1">
            <a:off x="10197366" y="477894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0" name="Down Arrow 39"/>
          <p:cNvSpPr/>
          <p:nvPr/>
        </p:nvSpPr>
        <p:spPr>
          <a:xfrm flipV="1">
            <a:off x="10197366" y="500890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1" name="Down Arrow 40"/>
          <p:cNvSpPr/>
          <p:nvPr/>
        </p:nvSpPr>
        <p:spPr>
          <a:xfrm flipV="1">
            <a:off x="10197366" y="523976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2" name="Down Arrow 41"/>
          <p:cNvSpPr/>
          <p:nvPr/>
        </p:nvSpPr>
        <p:spPr>
          <a:xfrm flipV="1">
            <a:off x="10197366" y="546972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5" name="Down Arrow 44"/>
          <p:cNvSpPr/>
          <p:nvPr/>
        </p:nvSpPr>
        <p:spPr>
          <a:xfrm flipV="1">
            <a:off x="10197366" y="617169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3" name="TextBox 42"/>
          <p:cNvSpPr txBox="1"/>
          <p:nvPr/>
        </p:nvSpPr>
        <p:spPr>
          <a:xfrm>
            <a:off x="489303" y="2597878"/>
            <a:ext cx="2809084" cy="3231654"/>
          </a:xfrm>
          <a:prstGeom prst="rect">
            <a:avLst/>
          </a:prstGeom>
          <a:solidFill>
            <a:schemeClr val="bg2"/>
          </a:solidFill>
        </p:spPr>
        <p:txBody>
          <a:bodyPr wrap="square" rtlCol="0">
            <a:spAutoFit/>
          </a:bodyPr>
          <a:lstStyle/>
          <a:p>
            <a:r>
              <a:rPr lang="tr-TR" sz="1200" dirty="0" smtClean="0"/>
              <a:t>Katılımcılara, çeşitli çocukluk faaliyetlerinin cinsiyetlere göre uygunluğu hakkında görüşlerini sorduk. Müdahale grubunun zaman içinde daha az cinsiyetçi ayrışmalar benimsemesini </a:t>
            </a:r>
            <a:r>
              <a:rPr lang="tr-TR" sz="1200" dirty="0" smtClean="0"/>
              <a:t>bekledik</a:t>
            </a:r>
            <a:r>
              <a:rPr lang="en-US" sz="1200" dirty="0" smtClean="0"/>
              <a:t>.</a:t>
            </a:r>
            <a:r>
              <a:rPr lang="tr-TR" sz="1200" dirty="0" smtClean="0"/>
              <a:t> </a:t>
            </a:r>
            <a:r>
              <a:rPr lang="tr-TR" sz="1200" dirty="0"/>
              <a:t>K</a:t>
            </a:r>
            <a:r>
              <a:rPr lang="tr-TR" sz="1200" dirty="0" smtClean="0"/>
              <a:t>ontrol grubunda ise, ön değerlendirmeden son değerlendirmeye anlamlı bir değişiklik göstermemesini bekledik.</a:t>
            </a:r>
          </a:p>
          <a:p>
            <a:r>
              <a:rPr lang="tr-TR" sz="1200" dirty="0" smtClean="0"/>
              <a:t>Beklentilerimizin aksine, hem müdahale hem de kontrol grupları, çocuklukta sosyalleşme ve faaliyetler </a:t>
            </a:r>
            <a:r>
              <a:rPr lang="en-US" sz="1200" dirty="0" err="1" smtClean="0"/>
              <a:t>hakkında</a:t>
            </a:r>
            <a:r>
              <a:rPr lang="en-US" sz="1200" dirty="0" smtClean="0"/>
              <a:t> </a:t>
            </a:r>
            <a:r>
              <a:rPr lang="en-US" sz="1200" dirty="0" err="1" smtClean="0"/>
              <a:t>zaman</a:t>
            </a:r>
            <a:r>
              <a:rPr lang="en-US" sz="1200" dirty="0" smtClean="0"/>
              <a:t> </a:t>
            </a:r>
            <a:r>
              <a:rPr lang="en-US" sz="1200" dirty="0" err="1" smtClean="0"/>
              <a:t>içinde</a:t>
            </a:r>
            <a:r>
              <a:rPr lang="en-US" sz="1200" dirty="0" smtClean="0"/>
              <a:t> </a:t>
            </a:r>
            <a:r>
              <a:rPr lang="tr-TR" sz="1200" dirty="0" smtClean="0"/>
              <a:t>daha </a:t>
            </a:r>
            <a:r>
              <a:rPr lang="tr-TR" sz="1200" dirty="0" smtClean="0"/>
              <a:t>eşitlikçi bir bakış açısına yönelik önemli </a:t>
            </a:r>
            <a:r>
              <a:rPr lang="tr-TR" sz="1200" dirty="0" smtClean="0"/>
              <a:t>değişim </a:t>
            </a:r>
            <a:r>
              <a:rPr lang="tr-TR" sz="1200" dirty="0" smtClean="0"/>
              <a:t>gösterdi. Yine de, zaman içinde değişimin büyüklüğü müdahale grubu arasında kontrollerden daha büyüktü.</a:t>
            </a:r>
            <a:endParaRPr lang="tr-TR" sz="1200" dirty="0"/>
          </a:p>
        </p:txBody>
      </p:sp>
    </p:spTree>
    <p:extLst>
      <p:ext uri="{BB962C8B-B14F-4D97-AF65-F5344CB8AC3E}">
        <p14:creationId xmlns:p14="http://schemas.microsoft.com/office/powerpoint/2010/main" val="1137111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dirty="0" smtClean="0"/>
              <a:t>ÇOCUK OYUN GRUBU</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27</a:t>
            </a:fld>
            <a:endParaRPr lang="en-US"/>
          </a:p>
        </p:txBody>
      </p:sp>
      <p:pic>
        <p:nvPicPr>
          <p:cNvPr id="5" name="Picture 4"/>
          <p:cNvPicPr>
            <a:picLocks noChangeAspect="1"/>
          </p:cNvPicPr>
          <p:nvPr/>
        </p:nvPicPr>
        <p:blipFill rotWithShape="1">
          <a:blip r:embed="rId2"/>
          <a:srcRect l="59015" r="20225"/>
          <a:stretch/>
        </p:blipFill>
        <p:spPr>
          <a:xfrm>
            <a:off x="4256364" y="115602"/>
            <a:ext cx="3666572" cy="2394847"/>
          </a:xfrm>
          <a:prstGeom prst="rect">
            <a:avLst/>
          </a:prstGeom>
        </p:spPr>
      </p:pic>
    </p:spTree>
    <p:extLst>
      <p:ext uri="{BB962C8B-B14F-4D97-AF65-F5344CB8AC3E}">
        <p14:creationId xmlns:p14="http://schemas.microsoft.com/office/powerpoint/2010/main" val="14853357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Kim Bu Çocuklar</a:t>
            </a:r>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Çocuk</a:t>
            </a:r>
            <a:r>
              <a:rPr lang="en-US" dirty="0" smtClean="0"/>
              <a:t> </a:t>
            </a:r>
            <a:r>
              <a:rPr lang="en-US" dirty="0" err="1" smtClean="0"/>
              <a:t>oyun</a:t>
            </a:r>
            <a:r>
              <a:rPr lang="en-US" dirty="0" smtClean="0"/>
              <a:t> </a:t>
            </a:r>
            <a:r>
              <a:rPr lang="en-US" dirty="0" err="1" smtClean="0"/>
              <a:t>grubu</a:t>
            </a:r>
            <a:r>
              <a:rPr lang="en-US" dirty="0" smtClean="0"/>
              <a:t> m</a:t>
            </a:r>
            <a:r>
              <a:rPr lang="tr-TR" dirty="0" err="1" smtClean="0"/>
              <a:t>üdahale</a:t>
            </a:r>
            <a:r>
              <a:rPr lang="tr-TR" dirty="0" smtClean="0"/>
              <a:t> </a:t>
            </a:r>
            <a:r>
              <a:rPr lang="tr-TR" dirty="0"/>
              <a:t>programı </a:t>
            </a:r>
            <a:r>
              <a:rPr lang="en-US" dirty="0" err="1" smtClean="0"/>
              <a:t>katılımının</a:t>
            </a:r>
            <a:r>
              <a:rPr lang="en-US" dirty="0" smtClean="0"/>
              <a:t> </a:t>
            </a:r>
            <a:r>
              <a:rPr lang="en-US" dirty="0"/>
              <a:t>e</a:t>
            </a:r>
            <a:r>
              <a:rPr lang="tr-TR" dirty="0" err="1" smtClean="0"/>
              <a:t>beveyn</a:t>
            </a:r>
            <a:r>
              <a:rPr lang="tr-TR" dirty="0" smtClean="0"/>
              <a:t> </a:t>
            </a:r>
            <a:r>
              <a:rPr lang="tr-TR" dirty="0" smtClean="0"/>
              <a:t>ve çocuğun </a:t>
            </a:r>
            <a:r>
              <a:rPr lang="en-US" dirty="0" err="1" smtClean="0"/>
              <a:t>üzerindeki</a:t>
            </a:r>
            <a:r>
              <a:rPr lang="en-US" dirty="0" smtClean="0"/>
              <a:t> </a:t>
            </a:r>
            <a:r>
              <a:rPr lang="en-US" dirty="0" err="1" smtClean="0"/>
              <a:t>etkilerini</a:t>
            </a:r>
            <a:r>
              <a:rPr lang="en-US" dirty="0" smtClean="0"/>
              <a:t> </a:t>
            </a:r>
            <a:r>
              <a:rPr lang="tr-TR" dirty="0" smtClean="0"/>
              <a:t>ölçmek </a:t>
            </a:r>
            <a:r>
              <a:rPr lang="tr-TR" dirty="0" smtClean="0"/>
              <a:t>için tutumsal, davranışsal ve duygusal özelliklerini ölçen birkaç ankete ve ölçeğe ek olarak, </a:t>
            </a:r>
            <a:r>
              <a:rPr lang="tr-TR" dirty="0" smtClean="0"/>
              <a:t>çocuklar</a:t>
            </a:r>
            <a:r>
              <a:rPr lang="en-US" dirty="0" smtClean="0"/>
              <a:t>ın </a:t>
            </a:r>
            <a:r>
              <a:rPr lang="tr-TR" dirty="0" smtClean="0"/>
              <a:t>günlük </a:t>
            </a:r>
            <a:r>
              <a:rPr lang="tr-TR" dirty="0" smtClean="0"/>
              <a:t>yaşam </a:t>
            </a:r>
            <a:r>
              <a:rPr lang="tr-TR" dirty="0" smtClean="0"/>
              <a:t>akış</a:t>
            </a:r>
            <a:r>
              <a:rPr lang="en-US" dirty="0" err="1" smtClean="0"/>
              <a:t>ları</a:t>
            </a:r>
            <a:r>
              <a:rPr lang="tr-TR" dirty="0" smtClean="0"/>
              <a:t> </a:t>
            </a:r>
            <a:r>
              <a:rPr lang="tr-TR" dirty="0" smtClean="0"/>
              <a:t>hakkında </a:t>
            </a:r>
            <a:r>
              <a:rPr lang="en-US" dirty="0" smtClean="0"/>
              <a:t>da </a:t>
            </a:r>
            <a:r>
              <a:rPr lang="tr-TR" dirty="0" smtClean="0"/>
              <a:t>bilgi </a:t>
            </a:r>
            <a:r>
              <a:rPr lang="tr-TR" dirty="0" smtClean="0"/>
              <a:t>toplamak istedik:</a:t>
            </a:r>
          </a:p>
          <a:p>
            <a:r>
              <a:rPr lang="tr-TR" dirty="0" smtClean="0"/>
              <a:t>Ne kadar zaman yalnız ya da denetimsiz geçiriyorlar?</a:t>
            </a:r>
          </a:p>
          <a:p>
            <a:r>
              <a:rPr lang="tr-TR" dirty="0" smtClean="0"/>
              <a:t>Nerede zaman harcıyorlar?</a:t>
            </a:r>
          </a:p>
          <a:p>
            <a:r>
              <a:rPr lang="tr-TR" dirty="0" smtClean="0"/>
              <a:t>Sorumlulukları neler?</a:t>
            </a:r>
          </a:p>
          <a:p>
            <a:r>
              <a:rPr lang="tr-TR" dirty="0" smtClean="0"/>
              <a:t>Ebeveynleri sosyal yaşamlarına ne ölçüde dahil oluyor?</a:t>
            </a:r>
          </a:p>
          <a:p>
            <a:r>
              <a:rPr lang="tr-TR" dirty="0" smtClean="0"/>
              <a:t>Ne sıklıkla yaralanırlar?</a:t>
            </a:r>
          </a:p>
          <a:p>
            <a:pPr marL="0" indent="0">
              <a:buNone/>
            </a:pPr>
            <a:r>
              <a:rPr lang="tr-TR" dirty="0" smtClean="0"/>
              <a:t>Bunlar bizi ihmal ve istismar riskleri ile ebeveynlerinin yaşamlarına katılım düzeyleri hakkında bilgilendirecek türden </a:t>
            </a:r>
            <a:r>
              <a:rPr lang="tr-TR" dirty="0" smtClean="0"/>
              <a:t>bilgilerdi.</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28</a:t>
            </a:fld>
            <a:endParaRPr lang="en-US"/>
          </a:p>
        </p:txBody>
      </p:sp>
    </p:spTree>
    <p:extLst>
      <p:ext uri="{BB962C8B-B14F-4D97-AF65-F5344CB8AC3E}">
        <p14:creationId xmlns:p14="http://schemas.microsoft.com/office/powerpoint/2010/main" val="40681674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Oyun Grubuna Katılan Çocukların Yaşı</a:t>
            </a:r>
            <a:endParaRPr lang="tr-T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45053718"/>
              </p:ext>
            </p:extLst>
          </p:nvPr>
        </p:nvGraphicFramePr>
        <p:xfrm>
          <a:off x="3641279" y="1691936"/>
          <a:ext cx="4648643" cy="2735537"/>
        </p:xfrm>
        <a:graphic>
          <a:graphicData uri="http://schemas.openxmlformats.org/drawingml/2006/table">
            <a:tbl>
              <a:tblPr>
                <a:tableStyleId>{5C22544A-7EE6-4342-B048-85BDC9FD1C3A}</a:tableStyleId>
              </a:tblPr>
              <a:tblGrid>
                <a:gridCol w="1376225">
                  <a:extLst>
                    <a:ext uri="{9D8B030D-6E8A-4147-A177-3AD203B41FA5}">
                      <a16:colId xmlns:a16="http://schemas.microsoft.com/office/drawing/2014/main" xmlns="" val="20000"/>
                    </a:ext>
                  </a:extLst>
                </a:gridCol>
                <a:gridCol w="1449258">
                  <a:extLst>
                    <a:ext uri="{9D8B030D-6E8A-4147-A177-3AD203B41FA5}">
                      <a16:colId xmlns:a16="http://schemas.microsoft.com/office/drawing/2014/main" xmlns="" val="20001"/>
                    </a:ext>
                  </a:extLst>
                </a:gridCol>
                <a:gridCol w="526739">
                  <a:extLst>
                    <a:ext uri="{9D8B030D-6E8A-4147-A177-3AD203B41FA5}">
                      <a16:colId xmlns:a16="http://schemas.microsoft.com/office/drawing/2014/main" xmlns="" val="20002"/>
                    </a:ext>
                  </a:extLst>
                </a:gridCol>
                <a:gridCol w="1296421">
                  <a:extLst>
                    <a:ext uri="{9D8B030D-6E8A-4147-A177-3AD203B41FA5}">
                      <a16:colId xmlns:a16="http://schemas.microsoft.com/office/drawing/2014/main" xmlns="" val="20003"/>
                    </a:ext>
                  </a:extLst>
                </a:gridCol>
              </a:tblGrid>
              <a:tr h="460953">
                <a:tc>
                  <a:txBody>
                    <a:bodyPr/>
                    <a:lstStyle/>
                    <a:p>
                      <a:pPr algn="r" fontAlgn="b"/>
                      <a:endParaRPr lang="tr-TR" sz="1600" b="1" i="0" u="none" strike="noStrike" dirty="0">
                        <a:solidFill>
                          <a:schemeClr val="accent4">
                            <a:lumMod val="20000"/>
                            <a:lumOff val="80000"/>
                          </a:schemeClr>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Farkındalık</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Kontrol</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568646">
                <a:tc>
                  <a:txBody>
                    <a:bodyPr/>
                    <a:lstStyle/>
                    <a:p>
                      <a:pPr algn="l" fontAlgn="t"/>
                      <a:r>
                        <a:rPr lang="tr-TR" sz="1600" b="0" i="0" u="none" strike="noStrike" dirty="0" smtClean="0">
                          <a:solidFill>
                            <a:schemeClr val="bg1"/>
                          </a:solidFill>
                          <a:effectLst/>
                          <a:latin typeface="Calibri" panose="020F0502020204030204" pitchFamily="34" charset="0"/>
                          <a:cs typeface="Calibri" panose="020F0502020204030204" pitchFamily="34" charset="0"/>
                        </a:rPr>
                        <a:t>3 yaş</a:t>
                      </a:r>
                      <a:endParaRPr lang="tr-TR" sz="1600" b="0"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tc>
                <a:tc>
                  <a:txBody>
                    <a:bodyPr/>
                    <a:lstStyle/>
                    <a:p>
                      <a:pPr algn="ct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25%</a:t>
                      </a:r>
                    </a:p>
                  </a:txBody>
                  <a:tcPr marL="9525" marR="9525" marT="9525" marB="0" anchor="ctr"/>
                </a:tc>
                <a:extLst>
                  <a:ext uri="{0D108BD9-81ED-4DB2-BD59-A6C34878D82A}">
                    <a16:rowId xmlns:a16="http://schemas.microsoft.com/office/drawing/2014/main" xmlns="" val="10001"/>
                  </a:ext>
                </a:extLst>
              </a:tr>
              <a:tr h="568646">
                <a:tc>
                  <a:txBody>
                    <a:bodyPr/>
                    <a:lstStyle/>
                    <a:p>
                      <a:pPr algn="l" fontAlgn="t"/>
                      <a:r>
                        <a:rPr lang="tr-TR" sz="1600" b="0" i="0" u="none" strike="noStrike" dirty="0" smtClean="0">
                          <a:solidFill>
                            <a:schemeClr val="bg1"/>
                          </a:solidFill>
                          <a:effectLst/>
                          <a:latin typeface="Calibri" panose="020F0502020204030204" pitchFamily="34" charset="0"/>
                          <a:cs typeface="Calibri" panose="020F0502020204030204" pitchFamily="34" charset="0"/>
                        </a:rPr>
                        <a:t>4 yaş</a:t>
                      </a:r>
                      <a:endParaRPr lang="tr-TR" sz="1600" b="0"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28%</a:t>
                      </a:r>
                    </a:p>
                  </a:txBody>
                  <a:tcPr marL="9525" marR="9525" marT="9525" marB="0" anchor="ctr"/>
                </a:tc>
                <a:tc>
                  <a:txBody>
                    <a:bodyPr/>
                    <a:lstStyle/>
                    <a:p>
                      <a:pPr algn="ct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27%</a:t>
                      </a:r>
                    </a:p>
                  </a:txBody>
                  <a:tcPr marL="9525" marR="9525" marT="9525" marB="0" anchor="ctr"/>
                </a:tc>
                <a:extLst>
                  <a:ext uri="{0D108BD9-81ED-4DB2-BD59-A6C34878D82A}">
                    <a16:rowId xmlns:a16="http://schemas.microsoft.com/office/drawing/2014/main" xmlns="" val="10002"/>
                  </a:ext>
                </a:extLst>
              </a:tr>
              <a:tr h="568646">
                <a:tc>
                  <a:txBody>
                    <a:bodyPr/>
                    <a:lstStyle/>
                    <a:p>
                      <a:pPr algn="l" fontAlgn="t"/>
                      <a:r>
                        <a:rPr lang="tr-TR" sz="1600" b="0" i="0" u="none" strike="noStrike" dirty="0" smtClean="0">
                          <a:solidFill>
                            <a:schemeClr val="bg1"/>
                          </a:solidFill>
                          <a:effectLst/>
                          <a:latin typeface="Calibri" panose="020F0502020204030204" pitchFamily="34" charset="0"/>
                          <a:cs typeface="Calibri" panose="020F0502020204030204" pitchFamily="34" charset="0"/>
                        </a:rPr>
                        <a:t>5 yaş</a:t>
                      </a:r>
                      <a:endParaRPr lang="tr-TR" sz="1600" b="0"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29%</a:t>
                      </a:r>
                    </a:p>
                  </a:txBody>
                  <a:tcPr marL="9525" marR="9525" marT="9525" marB="0" anchor="ctr"/>
                </a:tc>
                <a:tc>
                  <a:txBody>
                    <a:bodyPr/>
                    <a:lstStyle/>
                    <a:p>
                      <a:pPr algn="ct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tc>
                <a:extLst>
                  <a:ext uri="{0D108BD9-81ED-4DB2-BD59-A6C34878D82A}">
                    <a16:rowId xmlns:a16="http://schemas.microsoft.com/office/drawing/2014/main" xmlns="" val="10003"/>
                  </a:ext>
                </a:extLst>
              </a:tr>
              <a:tr h="568646">
                <a:tc>
                  <a:txBody>
                    <a:bodyPr/>
                    <a:lstStyle/>
                    <a:p>
                      <a:pPr algn="l" fontAlgn="t"/>
                      <a:r>
                        <a:rPr lang="tr-TR" sz="1600" b="0" i="0" u="none" strike="noStrike" dirty="0" smtClean="0">
                          <a:solidFill>
                            <a:schemeClr val="bg1"/>
                          </a:solidFill>
                          <a:effectLst/>
                          <a:latin typeface="Calibri" panose="020F0502020204030204" pitchFamily="34" charset="0"/>
                          <a:cs typeface="Calibri" panose="020F0502020204030204" pitchFamily="34" charset="0"/>
                        </a:rPr>
                        <a:t>6 yaş</a:t>
                      </a:r>
                      <a:endParaRPr lang="tr-TR" sz="1600" b="0"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18%</a:t>
                      </a:r>
                    </a:p>
                  </a:txBody>
                  <a:tcPr marL="9525" marR="9525" marT="9525" marB="0" anchor="ctr"/>
                </a:tc>
                <a:tc>
                  <a:txBody>
                    <a:bodyPr/>
                    <a:lstStyle/>
                    <a:p>
                      <a:pPr algn="ct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t"/>
                      <a:r>
                        <a:rPr lang="tr-TR" sz="1600" b="0" i="0" u="none" strike="noStrike" dirty="0">
                          <a:solidFill>
                            <a:srgbClr val="000000"/>
                          </a:solidFill>
                          <a:effectLst/>
                          <a:latin typeface="Calibri" panose="020F0502020204030204" pitchFamily="34" charset="0"/>
                          <a:cs typeface="Calibri" panose="020F0502020204030204" pitchFamily="34" charset="0"/>
                        </a:rPr>
                        <a:t>24%</a:t>
                      </a:r>
                    </a:p>
                  </a:txBody>
                  <a:tcPr marL="9525" marR="9525" marT="9525" marB="0" anchor="ct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29</a:t>
            </a:fld>
            <a:endParaRPr lang="en-US"/>
          </a:p>
        </p:txBody>
      </p:sp>
      <p:sp>
        <p:nvSpPr>
          <p:cNvPr id="6" name="TextBox 5"/>
          <p:cNvSpPr txBox="1"/>
          <p:nvPr/>
        </p:nvSpPr>
        <p:spPr>
          <a:xfrm>
            <a:off x="3482528" y="5205010"/>
            <a:ext cx="4966147" cy="923330"/>
          </a:xfrm>
          <a:prstGeom prst="rect">
            <a:avLst/>
          </a:prstGeom>
          <a:solidFill>
            <a:schemeClr val="bg1">
              <a:lumMod val="95000"/>
            </a:schemeClr>
          </a:solidFill>
        </p:spPr>
        <p:txBody>
          <a:bodyPr wrap="square" rtlCol="0">
            <a:spAutoFit/>
          </a:bodyPr>
          <a:lstStyle/>
          <a:p>
            <a:r>
              <a:rPr lang="en-US" dirty="0" err="1"/>
              <a:t>Müdahale</a:t>
            </a:r>
            <a:r>
              <a:rPr lang="en-US" dirty="0"/>
              <a:t> </a:t>
            </a:r>
            <a:r>
              <a:rPr lang="en-US" dirty="0" err="1"/>
              <a:t>grubundaki</a:t>
            </a:r>
            <a:r>
              <a:rPr lang="en-US" dirty="0"/>
              <a:t> 6 </a:t>
            </a:r>
            <a:r>
              <a:rPr lang="en-US" dirty="0" err="1"/>
              <a:t>yaşından</a:t>
            </a:r>
            <a:r>
              <a:rPr lang="en-US" dirty="0"/>
              <a:t> </a:t>
            </a:r>
            <a:r>
              <a:rPr lang="en-US" dirty="0" err="1"/>
              <a:t>küçük</a:t>
            </a:r>
            <a:r>
              <a:rPr lang="en-US" dirty="0"/>
              <a:t> </a:t>
            </a:r>
            <a:r>
              <a:rPr lang="en-US" dirty="0" err="1"/>
              <a:t>çocuklar</a:t>
            </a:r>
            <a:r>
              <a:rPr lang="en-US" dirty="0"/>
              <a:t> </a:t>
            </a:r>
            <a:r>
              <a:rPr lang="en-US" dirty="0" err="1"/>
              <a:t>için</a:t>
            </a:r>
            <a:r>
              <a:rPr lang="en-US" dirty="0"/>
              <a:t> </a:t>
            </a:r>
            <a:r>
              <a:rPr lang="en-US" dirty="0" err="1"/>
              <a:t>yaşlarına</a:t>
            </a:r>
            <a:r>
              <a:rPr lang="en-US" dirty="0"/>
              <a:t> </a:t>
            </a:r>
            <a:r>
              <a:rPr lang="en-US" dirty="0" err="1"/>
              <a:t>göre</a:t>
            </a:r>
            <a:r>
              <a:rPr lang="en-US" dirty="0"/>
              <a:t> </a:t>
            </a:r>
            <a:r>
              <a:rPr lang="en-US" dirty="0" err="1"/>
              <a:t>neredeyse</a:t>
            </a:r>
            <a:r>
              <a:rPr lang="en-US" dirty="0"/>
              <a:t> </a:t>
            </a:r>
            <a:r>
              <a:rPr lang="en-US" dirty="0" err="1"/>
              <a:t>eşit</a:t>
            </a:r>
            <a:r>
              <a:rPr lang="en-US" dirty="0"/>
              <a:t> </a:t>
            </a:r>
            <a:r>
              <a:rPr lang="en-US" dirty="0" err="1"/>
              <a:t>bir</a:t>
            </a:r>
            <a:r>
              <a:rPr lang="en-US" dirty="0"/>
              <a:t> </a:t>
            </a:r>
            <a:r>
              <a:rPr lang="en-US" dirty="0" err="1"/>
              <a:t>dağılım</a:t>
            </a:r>
            <a:r>
              <a:rPr lang="en-US" dirty="0"/>
              <a:t> </a:t>
            </a:r>
            <a:r>
              <a:rPr lang="en-US" dirty="0" err="1" smtClean="0"/>
              <a:t>olduğunu</a:t>
            </a:r>
            <a:r>
              <a:rPr lang="en-US" dirty="0" smtClean="0"/>
              <a:t> </a:t>
            </a:r>
            <a:r>
              <a:rPr lang="en-US" dirty="0" err="1" smtClean="0"/>
              <a:t>görüyoruz</a:t>
            </a:r>
            <a:r>
              <a:rPr lang="en-US" dirty="0" smtClean="0"/>
              <a:t>.</a:t>
            </a:r>
            <a:endParaRPr lang="tr-TR" dirty="0"/>
          </a:p>
        </p:txBody>
      </p:sp>
    </p:spTree>
    <p:extLst>
      <p:ext uri="{BB962C8B-B14F-4D97-AF65-F5344CB8AC3E}">
        <p14:creationId xmlns:p14="http://schemas.microsoft.com/office/powerpoint/2010/main" val="2729139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Planlanan ve Gerçekleşen Görüşme Sayıları</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3495390"/>
              </p:ext>
            </p:extLst>
          </p:nvPr>
        </p:nvGraphicFramePr>
        <p:xfrm>
          <a:off x="1597598" y="1502093"/>
          <a:ext cx="5455668" cy="2001520"/>
        </p:xfrm>
        <a:graphic>
          <a:graphicData uri="http://schemas.openxmlformats.org/drawingml/2006/table">
            <a:tbl>
              <a:tblPr firstRow="1" bandRow="1">
                <a:tableStyleId>{5C22544A-7EE6-4342-B048-85BDC9FD1C3A}</a:tableStyleId>
              </a:tblPr>
              <a:tblGrid>
                <a:gridCol w="844614">
                  <a:extLst>
                    <a:ext uri="{9D8B030D-6E8A-4147-A177-3AD203B41FA5}">
                      <a16:colId xmlns:a16="http://schemas.microsoft.com/office/drawing/2014/main" xmlns="" val="20000"/>
                    </a:ext>
                  </a:extLst>
                </a:gridCol>
                <a:gridCol w="1074738">
                  <a:extLst>
                    <a:ext uri="{9D8B030D-6E8A-4147-A177-3AD203B41FA5}">
                      <a16:colId xmlns:a16="http://schemas.microsoft.com/office/drawing/2014/main" xmlns="" val="20001"/>
                    </a:ext>
                  </a:extLst>
                </a:gridCol>
                <a:gridCol w="1074738">
                  <a:extLst>
                    <a:ext uri="{9D8B030D-6E8A-4147-A177-3AD203B41FA5}">
                      <a16:colId xmlns:a16="http://schemas.microsoft.com/office/drawing/2014/main" xmlns="" val="20002"/>
                    </a:ext>
                  </a:extLst>
                </a:gridCol>
                <a:gridCol w="222568">
                  <a:extLst>
                    <a:ext uri="{9D8B030D-6E8A-4147-A177-3AD203B41FA5}">
                      <a16:colId xmlns:a16="http://schemas.microsoft.com/office/drawing/2014/main" xmlns="" val="20003"/>
                    </a:ext>
                  </a:extLst>
                </a:gridCol>
                <a:gridCol w="1119505">
                  <a:extLst>
                    <a:ext uri="{9D8B030D-6E8A-4147-A177-3AD203B41FA5}">
                      <a16:colId xmlns:a16="http://schemas.microsoft.com/office/drawing/2014/main" xmlns="" val="20004"/>
                    </a:ext>
                  </a:extLst>
                </a:gridCol>
                <a:gridCol w="1119505">
                  <a:extLst>
                    <a:ext uri="{9D8B030D-6E8A-4147-A177-3AD203B41FA5}">
                      <a16:colId xmlns:a16="http://schemas.microsoft.com/office/drawing/2014/main" xmlns="" val="20005"/>
                    </a:ext>
                  </a:extLst>
                </a:gridCol>
              </a:tblGrid>
              <a:tr h="370840">
                <a:tc>
                  <a:txBody>
                    <a:bodyPr/>
                    <a:lstStyle/>
                    <a:p>
                      <a:endParaRPr lang="tr-TR" sz="1400" dirty="0"/>
                    </a:p>
                  </a:txBody>
                  <a:tcPr/>
                </a:tc>
                <a:tc>
                  <a:txBody>
                    <a:bodyPr/>
                    <a:lstStyle/>
                    <a:p>
                      <a:pPr algn="ctr"/>
                      <a:r>
                        <a:rPr lang="tr-TR" sz="1400" dirty="0" smtClean="0"/>
                        <a:t>Farkındalık</a:t>
                      </a:r>
                    </a:p>
                    <a:p>
                      <a:pPr algn="ctr"/>
                      <a:r>
                        <a:rPr lang="tr-TR" sz="1400" dirty="0" smtClean="0"/>
                        <a:t>Küçük Grup</a:t>
                      </a:r>
                      <a:endParaRPr lang="tr-TR" sz="1400" dirty="0"/>
                    </a:p>
                  </a:txBody>
                  <a:tcPr/>
                </a:tc>
                <a:tc>
                  <a:txBody>
                    <a:bodyPr/>
                    <a:lstStyle/>
                    <a:p>
                      <a:pPr algn="ctr"/>
                      <a:r>
                        <a:rPr lang="tr-TR" sz="1400" dirty="0" smtClean="0"/>
                        <a:t>Kontrol</a:t>
                      </a:r>
                    </a:p>
                    <a:p>
                      <a:pPr algn="ctr"/>
                      <a:r>
                        <a:rPr lang="tr-TR" sz="1400" dirty="0" smtClean="0"/>
                        <a:t>Küçük Grup</a:t>
                      </a:r>
                      <a:endParaRPr lang="tr-TR" sz="1400" dirty="0"/>
                    </a:p>
                  </a:txBody>
                  <a:tcPr/>
                </a:tc>
                <a:tc>
                  <a:txBody>
                    <a:bodyPr/>
                    <a:lstStyle/>
                    <a:p>
                      <a:pPr algn="ctr"/>
                      <a:endParaRPr lang="tr-TR" sz="1400" dirty="0"/>
                    </a:p>
                  </a:txBody>
                  <a:tcPr/>
                </a:tc>
                <a:tc>
                  <a:txBody>
                    <a:bodyPr/>
                    <a:lstStyle/>
                    <a:p>
                      <a:pPr algn="ctr"/>
                      <a:r>
                        <a:rPr lang="tr-TR" sz="1400" dirty="0" smtClean="0"/>
                        <a:t>Farkındalık</a:t>
                      </a:r>
                    </a:p>
                    <a:p>
                      <a:pPr algn="ctr"/>
                      <a:r>
                        <a:rPr lang="tr-TR" sz="1400" dirty="0" smtClean="0"/>
                        <a:t>Oyun Grubu</a:t>
                      </a:r>
                      <a:endParaRPr lang="tr-TR" sz="1400" dirty="0"/>
                    </a:p>
                  </a:txBody>
                  <a:tcPr/>
                </a:tc>
                <a:tc>
                  <a:txBody>
                    <a:bodyPr/>
                    <a:lstStyle/>
                    <a:p>
                      <a:pPr algn="ctr"/>
                      <a:r>
                        <a:rPr lang="tr-TR" sz="1400" dirty="0" smtClean="0"/>
                        <a:t>Kontrol</a:t>
                      </a:r>
                    </a:p>
                    <a:p>
                      <a:pPr algn="ctr"/>
                      <a:r>
                        <a:rPr lang="tr-TR" sz="1400" dirty="0" smtClean="0"/>
                        <a:t>Oyun Grubu</a:t>
                      </a:r>
                      <a:endParaRPr lang="tr-TR" sz="1400" dirty="0"/>
                    </a:p>
                  </a:txBody>
                  <a:tcPr/>
                </a:tc>
                <a:extLst>
                  <a:ext uri="{0D108BD9-81ED-4DB2-BD59-A6C34878D82A}">
                    <a16:rowId xmlns:a16="http://schemas.microsoft.com/office/drawing/2014/main" xmlns="" val="10000"/>
                  </a:ext>
                </a:extLst>
              </a:tr>
              <a:tr h="370840">
                <a:tc>
                  <a:txBody>
                    <a:bodyPr/>
                    <a:lstStyle/>
                    <a:p>
                      <a:pPr marL="0" indent="0">
                        <a:buNone/>
                      </a:pPr>
                      <a:r>
                        <a:rPr lang="tr-TR" sz="1400" dirty="0" smtClean="0"/>
                        <a:t>1. Yıl</a:t>
                      </a:r>
                      <a:endParaRPr lang="tr-TR" sz="1400" dirty="0"/>
                    </a:p>
                  </a:txBody>
                  <a:tcPr/>
                </a:tc>
                <a:tc>
                  <a:txBody>
                    <a:bodyPr/>
                    <a:lstStyle/>
                    <a:p>
                      <a:pPr algn="ctr"/>
                      <a:r>
                        <a:rPr lang="tr-TR" sz="1400" dirty="0" smtClean="0"/>
                        <a:t>225</a:t>
                      </a:r>
                      <a:endParaRPr lang="tr-TR" sz="1400" dirty="0"/>
                    </a:p>
                  </a:txBody>
                  <a:tcPr/>
                </a:tc>
                <a:tc>
                  <a:txBody>
                    <a:bodyPr/>
                    <a:lstStyle/>
                    <a:p>
                      <a:pPr algn="ctr"/>
                      <a:r>
                        <a:rPr lang="tr-TR" sz="1400" dirty="0" smtClean="0"/>
                        <a:t>225</a:t>
                      </a:r>
                      <a:endParaRPr lang="tr-TR" sz="1400" dirty="0"/>
                    </a:p>
                  </a:txBody>
                  <a:tcPr/>
                </a:tc>
                <a:tc>
                  <a:txBody>
                    <a:bodyPr/>
                    <a:lstStyle/>
                    <a:p>
                      <a:pPr algn="ctr"/>
                      <a:endParaRPr lang="tr-TR" sz="1400"/>
                    </a:p>
                  </a:txBody>
                  <a:tcPr/>
                </a:tc>
                <a:tc>
                  <a:txBody>
                    <a:bodyPr/>
                    <a:lstStyle/>
                    <a:p>
                      <a:pPr algn="ctr"/>
                      <a:r>
                        <a:rPr lang="tr-TR" sz="1400" dirty="0" smtClean="0"/>
                        <a:t>105</a:t>
                      </a:r>
                      <a:endParaRPr lang="tr-TR" sz="1400" dirty="0"/>
                    </a:p>
                  </a:txBody>
                  <a:tcPr/>
                </a:tc>
                <a:tc>
                  <a:txBody>
                    <a:bodyPr/>
                    <a:lstStyle/>
                    <a:p>
                      <a:pPr algn="ctr"/>
                      <a:r>
                        <a:rPr lang="tr-TR" sz="1400" dirty="0" smtClean="0"/>
                        <a:t>105</a:t>
                      </a:r>
                      <a:endParaRPr lang="tr-TR" sz="1400" dirty="0"/>
                    </a:p>
                  </a:txBody>
                  <a:tcPr/>
                </a:tc>
                <a:extLst>
                  <a:ext uri="{0D108BD9-81ED-4DB2-BD59-A6C34878D82A}">
                    <a16:rowId xmlns:a16="http://schemas.microsoft.com/office/drawing/2014/main" xmlns="" val="10001"/>
                  </a:ext>
                </a:extLst>
              </a:tr>
              <a:tr h="370840">
                <a:tc>
                  <a:txBody>
                    <a:bodyPr/>
                    <a:lstStyle/>
                    <a:p>
                      <a:r>
                        <a:rPr lang="tr-TR" sz="1400" dirty="0" smtClean="0"/>
                        <a:t>2. Yıl</a:t>
                      </a:r>
                      <a:endParaRPr lang="tr-TR" sz="1400" dirty="0"/>
                    </a:p>
                  </a:txBody>
                  <a:tcPr/>
                </a:tc>
                <a:tc>
                  <a:txBody>
                    <a:bodyPr/>
                    <a:lstStyle/>
                    <a:p>
                      <a:pPr algn="ctr"/>
                      <a:r>
                        <a:rPr lang="tr-TR" sz="1400" dirty="0" smtClean="0"/>
                        <a:t>225</a:t>
                      </a:r>
                      <a:endParaRPr lang="tr-TR" sz="1400" dirty="0"/>
                    </a:p>
                  </a:txBody>
                  <a:tcPr/>
                </a:tc>
                <a:tc>
                  <a:txBody>
                    <a:bodyPr/>
                    <a:lstStyle/>
                    <a:p>
                      <a:pPr algn="ctr"/>
                      <a:r>
                        <a:rPr lang="tr-TR" sz="1400" dirty="0" smtClean="0"/>
                        <a:t>225</a:t>
                      </a:r>
                      <a:endParaRPr lang="tr-TR" sz="1400" dirty="0"/>
                    </a:p>
                  </a:txBody>
                  <a:tcPr/>
                </a:tc>
                <a:tc>
                  <a:txBody>
                    <a:bodyPr/>
                    <a:lstStyle/>
                    <a:p>
                      <a:pPr algn="ctr"/>
                      <a:endParaRPr lang="tr-TR" sz="1400"/>
                    </a:p>
                  </a:txBody>
                  <a:tcPr/>
                </a:tc>
                <a:tc>
                  <a:txBody>
                    <a:bodyPr/>
                    <a:lstStyle/>
                    <a:p>
                      <a:pPr algn="ctr"/>
                      <a:r>
                        <a:rPr lang="tr-TR" sz="1400" dirty="0" smtClean="0"/>
                        <a:t>105</a:t>
                      </a:r>
                      <a:endParaRPr lang="tr-TR" sz="1400" dirty="0"/>
                    </a:p>
                  </a:txBody>
                  <a:tcPr/>
                </a:tc>
                <a:tc>
                  <a:txBody>
                    <a:bodyPr/>
                    <a:lstStyle/>
                    <a:p>
                      <a:pPr algn="ctr"/>
                      <a:r>
                        <a:rPr lang="tr-TR" sz="1400" dirty="0" smtClean="0"/>
                        <a:t>105</a:t>
                      </a:r>
                      <a:endParaRPr lang="tr-TR" sz="1400" dirty="0"/>
                    </a:p>
                  </a:txBody>
                  <a:tcPr/>
                </a:tc>
                <a:extLst>
                  <a:ext uri="{0D108BD9-81ED-4DB2-BD59-A6C34878D82A}">
                    <a16:rowId xmlns:a16="http://schemas.microsoft.com/office/drawing/2014/main" xmlns="" val="10002"/>
                  </a:ext>
                </a:extLst>
              </a:tr>
              <a:tr h="370840">
                <a:tc>
                  <a:txBody>
                    <a:bodyPr/>
                    <a:lstStyle/>
                    <a:p>
                      <a:r>
                        <a:rPr lang="tr-TR" sz="1400" dirty="0" smtClean="0"/>
                        <a:t>3. Yıl</a:t>
                      </a:r>
                      <a:endParaRPr lang="tr-TR" sz="1400" dirty="0"/>
                    </a:p>
                  </a:txBody>
                  <a:tcPr/>
                </a:tc>
                <a:tc>
                  <a:txBody>
                    <a:bodyPr/>
                    <a:lstStyle/>
                    <a:p>
                      <a:pPr algn="ctr"/>
                      <a:r>
                        <a:rPr lang="tr-TR" sz="1400" dirty="0" smtClean="0"/>
                        <a:t>225</a:t>
                      </a:r>
                      <a:endParaRPr lang="tr-TR" sz="1400" dirty="0"/>
                    </a:p>
                  </a:txBody>
                  <a:tcPr/>
                </a:tc>
                <a:tc>
                  <a:txBody>
                    <a:bodyPr/>
                    <a:lstStyle/>
                    <a:p>
                      <a:pPr algn="ctr"/>
                      <a:r>
                        <a:rPr lang="tr-TR" sz="1400" dirty="0" smtClean="0"/>
                        <a:t>225</a:t>
                      </a:r>
                      <a:endParaRPr lang="tr-TR" sz="1400" dirty="0"/>
                    </a:p>
                  </a:txBody>
                  <a:tcPr/>
                </a:tc>
                <a:tc>
                  <a:txBody>
                    <a:bodyPr/>
                    <a:lstStyle/>
                    <a:p>
                      <a:pPr algn="ctr"/>
                      <a:endParaRPr lang="tr-TR" sz="1400"/>
                    </a:p>
                  </a:txBody>
                  <a:tcPr/>
                </a:tc>
                <a:tc>
                  <a:txBody>
                    <a:bodyPr/>
                    <a:lstStyle/>
                    <a:p>
                      <a:pPr algn="ctr"/>
                      <a:r>
                        <a:rPr lang="tr-TR" sz="1400" dirty="0" smtClean="0"/>
                        <a:t>105</a:t>
                      </a:r>
                      <a:endParaRPr lang="tr-TR" sz="1400" dirty="0"/>
                    </a:p>
                  </a:txBody>
                  <a:tcPr/>
                </a:tc>
                <a:tc>
                  <a:txBody>
                    <a:bodyPr/>
                    <a:lstStyle/>
                    <a:p>
                      <a:pPr algn="ctr"/>
                      <a:r>
                        <a:rPr lang="tr-TR" sz="1400" dirty="0" smtClean="0"/>
                        <a:t>105</a:t>
                      </a:r>
                      <a:endParaRPr lang="tr-TR" sz="1400" dirty="0"/>
                    </a:p>
                  </a:txBody>
                  <a:tcPr/>
                </a:tc>
                <a:extLst>
                  <a:ext uri="{0D108BD9-81ED-4DB2-BD59-A6C34878D82A}">
                    <a16:rowId xmlns:a16="http://schemas.microsoft.com/office/drawing/2014/main" xmlns="" val="10003"/>
                  </a:ext>
                </a:extLst>
              </a:tr>
              <a:tr h="370840">
                <a:tc>
                  <a:txBody>
                    <a:bodyPr/>
                    <a:lstStyle/>
                    <a:p>
                      <a:r>
                        <a:rPr lang="tr-TR" sz="1400" dirty="0" smtClean="0"/>
                        <a:t>TOPLAM</a:t>
                      </a:r>
                      <a:endParaRPr lang="tr-TR" sz="1400" dirty="0"/>
                    </a:p>
                  </a:txBody>
                  <a:tcPr/>
                </a:tc>
                <a:tc>
                  <a:txBody>
                    <a:bodyPr/>
                    <a:lstStyle/>
                    <a:p>
                      <a:pPr algn="ctr"/>
                      <a:r>
                        <a:rPr lang="tr-TR" sz="1400" dirty="0" smtClean="0"/>
                        <a:t>675</a:t>
                      </a:r>
                      <a:endParaRPr lang="tr-TR" sz="1400" dirty="0"/>
                    </a:p>
                  </a:txBody>
                  <a:tcPr/>
                </a:tc>
                <a:tc>
                  <a:txBody>
                    <a:bodyPr/>
                    <a:lstStyle/>
                    <a:p>
                      <a:pPr algn="ctr"/>
                      <a:r>
                        <a:rPr lang="tr-TR" sz="1400" dirty="0" smtClean="0"/>
                        <a:t>675</a:t>
                      </a:r>
                      <a:endParaRPr lang="tr-TR" sz="1400" dirty="0"/>
                    </a:p>
                  </a:txBody>
                  <a:tcPr/>
                </a:tc>
                <a:tc>
                  <a:txBody>
                    <a:bodyPr/>
                    <a:lstStyle/>
                    <a:p>
                      <a:pPr algn="ctr"/>
                      <a:endParaRPr lang="tr-TR" sz="1400" dirty="0"/>
                    </a:p>
                  </a:txBody>
                  <a:tcPr/>
                </a:tc>
                <a:tc>
                  <a:txBody>
                    <a:bodyPr/>
                    <a:lstStyle/>
                    <a:p>
                      <a:pPr algn="ctr"/>
                      <a:r>
                        <a:rPr lang="tr-TR" sz="1400" dirty="0" smtClean="0"/>
                        <a:t>315</a:t>
                      </a:r>
                      <a:endParaRPr lang="tr-TR" sz="1400" dirty="0"/>
                    </a:p>
                  </a:txBody>
                  <a:tcPr/>
                </a:tc>
                <a:tc>
                  <a:txBody>
                    <a:bodyPr/>
                    <a:lstStyle/>
                    <a:p>
                      <a:pPr algn="ctr"/>
                      <a:r>
                        <a:rPr lang="tr-TR" sz="1400" dirty="0" smtClean="0"/>
                        <a:t>315</a:t>
                      </a:r>
                      <a:endParaRPr lang="tr-TR" sz="1400" dirty="0"/>
                    </a:p>
                  </a:txBody>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3</a:t>
            </a:fld>
            <a:endParaRPr lang="en-US"/>
          </a:p>
        </p:txBody>
      </p:sp>
      <p:graphicFrame>
        <p:nvGraphicFramePr>
          <p:cNvPr id="7" name="Content Placeholder 4"/>
          <p:cNvGraphicFramePr>
            <a:graphicFrameLocks noGrp="1"/>
          </p:cNvGraphicFramePr>
          <p:nvPr>
            <p:ph idx="1"/>
            <p:extLst>
              <p:ext uri="{D42A27DB-BD31-4B8C-83A1-F6EECF244321}">
                <p14:modId xmlns:p14="http://schemas.microsoft.com/office/powerpoint/2010/main" val="1716582040"/>
              </p:ext>
            </p:extLst>
          </p:nvPr>
        </p:nvGraphicFramePr>
        <p:xfrm>
          <a:off x="7296021" y="1502093"/>
          <a:ext cx="4611054" cy="2001520"/>
        </p:xfrm>
        <a:graphic>
          <a:graphicData uri="http://schemas.openxmlformats.org/drawingml/2006/table">
            <a:tbl>
              <a:tblPr firstRow="1" bandRow="1">
                <a:tableStyleId>{5C22544A-7EE6-4342-B048-85BDC9FD1C3A}</a:tableStyleId>
              </a:tblPr>
              <a:tblGrid>
                <a:gridCol w="1074738">
                  <a:extLst>
                    <a:ext uri="{9D8B030D-6E8A-4147-A177-3AD203B41FA5}">
                      <a16:colId xmlns:a16="http://schemas.microsoft.com/office/drawing/2014/main" xmlns="" val="20000"/>
                    </a:ext>
                  </a:extLst>
                </a:gridCol>
                <a:gridCol w="1074738">
                  <a:extLst>
                    <a:ext uri="{9D8B030D-6E8A-4147-A177-3AD203B41FA5}">
                      <a16:colId xmlns:a16="http://schemas.microsoft.com/office/drawing/2014/main" xmlns="" val="20001"/>
                    </a:ext>
                  </a:extLst>
                </a:gridCol>
                <a:gridCol w="222568">
                  <a:extLst>
                    <a:ext uri="{9D8B030D-6E8A-4147-A177-3AD203B41FA5}">
                      <a16:colId xmlns:a16="http://schemas.microsoft.com/office/drawing/2014/main" xmlns="" val="20002"/>
                    </a:ext>
                  </a:extLst>
                </a:gridCol>
                <a:gridCol w="1119505">
                  <a:extLst>
                    <a:ext uri="{9D8B030D-6E8A-4147-A177-3AD203B41FA5}">
                      <a16:colId xmlns:a16="http://schemas.microsoft.com/office/drawing/2014/main" xmlns="" val="20003"/>
                    </a:ext>
                  </a:extLst>
                </a:gridCol>
                <a:gridCol w="1119505">
                  <a:extLst>
                    <a:ext uri="{9D8B030D-6E8A-4147-A177-3AD203B41FA5}">
                      <a16:colId xmlns:a16="http://schemas.microsoft.com/office/drawing/2014/main" xmlns="" val="20004"/>
                    </a:ext>
                  </a:extLst>
                </a:gridCol>
              </a:tblGrid>
              <a:tr h="370840">
                <a:tc>
                  <a:txBody>
                    <a:bodyPr/>
                    <a:lstStyle/>
                    <a:p>
                      <a:pPr algn="ctr"/>
                      <a:r>
                        <a:rPr lang="tr-TR" sz="1400" dirty="0" smtClean="0"/>
                        <a:t>Farkındalık</a:t>
                      </a:r>
                    </a:p>
                    <a:p>
                      <a:pPr algn="ctr"/>
                      <a:r>
                        <a:rPr lang="tr-TR" sz="1400" dirty="0" smtClean="0"/>
                        <a:t>Küçük Grup</a:t>
                      </a:r>
                      <a:endParaRPr lang="tr-TR" sz="1400" dirty="0"/>
                    </a:p>
                  </a:txBody>
                  <a:tcPr/>
                </a:tc>
                <a:tc>
                  <a:txBody>
                    <a:bodyPr/>
                    <a:lstStyle/>
                    <a:p>
                      <a:pPr algn="ctr"/>
                      <a:r>
                        <a:rPr lang="tr-TR" sz="1400" dirty="0" smtClean="0"/>
                        <a:t>Kontrol</a:t>
                      </a:r>
                    </a:p>
                    <a:p>
                      <a:pPr algn="ctr"/>
                      <a:r>
                        <a:rPr lang="tr-TR" sz="1400" dirty="0" smtClean="0"/>
                        <a:t>Küçük Grup</a:t>
                      </a:r>
                      <a:endParaRPr lang="tr-TR" sz="1400" dirty="0"/>
                    </a:p>
                  </a:txBody>
                  <a:tcPr/>
                </a:tc>
                <a:tc>
                  <a:txBody>
                    <a:bodyPr/>
                    <a:lstStyle/>
                    <a:p>
                      <a:pPr algn="ctr"/>
                      <a:endParaRPr lang="tr-TR" sz="1400" dirty="0"/>
                    </a:p>
                  </a:txBody>
                  <a:tcPr/>
                </a:tc>
                <a:tc>
                  <a:txBody>
                    <a:bodyPr/>
                    <a:lstStyle/>
                    <a:p>
                      <a:pPr algn="ctr"/>
                      <a:r>
                        <a:rPr lang="tr-TR" sz="1400" dirty="0" smtClean="0"/>
                        <a:t>Farkındalık</a:t>
                      </a:r>
                    </a:p>
                    <a:p>
                      <a:pPr algn="ctr"/>
                      <a:r>
                        <a:rPr lang="tr-TR" sz="1400" dirty="0" smtClean="0"/>
                        <a:t>Oyun Grubu</a:t>
                      </a:r>
                      <a:endParaRPr lang="tr-TR" sz="1400" dirty="0"/>
                    </a:p>
                  </a:txBody>
                  <a:tcPr/>
                </a:tc>
                <a:tc>
                  <a:txBody>
                    <a:bodyPr/>
                    <a:lstStyle/>
                    <a:p>
                      <a:pPr algn="ctr"/>
                      <a:r>
                        <a:rPr lang="tr-TR" sz="1400" dirty="0" smtClean="0"/>
                        <a:t>Kontrol</a:t>
                      </a:r>
                    </a:p>
                    <a:p>
                      <a:pPr algn="ctr"/>
                      <a:r>
                        <a:rPr lang="tr-TR" sz="1400" dirty="0" smtClean="0"/>
                        <a:t>Oyun Grubu</a:t>
                      </a:r>
                      <a:endParaRPr lang="tr-TR" sz="1400" dirty="0"/>
                    </a:p>
                  </a:txBody>
                  <a:tcPr/>
                </a:tc>
                <a:extLst>
                  <a:ext uri="{0D108BD9-81ED-4DB2-BD59-A6C34878D82A}">
                    <a16:rowId xmlns:a16="http://schemas.microsoft.com/office/drawing/2014/main" xmlns="" val="10000"/>
                  </a:ext>
                </a:extLst>
              </a:tr>
              <a:tr h="370840">
                <a:tc>
                  <a:txBody>
                    <a:bodyPr/>
                    <a:lstStyle/>
                    <a:p>
                      <a:pPr algn="ctr"/>
                      <a:r>
                        <a:rPr lang="tr-TR" sz="1400" dirty="0" smtClean="0"/>
                        <a:t>133</a:t>
                      </a:r>
                      <a:endParaRPr lang="tr-TR" sz="1400" dirty="0"/>
                    </a:p>
                  </a:txBody>
                  <a:tcPr/>
                </a:tc>
                <a:tc>
                  <a:txBody>
                    <a:bodyPr/>
                    <a:lstStyle/>
                    <a:p>
                      <a:pPr algn="ctr"/>
                      <a:r>
                        <a:rPr lang="tr-TR" sz="1400" dirty="0" smtClean="0"/>
                        <a:t>133</a:t>
                      </a:r>
                      <a:endParaRPr lang="tr-TR" sz="1400" dirty="0"/>
                    </a:p>
                  </a:txBody>
                  <a:tcPr/>
                </a:tc>
                <a:tc>
                  <a:txBody>
                    <a:bodyPr/>
                    <a:lstStyle/>
                    <a:p>
                      <a:pPr algn="ctr"/>
                      <a:endParaRPr lang="tr-TR" sz="1400"/>
                    </a:p>
                  </a:txBody>
                  <a:tcPr/>
                </a:tc>
                <a:tc>
                  <a:txBody>
                    <a:bodyPr/>
                    <a:lstStyle/>
                    <a:p>
                      <a:pPr algn="ctr"/>
                      <a:r>
                        <a:rPr lang="tr-TR" sz="1400" dirty="0" smtClean="0"/>
                        <a:t>67</a:t>
                      </a:r>
                      <a:endParaRPr lang="tr-TR" sz="1400" dirty="0"/>
                    </a:p>
                  </a:txBody>
                  <a:tcPr/>
                </a:tc>
                <a:tc>
                  <a:txBody>
                    <a:bodyPr/>
                    <a:lstStyle/>
                    <a:p>
                      <a:pPr algn="ctr"/>
                      <a:r>
                        <a:rPr lang="tr-TR" sz="1400" dirty="0" smtClean="0"/>
                        <a:t>67</a:t>
                      </a:r>
                      <a:endParaRPr lang="tr-TR" sz="1400" dirty="0"/>
                    </a:p>
                  </a:txBody>
                  <a:tcPr/>
                </a:tc>
                <a:extLst>
                  <a:ext uri="{0D108BD9-81ED-4DB2-BD59-A6C34878D82A}">
                    <a16:rowId xmlns:a16="http://schemas.microsoft.com/office/drawing/2014/main" xmlns="" val="10001"/>
                  </a:ext>
                </a:extLst>
              </a:tr>
              <a:tr h="370840">
                <a:tc>
                  <a:txBody>
                    <a:bodyPr/>
                    <a:lstStyle/>
                    <a:p>
                      <a:pPr algn="ctr"/>
                      <a:r>
                        <a:rPr lang="tr-TR" sz="1400" dirty="0" smtClean="0"/>
                        <a:t>133</a:t>
                      </a:r>
                      <a:endParaRPr lang="tr-TR" sz="1400" dirty="0"/>
                    </a:p>
                  </a:txBody>
                  <a:tcPr/>
                </a:tc>
                <a:tc>
                  <a:txBody>
                    <a:bodyPr/>
                    <a:lstStyle/>
                    <a:p>
                      <a:pPr algn="ctr"/>
                      <a:r>
                        <a:rPr lang="tr-TR" sz="1400" dirty="0" smtClean="0"/>
                        <a:t>133</a:t>
                      </a:r>
                      <a:endParaRPr lang="tr-TR" sz="1400" dirty="0"/>
                    </a:p>
                  </a:txBody>
                  <a:tcPr/>
                </a:tc>
                <a:tc>
                  <a:txBody>
                    <a:bodyPr/>
                    <a:lstStyle/>
                    <a:p>
                      <a:pPr algn="ctr"/>
                      <a:endParaRPr lang="tr-TR" sz="1400"/>
                    </a:p>
                  </a:txBody>
                  <a:tcPr/>
                </a:tc>
                <a:tc>
                  <a:txBody>
                    <a:bodyPr/>
                    <a:lstStyle/>
                    <a:p>
                      <a:pPr algn="ctr"/>
                      <a:r>
                        <a:rPr lang="tr-TR" sz="1400" dirty="0" smtClean="0"/>
                        <a:t>67</a:t>
                      </a:r>
                      <a:endParaRPr lang="tr-TR" sz="1400" dirty="0"/>
                    </a:p>
                  </a:txBody>
                  <a:tcPr/>
                </a:tc>
                <a:tc>
                  <a:txBody>
                    <a:bodyPr/>
                    <a:lstStyle/>
                    <a:p>
                      <a:pPr algn="ctr"/>
                      <a:r>
                        <a:rPr lang="tr-TR" sz="1400" dirty="0" smtClean="0"/>
                        <a:t>67</a:t>
                      </a:r>
                      <a:endParaRPr lang="tr-TR" sz="1400" dirty="0"/>
                    </a:p>
                  </a:txBody>
                  <a:tcPr/>
                </a:tc>
                <a:extLst>
                  <a:ext uri="{0D108BD9-81ED-4DB2-BD59-A6C34878D82A}">
                    <a16:rowId xmlns:a16="http://schemas.microsoft.com/office/drawing/2014/main" xmlns="" val="10002"/>
                  </a:ext>
                </a:extLst>
              </a:tr>
              <a:tr h="370840">
                <a:tc>
                  <a:txBody>
                    <a:bodyPr/>
                    <a:lstStyle/>
                    <a:p>
                      <a:pPr algn="ctr"/>
                      <a:r>
                        <a:rPr lang="tr-TR" sz="1400" dirty="0" smtClean="0"/>
                        <a:t>133</a:t>
                      </a:r>
                      <a:endParaRPr lang="tr-TR" sz="1400" dirty="0"/>
                    </a:p>
                  </a:txBody>
                  <a:tcPr/>
                </a:tc>
                <a:tc>
                  <a:txBody>
                    <a:bodyPr/>
                    <a:lstStyle/>
                    <a:p>
                      <a:pPr algn="ctr"/>
                      <a:r>
                        <a:rPr lang="tr-TR" sz="1400" dirty="0" smtClean="0"/>
                        <a:t>133</a:t>
                      </a:r>
                      <a:endParaRPr lang="tr-TR" sz="1400" dirty="0"/>
                    </a:p>
                  </a:txBody>
                  <a:tcPr/>
                </a:tc>
                <a:tc>
                  <a:txBody>
                    <a:bodyPr/>
                    <a:lstStyle/>
                    <a:p>
                      <a:pPr algn="ctr"/>
                      <a:endParaRPr lang="tr-TR" sz="1400"/>
                    </a:p>
                  </a:txBody>
                  <a:tcPr/>
                </a:tc>
                <a:tc>
                  <a:txBody>
                    <a:bodyPr/>
                    <a:lstStyle/>
                    <a:p>
                      <a:pPr algn="ctr"/>
                      <a:r>
                        <a:rPr lang="tr-TR" sz="1400" dirty="0" smtClean="0"/>
                        <a:t>67</a:t>
                      </a:r>
                      <a:endParaRPr lang="tr-TR" sz="1400" dirty="0"/>
                    </a:p>
                  </a:txBody>
                  <a:tcPr/>
                </a:tc>
                <a:tc>
                  <a:txBody>
                    <a:bodyPr/>
                    <a:lstStyle/>
                    <a:p>
                      <a:pPr algn="ctr"/>
                      <a:r>
                        <a:rPr lang="tr-TR" sz="1400" dirty="0" smtClean="0"/>
                        <a:t>67</a:t>
                      </a:r>
                      <a:endParaRPr lang="tr-TR" sz="1400" dirty="0"/>
                    </a:p>
                  </a:txBody>
                  <a:tcPr/>
                </a:tc>
                <a:extLst>
                  <a:ext uri="{0D108BD9-81ED-4DB2-BD59-A6C34878D82A}">
                    <a16:rowId xmlns:a16="http://schemas.microsoft.com/office/drawing/2014/main" xmlns="" val="10003"/>
                  </a:ext>
                </a:extLst>
              </a:tr>
              <a:tr h="370840">
                <a:tc>
                  <a:txBody>
                    <a:bodyPr/>
                    <a:lstStyle/>
                    <a:p>
                      <a:pPr algn="ctr"/>
                      <a:r>
                        <a:rPr lang="tr-TR" sz="1400" dirty="0" smtClean="0"/>
                        <a:t>400</a:t>
                      </a:r>
                      <a:endParaRPr lang="tr-TR" sz="1400" dirty="0"/>
                    </a:p>
                  </a:txBody>
                  <a:tcPr/>
                </a:tc>
                <a:tc>
                  <a:txBody>
                    <a:bodyPr/>
                    <a:lstStyle/>
                    <a:p>
                      <a:pPr algn="ctr"/>
                      <a:r>
                        <a:rPr lang="tr-TR" sz="1400" dirty="0" smtClean="0"/>
                        <a:t>400</a:t>
                      </a:r>
                      <a:endParaRPr lang="tr-TR" sz="1400" dirty="0"/>
                    </a:p>
                  </a:txBody>
                  <a:tcPr/>
                </a:tc>
                <a:tc>
                  <a:txBody>
                    <a:bodyPr/>
                    <a:lstStyle/>
                    <a:p>
                      <a:pPr algn="ctr"/>
                      <a:endParaRPr lang="tr-TR" sz="1400" dirty="0"/>
                    </a:p>
                  </a:txBody>
                  <a:tcPr/>
                </a:tc>
                <a:tc>
                  <a:txBody>
                    <a:bodyPr/>
                    <a:lstStyle/>
                    <a:p>
                      <a:pPr algn="ctr"/>
                      <a:r>
                        <a:rPr lang="tr-TR" sz="1400" dirty="0" smtClean="0"/>
                        <a:t>200</a:t>
                      </a:r>
                      <a:endParaRPr lang="tr-TR" sz="1400" dirty="0"/>
                    </a:p>
                  </a:txBody>
                  <a:tcPr/>
                </a:tc>
                <a:tc>
                  <a:txBody>
                    <a:bodyPr/>
                    <a:lstStyle/>
                    <a:p>
                      <a:pPr algn="ctr"/>
                      <a:r>
                        <a:rPr lang="tr-TR" sz="1400" dirty="0" smtClean="0"/>
                        <a:t>200</a:t>
                      </a:r>
                      <a:endParaRPr lang="tr-TR" sz="1400" dirty="0"/>
                    </a:p>
                  </a:txBody>
                  <a:tcPr/>
                </a:tc>
                <a:extLst>
                  <a:ext uri="{0D108BD9-81ED-4DB2-BD59-A6C34878D82A}">
                    <a16:rowId xmlns:a16="http://schemas.microsoft.com/office/drawing/2014/main" xmlns="" val="10004"/>
                  </a:ext>
                </a:extLst>
              </a:tr>
            </a:tbl>
          </a:graphicData>
        </a:graphic>
      </p:graphicFrame>
      <p:sp>
        <p:nvSpPr>
          <p:cNvPr id="8" name="TextBox 7"/>
          <p:cNvSpPr txBox="1"/>
          <p:nvPr/>
        </p:nvSpPr>
        <p:spPr>
          <a:xfrm>
            <a:off x="71714" y="2499196"/>
            <a:ext cx="1532973" cy="402405"/>
          </a:xfrm>
          <a:prstGeom prst="rect">
            <a:avLst/>
          </a:prstGeom>
        </p:spPr>
        <p:txBody>
          <a:bodyPr vert="horz" lIns="91440" tIns="45720" rIns="91440" bIns="45720" rtlCol="0" anchor="ctr">
            <a:noAutofit/>
          </a:bodyPr>
          <a:lstStyle>
            <a:defPPr>
              <a:defRPr lang="en-US"/>
            </a:defPPr>
            <a:lvl1pPr algn="ctr">
              <a:lnSpc>
                <a:spcPct val="90000"/>
              </a:lnSpc>
              <a:spcBef>
                <a:spcPct val="0"/>
              </a:spcBef>
              <a:buNone/>
              <a:defRPr sz="2000" b="1">
                <a:solidFill>
                  <a:schemeClr val="accent5"/>
                </a:solidFill>
                <a:ea typeface="+mj-ea"/>
                <a:cs typeface="+mj-cs"/>
              </a:defRPr>
            </a:lvl1pPr>
          </a:lstStyle>
          <a:p>
            <a:r>
              <a:rPr lang="tr-TR" dirty="0" smtClean="0">
                <a:solidFill>
                  <a:srgbClr val="FF0000"/>
                </a:solidFill>
              </a:rPr>
              <a:t>Planlanan</a:t>
            </a:r>
            <a:endParaRPr lang="tr-TR" dirty="0">
              <a:solidFill>
                <a:srgbClr val="FF0000"/>
              </a:solidFill>
            </a:endParaRPr>
          </a:p>
        </p:txBody>
      </p:sp>
      <p:sp>
        <p:nvSpPr>
          <p:cNvPr id="10" name="TextBox 9"/>
          <p:cNvSpPr txBox="1"/>
          <p:nvPr/>
        </p:nvSpPr>
        <p:spPr>
          <a:xfrm>
            <a:off x="64625" y="4867399"/>
            <a:ext cx="1532973" cy="295151"/>
          </a:xfrm>
          <a:prstGeom prst="rect">
            <a:avLst/>
          </a:prstGeom>
        </p:spPr>
        <p:txBody>
          <a:bodyPr vert="horz" lIns="91440" tIns="45720" rIns="91440" bIns="45720" rtlCol="0" anchor="ctr">
            <a:noAutofit/>
          </a:bodyPr>
          <a:lstStyle>
            <a:defPPr>
              <a:defRPr lang="en-US"/>
            </a:defPPr>
            <a:lvl1pPr algn="ctr">
              <a:lnSpc>
                <a:spcPct val="90000"/>
              </a:lnSpc>
              <a:spcBef>
                <a:spcPct val="0"/>
              </a:spcBef>
              <a:buNone/>
              <a:defRPr sz="2000" b="1">
                <a:solidFill>
                  <a:schemeClr val="accent5"/>
                </a:solidFill>
                <a:ea typeface="+mj-ea"/>
                <a:cs typeface="+mj-cs"/>
              </a:defRPr>
            </a:lvl1pPr>
          </a:lstStyle>
          <a:p>
            <a:r>
              <a:rPr lang="tr-TR" dirty="0" smtClean="0">
                <a:solidFill>
                  <a:srgbClr val="FF0000"/>
                </a:solidFill>
              </a:rPr>
              <a:t>Gerçekleşen</a:t>
            </a:r>
            <a:endParaRPr lang="tr-TR" dirty="0">
              <a:solidFill>
                <a:srgbClr val="FF0000"/>
              </a:solidFill>
            </a:endParaRPr>
          </a:p>
        </p:txBody>
      </p:sp>
      <p:sp>
        <p:nvSpPr>
          <p:cNvPr id="11" name="TextBox 10"/>
          <p:cNvSpPr txBox="1"/>
          <p:nvPr/>
        </p:nvSpPr>
        <p:spPr>
          <a:xfrm>
            <a:off x="3908095" y="1037710"/>
            <a:ext cx="1532973" cy="426278"/>
          </a:xfrm>
          <a:prstGeom prst="rect">
            <a:avLst/>
          </a:prstGeom>
        </p:spPr>
        <p:txBody>
          <a:bodyPr vert="horz" lIns="91440" tIns="45720" rIns="91440" bIns="45720" rtlCol="0" anchor="ctr">
            <a:noAutofit/>
          </a:bodyPr>
          <a:lstStyle>
            <a:defPPr>
              <a:defRPr lang="en-US"/>
            </a:defPPr>
            <a:lvl1pPr algn="ctr">
              <a:lnSpc>
                <a:spcPct val="90000"/>
              </a:lnSpc>
              <a:spcBef>
                <a:spcPct val="0"/>
              </a:spcBef>
              <a:buNone/>
              <a:defRPr sz="2000" b="1">
                <a:solidFill>
                  <a:schemeClr val="accent5"/>
                </a:solidFill>
                <a:ea typeface="+mj-ea"/>
                <a:cs typeface="+mj-cs"/>
              </a:defRPr>
            </a:lvl1pPr>
          </a:lstStyle>
          <a:p>
            <a:r>
              <a:rPr lang="tr-TR" u="sng" dirty="0" smtClean="0">
                <a:solidFill>
                  <a:srgbClr val="FF0000"/>
                </a:solidFill>
              </a:rPr>
              <a:t>Ön Test</a:t>
            </a:r>
            <a:endParaRPr lang="tr-TR" u="sng" dirty="0">
              <a:solidFill>
                <a:srgbClr val="FF0000"/>
              </a:solidFill>
            </a:endParaRPr>
          </a:p>
        </p:txBody>
      </p:sp>
      <p:sp>
        <p:nvSpPr>
          <p:cNvPr id="12" name="TextBox 11"/>
          <p:cNvSpPr txBox="1"/>
          <p:nvPr/>
        </p:nvSpPr>
        <p:spPr>
          <a:xfrm>
            <a:off x="8835061" y="1037710"/>
            <a:ext cx="1532973" cy="426278"/>
          </a:xfrm>
          <a:prstGeom prst="rect">
            <a:avLst/>
          </a:prstGeom>
        </p:spPr>
        <p:txBody>
          <a:bodyPr vert="horz" lIns="91440" tIns="45720" rIns="91440" bIns="45720" rtlCol="0" anchor="ctr">
            <a:noAutofit/>
          </a:bodyPr>
          <a:lstStyle>
            <a:defPPr>
              <a:defRPr lang="en-US"/>
            </a:defPPr>
            <a:lvl1pPr algn="ctr">
              <a:lnSpc>
                <a:spcPct val="90000"/>
              </a:lnSpc>
              <a:spcBef>
                <a:spcPct val="0"/>
              </a:spcBef>
              <a:buNone/>
              <a:defRPr sz="2000" b="1">
                <a:solidFill>
                  <a:schemeClr val="accent5"/>
                </a:solidFill>
                <a:ea typeface="+mj-ea"/>
                <a:cs typeface="+mj-cs"/>
              </a:defRPr>
            </a:lvl1pPr>
          </a:lstStyle>
          <a:p>
            <a:r>
              <a:rPr lang="tr-TR" u="sng" dirty="0" smtClean="0">
                <a:solidFill>
                  <a:srgbClr val="FF0000"/>
                </a:solidFill>
              </a:rPr>
              <a:t>Son Test</a:t>
            </a:r>
            <a:endParaRPr lang="tr-TR" u="sng" dirty="0">
              <a:solidFill>
                <a:srgbClr val="FF0000"/>
              </a:solidFill>
            </a:endParaRPr>
          </a:p>
        </p:txBody>
      </p:sp>
      <p:graphicFrame>
        <p:nvGraphicFramePr>
          <p:cNvPr id="13" name="Content Placeholder 4"/>
          <p:cNvGraphicFramePr>
            <a:graphicFrameLocks/>
          </p:cNvGraphicFramePr>
          <p:nvPr>
            <p:extLst>
              <p:ext uri="{D42A27DB-BD31-4B8C-83A1-F6EECF244321}">
                <p14:modId xmlns:p14="http://schemas.microsoft.com/office/powerpoint/2010/main" val="4241293665"/>
              </p:ext>
            </p:extLst>
          </p:nvPr>
        </p:nvGraphicFramePr>
        <p:xfrm>
          <a:off x="1616648" y="3911918"/>
          <a:ext cx="5455668" cy="2001520"/>
        </p:xfrm>
        <a:graphic>
          <a:graphicData uri="http://schemas.openxmlformats.org/drawingml/2006/table">
            <a:tbl>
              <a:tblPr firstRow="1" bandRow="1">
                <a:tableStyleId>{5C22544A-7EE6-4342-B048-85BDC9FD1C3A}</a:tableStyleId>
              </a:tblPr>
              <a:tblGrid>
                <a:gridCol w="844614">
                  <a:extLst>
                    <a:ext uri="{9D8B030D-6E8A-4147-A177-3AD203B41FA5}">
                      <a16:colId xmlns:a16="http://schemas.microsoft.com/office/drawing/2014/main" xmlns="" val="20000"/>
                    </a:ext>
                  </a:extLst>
                </a:gridCol>
                <a:gridCol w="1074738">
                  <a:extLst>
                    <a:ext uri="{9D8B030D-6E8A-4147-A177-3AD203B41FA5}">
                      <a16:colId xmlns:a16="http://schemas.microsoft.com/office/drawing/2014/main" xmlns="" val="20001"/>
                    </a:ext>
                  </a:extLst>
                </a:gridCol>
                <a:gridCol w="1074738">
                  <a:extLst>
                    <a:ext uri="{9D8B030D-6E8A-4147-A177-3AD203B41FA5}">
                      <a16:colId xmlns:a16="http://schemas.microsoft.com/office/drawing/2014/main" xmlns="" val="20002"/>
                    </a:ext>
                  </a:extLst>
                </a:gridCol>
                <a:gridCol w="222568">
                  <a:extLst>
                    <a:ext uri="{9D8B030D-6E8A-4147-A177-3AD203B41FA5}">
                      <a16:colId xmlns:a16="http://schemas.microsoft.com/office/drawing/2014/main" xmlns="" val="20003"/>
                    </a:ext>
                  </a:extLst>
                </a:gridCol>
                <a:gridCol w="1119505">
                  <a:extLst>
                    <a:ext uri="{9D8B030D-6E8A-4147-A177-3AD203B41FA5}">
                      <a16:colId xmlns:a16="http://schemas.microsoft.com/office/drawing/2014/main" xmlns="" val="20004"/>
                    </a:ext>
                  </a:extLst>
                </a:gridCol>
                <a:gridCol w="1119505">
                  <a:extLst>
                    <a:ext uri="{9D8B030D-6E8A-4147-A177-3AD203B41FA5}">
                      <a16:colId xmlns:a16="http://schemas.microsoft.com/office/drawing/2014/main" xmlns="" val="20005"/>
                    </a:ext>
                  </a:extLst>
                </a:gridCol>
              </a:tblGrid>
              <a:tr h="370840">
                <a:tc>
                  <a:txBody>
                    <a:bodyPr/>
                    <a:lstStyle/>
                    <a:p>
                      <a:endParaRPr lang="tr-TR" sz="1400" dirty="0"/>
                    </a:p>
                  </a:txBody>
                  <a:tcPr/>
                </a:tc>
                <a:tc>
                  <a:txBody>
                    <a:bodyPr/>
                    <a:lstStyle/>
                    <a:p>
                      <a:pPr algn="ctr"/>
                      <a:r>
                        <a:rPr lang="tr-TR" sz="1400" dirty="0" smtClean="0"/>
                        <a:t>Farkındalık</a:t>
                      </a:r>
                    </a:p>
                    <a:p>
                      <a:pPr algn="ctr"/>
                      <a:r>
                        <a:rPr lang="tr-TR" sz="1400" dirty="0" smtClean="0"/>
                        <a:t>Küçük Grup</a:t>
                      </a:r>
                      <a:endParaRPr lang="tr-TR" sz="1400" dirty="0"/>
                    </a:p>
                  </a:txBody>
                  <a:tcPr/>
                </a:tc>
                <a:tc>
                  <a:txBody>
                    <a:bodyPr/>
                    <a:lstStyle/>
                    <a:p>
                      <a:pPr algn="ctr"/>
                      <a:r>
                        <a:rPr lang="tr-TR" sz="1400" dirty="0" smtClean="0"/>
                        <a:t>Kontrol</a:t>
                      </a:r>
                    </a:p>
                    <a:p>
                      <a:pPr algn="ctr"/>
                      <a:r>
                        <a:rPr lang="tr-TR" sz="1400" dirty="0" smtClean="0"/>
                        <a:t>Küçük Grup</a:t>
                      </a:r>
                      <a:endParaRPr lang="tr-TR" sz="1400" dirty="0"/>
                    </a:p>
                  </a:txBody>
                  <a:tcPr/>
                </a:tc>
                <a:tc>
                  <a:txBody>
                    <a:bodyPr/>
                    <a:lstStyle/>
                    <a:p>
                      <a:pPr algn="ctr"/>
                      <a:endParaRPr lang="tr-TR" sz="1400" dirty="0"/>
                    </a:p>
                  </a:txBody>
                  <a:tcPr/>
                </a:tc>
                <a:tc>
                  <a:txBody>
                    <a:bodyPr/>
                    <a:lstStyle/>
                    <a:p>
                      <a:pPr algn="ctr"/>
                      <a:r>
                        <a:rPr lang="tr-TR" sz="1400" dirty="0" smtClean="0"/>
                        <a:t>Farkındalık</a:t>
                      </a:r>
                    </a:p>
                    <a:p>
                      <a:pPr algn="ctr"/>
                      <a:r>
                        <a:rPr lang="tr-TR" sz="1400" dirty="0" smtClean="0"/>
                        <a:t>Oyun Grubu</a:t>
                      </a:r>
                      <a:endParaRPr lang="tr-TR" sz="1400" dirty="0"/>
                    </a:p>
                  </a:txBody>
                  <a:tcPr/>
                </a:tc>
                <a:tc>
                  <a:txBody>
                    <a:bodyPr/>
                    <a:lstStyle/>
                    <a:p>
                      <a:pPr algn="ctr"/>
                      <a:r>
                        <a:rPr lang="tr-TR" sz="1400" dirty="0" smtClean="0"/>
                        <a:t>Kontrol</a:t>
                      </a:r>
                    </a:p>
                    <a:p>
                      <a:pPr algn="ctr"/>
                      <a:r>
                        <a:rPr lang="tr-TR" sz="1400" dirty="0" smtClean="0"/>
                        <a:t>Oyun Grubu</a:t>
                      </a:r>
                      <a:endParaRPr lang="tr-TR" sz="1400" dirty="0"/>
                    </a:p>
                  </a:txBody>
                  <a:tcPr/>
                </a:tc>
                <a:extLst>
                  <a:ext uri="{0D108BD9-81ED-4DB2-BD59-A6C34878D82A}">
                    <a16:rowId xmlns:a16="http://schemas.microsoft.com/office/drawing/2014/main" xmlns="" val="10000"/>
                  </a:ext>
                </a:extLst>
              </a:tr>
              <a:tr h="370840">
                <a:tc>
                  <a:txBody>
                    <a:bodyPr/>
                    <a:lstStyle/>
                    <a:p>
                      <a:pPr marL="0" indent="0">
                        <a:buNone/>
                      </a:pPr>
                      <a:r>
                        <a:rPr lang="tr-TR" sz="1400" dirty="0" smtClean="0"/>
                        <a:t>1. Yıl</a:t>
                      </a:r>
                      <a:endParaRPr lang="tr-TR" sz="1400" dirty="0"/>
                    </a:p>
                  </a:txBody>
                  <a:tcPr/>
                </a:tc>
                <a:tc>
                  <a:txBody>
                    <a:bodyPr/>
                    <a:lstStyle/>
                    <a:p>
                      <a:pPr algn="ctr"/>
                      <a:r>
                        <a:rPr lang="tr-TR" sz="1400" dirty="0" smtClean="0"/>
                        <a:t>225</a:t>
                      </a:r>
                      <a:endParaRPr lang="tr-TR" sz="1400" dirty="0"/>
                    </a:p>
                  </a:txBody>
                  <a:tcPr/>
                </a:tc>
                <a:tc>
                  <a:txBody>
                    <a:bodyPr/>
                    <a:lstStyle/>
                    <a:p>
                      <a:pPr algn="ctr"/>
                      <a:r>
                        <a:rPr lang="tr-TR" sz="1400" dirty="0" smtClean="0"/>
                        <a:t>265</a:t>
                      </a:r>
                      <a:endParaRPr lang="tr-TR" sz="1400" dirty="0"/>
                    </a:p>
                  </a:txBody>
                  <a:tcPr/>
                </a:tc>
                <a:tc>
                  <a:txBody>
                    <a:bodyPr/>
                    <a:lstStyle/>
                    <a:p>
                      <a:pPr algn="ctr"/>
                      <a:endParaRPr lang="tr-TR" sz="1400"/>
                    </a:p>
                  </a:txBody>
                  <a:tcPr/>
                </a:tc>
                <a:tc>
                  <a:txBody>
                    <a:bodyPr/>
                    <a:lstStyle/>
                    <a:p>
                      <a:pPr algn="ctr"/>
                      <a:r>
                        <a:rPr lang="tr-TR" sz="1400" dirty="0" smtClean="0"/>
                        <a:t>105</a:t>
                      </a:r>
                      <a:endParaRPr lang="tr-TR" sz="1400" dirty="0"/>
                    </a:p>
                  </a:txBody>
                  <a:tcPr/>
                </a:tc>
                <a:tc>
                  <a:txBody>
                    <a:bodyPr/>
                    <a:lstStyle/>
                    <a:p>
                      <a:pPr algn="ctr"/>
                      <a:r>
                        <a:rPr lang="tr-TR" sz="1400" dirty="0" smtClean="0"/>
                        <a:t>76</a:t>
                      </a:r>
                      <a:endParaRPr lang="tr-TR" sz="1400" dirty="0"/>
                    </a:p>
                  </a:txBody>
                  <a:tcPr/>
                </a:tc>
                <a:extLst>
                  <a:ext uri="{0D108BD9-81ED-4DB2-BD59-A6C34878D82A}">
                    <a16:rowId xmlns:a16="http://schemas.microsoft.com/office/drawing/2014/main" xmlns="" val="10001"/>
                  </a:ext>
                </a:extLst>
              </a:tr>
              <a:tr h="370840">
                <a:tc>
                  <a:txBody>
                    <a:bodyPr/>
                    <a:lstStyle/>
                    <a:p>
                      <a:r>
                        <a:rPr lang="tr-TR" sz="1400" dirty="0" smtClean="0"/>
                        <a:t>2. Yıl</a:t>
                      </a:r>
                      <a:endParaRPr lang="tr-TR" sz="1400" dirty="0"/>
                    </a:p>
                  </a:txBody>
                  <a:tcPr/>
                </a:tc>
                <a:tc>
                  <a:txBody>
                    <a:bodyPr/>
                    <a:lstStyle/>
                    <a:p>
                      <a:pPr algn="ctr"/>
                      <a:r>
                        <a:rPr lang="tr-TR" sz="1400" dirty="0" smtClean="0"/>
                        <a:t>227</a:t>
                      </a:r>
                      <a:endParaRPr lang="tr-TR" sz="1400" dirty="0"/>
                    </a:p>
                  </a:txBody>
                  <a:tcPr/>
                </a:tc>
                <a:tc>
                  <a:txBody>
                    <a:bodyPr/>
                    <a:lstStyle/>
                    <a:p>
                      <a:pPr algn="ctr"/>
                      <a:r>
                        <a:rPr lang="tr-TR" sz="1400" dirty="0" smtClean="0"/>
                        <a:t>248</a:t>
                      </a:r>
                      <a:endParaRPr lang="tr-TR" sz="1400" dirty="0"/>
                    </a:p>
                  </a:txBody>
                  <a:tcPr/>
                </a:tc>
                <a:tc>
                  <a:txBody>
                    <a:bodyPr/>
                    <a:lstStyle/>
                    <a:p>
                      <a:pPr algn="ctr"/>
                      <a:endParaRPr lang="tr-TR" sz="1400"/>
                    </a:p>
                  </a:txBody>
                  <a:tcPr/>
                </a:tc>
                <a:tc>
                  <a:txBody>
                    <a:bodyPr/>
                    <a:lstStyle/>
                    <a:p>
                      <a:pPr algn="ctr"/>
                      <a:r>
                        <a:rPr lang="tr-TR" sz="1400" dirty="0" smtClean="0"/>
                        <a:t>102</a:t>
                      </a:r>
                      <a:endParaRPr lang="tr-TR" sz="1400" dirty="0"/>
                    </a:p>
                  </a:txBody>
                  <a:tcPr/>
                </a:tc>
                <a:tc>
                  <a:txBody>
                    <a:bodyPr/>
                    <a:lstStyle/>
                    <a:p>
                      <a:pPr algn="ctr"/>
                      <a:r>
                        <a:rPr lang="tr-TR" sz="1400" dirty="0" smtClean="0"/>
                        <a:t>138</a:t>
                      </a:r>
                      <a:endParaRPr lang="tr-TR" sz="1400" dirty="0"/>
                    </a:p>
                  </a:txBody>
                  <a:tcPr/>
                </a:tc>
                <a:extLst>
                  <a:ext uri="{0D108BD9-81ED-4DB2-BD59-A6C34878D82A}">
                    <a16:rowId xmlns:a16="http://schemas.microsoft.com/office/drawing/2014/main" xmlns="" val="10002"/>
                  </a:ext>
                </a:extLst>
              </a:tr>
              <a:tr h="370840">
                <a:tc>
                  <a:txBody>
                    <a:bodyPr/>
                    <a:lstStyle/>
                    <a:p>
                      <a:r>
                        <a:rPr lang="tr-TR" sz="1400" dirty="0" smtClean="0"/>
                        <a:t>3. Yıl</a:t>
                      </a:r>
                      <a:endParaRPr lang="tr-TR" sz="1400" dirty="0"/>
                    </a:p>
                  </a:txBody>
                  <a:tcPr/>
                </a:tc>
                <a:tc>
                  <a:txBody>
                    <a:bodyPr/>
                    <a:lstStyle/>
                    <a:p>
                      <a:pPr algn="ctr"/>
                      <a:r>
                        <a:rPr lang="tr-TR" sz="1400" dirty="0" smtClean="0"/>
                        <a:t>227</a:t>
                      </a:r>
                      <a:endParaRPr lang="tr-TR" sz="1400" dirty="0"/>
                    </a:p>
                  </a:txBody>
                  <a:tcPr/>
                </a:tc>
                <a:tc>
                  <a:txBody>
                    <a:bodyPr/>
                    <a:lstStyle/>
                    <a:p>
                      <a:pPr algn="ctr"/>
                      <a:r>
                        <a:rPr lang="tr-TR" sz="1400" dirty="0" smtClean="0"/>
                        <a:t>245</a:t>
                      </a:r>
                      <a:endParaRPr lang="tr-TR" sz="1400" dirty="0"/>
                    </a:p>
                  </a:txBody>
                  <a:tcPr/>
                </a:tc>
                <a:tc>
                  <a:txBody>
                    <a:bodyPr/>
                    <a:lstStyle/>
                    <a:p>
                      <a:pPr algn="ctr"/>
                      <a:endParaRPr lang="tr-TR" sz="1400"/>
                    </a:p>
                  </a:txBody>
                  <a:tcPr/>
                </a:tc>
                <a:tc>
                  <a:txBody>
                    <a:bodyPr/>
                    <a:lstStyle/>
                    <a:p>
                      <a:pPr algn="ctr"/>
                      <a:r>
                        <a:rPr lang="tr-TR" sz="1400" dirty="0" smtClean="0"/>
                        <a:t>102</a:t>
                      </a:r>
                      <a:endParaRPr lang="tr-TR" sz="1400" dirty="0"/>
                    </a:p>
                  </a:txBody>
                  <a:tcPr/>
                </a:tc>
                <a:tc>
                  <a:txBody>
                    <a:bodyPr/>
                    <a:lstStyle/>
                    <a:p>
                      <a:pPr algn="ctr"/>
                      <a:r>
                        <a:rPr lang="tr-TR" sz="1400" dirty="0" smtClean="0"/>
                        <a:t>144</a:t>
                      </a:r>
                      <a:endParaRPr lang="tr-TR" sz="1400" dirty="0"/>
                    </a:p>
                  </a:txBody>
                  <a:tcPr/>
                </a:tc>
                <a:extLst>
                  <a:ext uri="{0D108BD9-81ED-4DB2-BD59-A6C34878D82A}">
                    <a16:rowId xmlns:a16="http://schemas.microsoft.com/office/drawing/2014/main" xmlns="" val="10003"/>
                  </a:ext>
                </a:extLst>
              </a:tr>
              <a:tr h="370840">
                <a:tc>
                  <a:txBody>
                    <a:bodyPr/>
                    <a:lstStyle/>
                    <a:p>
                      <a:r>
                        <a:rPr lang="tr-TR" sz="1400" dirty="0" smtClean="0"/>
                        <a:t>TOPLAM</a:t>
                      </a:r>
                      <a:endParaRPr lang="tr-TR" sz="1400" dirty="0"/>
                    </a:p>
                  </a:txBody>
                  <a:tcPr/>
                </a:tc>
                <a:tc>
                  <a:txBody>
                    <a:bodyPr/>
                    <a:lstStyle/>
                    <a:p>
                      <a:pPr algn="ctr"/>
                      <a:r>
                        <a:rPr lang="tr-TR" sz="1400" dirty="0" smtClean="0"/>
                        <a:t>679</a:t>
                      </a:r>
                      <a:endParaRPr lang="tr-TR" sz="1400" dirty="0"/>
                    </a:p>
                  </a:txBody>
                  <a:tcPr/>
                </a:tc>
                <a:tc>
                  <a:txBody>
                    <a:bodyPr/>
                    <a:lstStyle/>
                    <a:p>
                      <a:pPr algn="ctr"/>
                      <a:r>
                        <a:rPr lang="tr-TR" sz="1400" dirty="0" smtClean="0"/>
                        <a:t>758</a:t>
                      </a:r>
                      <a:endParaRPr lang="tr-TR" sz="1400" dirty="0"/>
                    </a:p>
                  </a:txBody>
                  <a:tcPr/>
                </a:tc>
                <a:tc>
                  <a:txBody>
                    <a:bodyPr/>
                    <a:lstStyle/>
                    <a:p>
                      <a:pPr algn="ctr"/>
                      <a:endParaRPr lang="tr-TR" sz="1400" dirty="0"/>
                    </a:p>
                  </a:txBody>
                  <a:tcPr/>
                </a:tc>
                <a:tc>
                  <a:txBody>
                    <a:bodyPr/>
                    <a:lstStyle/>
                    <a:p>
                      <a:pPr algn="ctr"/>
                      <a:r>
                        <a:rPr lang="tr-TR" sz="1400" dirty="0" smtClean="0"/>
                        <a:t>309</a:t>
                      </a:r>
                      <a:endParaRPr lang="tr-TR" sz="1400" dirty="0"/>
                    </a:p>
                  </a:txBody>
                  <a:tcPr/>
                </a:tc>
                <a:tc>
                  <a:txBody>
                    <a:bodyPr/>
                    <a:lstStyle/>
                    <a:p>
                      <a:pPr algn="ctr"/>
                      <a:r>
                        <a:rPr lang="tr-TR" sz="1400" dirty="0" smtClean="0"/>
                        <a:t>358</a:t>
                      </a:r>
                      <a:endParaRPr lang="tr-TR" sz="1400" dirty="0"/>
                    </a:p>
                  </a:txBody>
                  <a:tcPr/>
                </a:tc>
                <a:extLst>
                  <a:ext uri="{0D108BD9-81ED-4DB2-BD59-A6C34878D82A}">
                    <a16:rowId xmlns:a16="http://schemas.microsoft.com/office/drawing/2014/main" xmlns="" val="10004"/>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1863385769"/>
              </p:ext>
            </p:extLst>
          </p:nvPr>
        </p:nvGraphicFramePr>
        <p:xfrm>
          <a:off x="7315071" y="3911918"/>
          <a:ext cx="4611054" cy="2001520"/>
        </p:xfrm>
        <a:graphic>
          <a:graphicData uri="http://schemas.openxmlformats.org/drawingml/2006/table">
            <a:tbl>
              <a:tblPr firstRow="1" bandRow="1">
                <a:tableStyleId>{5C22544A-7EE6-4342-B048-85BDC9FD1C3A}</a:tableStyleId>
              </a:tblPr>
              <a:tblGrid>
                <a:gridCol w="1074738">
                  <a:extLst>
                    <a:ext uri="{9D8B030D-6E8A-4147-A177-3AD203B41FA5}">
                      <a16:colId xmlns:a16="http://schemas.microsoft.com/office/drawing/2014/main" xmlns="" val="20000"/>
                    </a:ext>
                  </a:extLst>
                </a:gridCol>
                <a:gridCol w="1074738">
                  <a:extLst>
                    <a:ext uri="{9D8B030D-6E8A-4147-A177-3AD203B41FA5}">
                      <a16:colId xmlns:a16="http://schemas.microsoft.com/office/drawing/2014/main" xmlns="" val="20001"/>
                    </a:ext>
                  </a:extLst>
                </a:gridCol>
                <a:gridCol w="222568">
                  <a:extLst>
                    <a:ext uri="{9D8B030D-6E8A-4147-A177-3AD203B41FA5}">
                      <a16:colId xmlns:a16="http://schemas.microsoft.com/office/drawing/2014/main" xmlns="" val="20002"/>
                    </a:ext>
                  </a:extLst>
                </a:gridCol>
                <a:gridCol w="1119505">
                  <a:extLst>
                    <a:ext uri="{9D8B030D-6E8A-4147-A177-3AD203B41FA5}">
                      <a16:colId xmlns:a16="http://schemas.microsoft.com/office/drawing/2014/main" xmlns="" val="20003"/>
                    </a:ext>
                  </a:extLst>
                </a:gridCol>
                <a:gridCol w="1119505">
                  <a:extLst>
                    <a:ext uri="{9D8B030D-6E8A-4147-A177-3AD203B41FA5}">
                      <a16:colId xmlns:a16="http://schemas.microsoft.com/office/drawing/2014/main" xmlns="" val="20004"/>
                    </a:ext>
                  </a:extLst>
                </a:gridCol>
              </a:tblGrid>
              <a:tr h="370840">
                <a:tc>
                  <a:txBody>
                    <a:bodyPr/>
                    <a:lstStyle/>
                    <a:p>
                      <a:pPr algn="ctr"/>
                      <a:r>
                        <a:rPr lang="tr-TR" sz="1400" dirty="0" smtClean="0"/>
                        <a:t>Farkındalık</a:t>
                      </a:r>
                    </a:p>
                    <a:p>
                      <a:pPr algn="ctr"/>
                      <a:r>
                        <a:rPr lang="tr-TR" sz="1400" dirty="0" smtClean="0"/>
                        <a:t>Küçük Grup</a:t>
                      </a:r>
                      <a:endParaRPr lang="tr-TR" sz="1400" dirty="0"/>
                    </a:p>
                  </a:txBody>
                  <a:tcPr/>
                </a:tc>
                <a:tc>
                  <a:txBody>
                    <a:bodyPr/>
                    <a:lstStyle/>
                    <a:p>
                      <a:pPr algn="ctr"/>
                      <a:r>
                        <a:rPr lang="tr-TR" sz="1400" dirty="0" smtClean="0"/>
                        <a:t>Kontrol</a:t>
                      </a:r>
                    </a:p>
                    <a:p>
                      <a:pPr algn="ctr"/>
                      <a:r>
                        <a:rPr lang="tr-TR" sz="1400" dirty="0" smtClean="0"/>
                        <a:t>Küçük Grup</a:t>
                      </a:r>
                      <a:endParaRPr lang="tr-TR" sz="1400" dirty="0"/>
                    </a:p>
                  </a:txBody>
                  <a:tcPr/>
                </a:tc>
                <a:tc>
                  <a:txBody>
                    <a:bodyPr/>
                    <a:lstStyle/>
                    <a:p>
                      <a:pPr algn="ctr"/>
                      <a:endParaRPr lang="tr-TR" sz="1400" dirty="0"/>
                    </a:p>
                  </a:txBody>
                  <a:tcPr/>
                </a:tc>
                <a:tc>
                  <a:txBody>
                    <a:bodyPr/>
                    <a:lstStyle/>
                    <a:p>
                      <a:pPr algn="ctr"/>
                      <a:r>
                        <a:rPr lang="tr-TR" sz="1400" dirty="0" smtClean="0"/>
                        <a:t>Farkındalık</a:t>
                      </a:r>
                    </a:p>
                    <a:p>
                      <a:pPr algn="ctr"/>
                      <a:r>
                        <a:rPr lang="tr-TR" sz="1400" dirty="0" smtClean="0"/>
                        <a:t>Oyun Grubu</a:t>
                      </a:r>
                      <a:endParaRPr lang="tr-TR" sz="1400" dirty="0"/>
                    </a:p>
                  </a:txBody>
                  <a:tcPr/>
                </a:tc>
                <a:tc>
                  <a:txBody>
                    <a:bodyPr/>
                    <a:lstStyle/>
                    <a:p>
                      <a:pPr algn="ctr"/>
                      <a:r>
                        <a:rPr lang="tr-TR" sz="1400" dirty="0" smtClean="0"/>
                        <a:t>Kontrol</a:t>
                      </a:r>
                    </a:p>
                    <a:p>
                      <a:pPr algn="ctr"/>
                      <a:r>
                        <a:rPr lang="tr-TR" sz="1400" dirty="0" smtClean="0"/>
                        <a:t>Oyun Grubu</a:t>
                      </a:r>
                      <a:endParaRPr lang="tr-TR" sz="1400" dirty="0"/>
                    </a:p>
                  </a:txBody>
                  <a:tcPr/>
                </a:tc>
                <a:extLst>
                  <a:ext uri="{0D108BD9-81ED-4DB2-BD59-A6C34878D82A}">
                    <a16:rowId xmlns:a16="http://schemas.microsoft.com/office/drawing/2014/main" xmlns="" val="10000"/>
                  </a:ext>
                </a:extLst>
              </a:tr>
              <a:tr h="370840">
                <a:tc>
                  <a:txBody>
                    <a:bodyPr/>
                    <a:lstStyle/>
                    <a:p>
                      <a:pPr algn="ctr"/>
                      <a:r>
                        <a:rPr lang="tr-TR" sz="1400" dirty="0" smtClean="0"/>
                        <a:t>209</a:t>
                      </a:r>
                      <a:endParaRPr lang="tr-TR" sz="1400" dirty="0"/>
                    </a:p>
                  </a:txBody>
                  <a:tcPr/>
                </a:tc>
                <a:tc>
                  <a:txBody>
                    <a:bodyPr/>
                    <a:lstStyle/>
                    <a:p>
                      <a:pPr algn="ctr"/>
                      <a:r>
                        <a:rPr lang="tr-TR" sz="1400" dirty="0" smtClean="0"/>
                        <a:t>196</a:t>
                      </a:r>
                      <a:endParaRPr lang="tr-TR" sz="1400" dirty="0"/>
                    </a:p>
                  </a:txBody>
                  <a:tcPr/>
                </a:tc>
                <a:tc>
                  <a:txBody>
                    <a:bodyPr/>
                    <a:lstStyle/>
                    <a:p>
                      <a:pPr algn="ctr"/>
                      <a:endParaRPr lang="tr-TR" sz="1400" dirty="0"/>
                    </a:p>
                  </a:txBody>
                  <a:tcPr/>
                </a:tc>
                <a:tc>
                  <a:txBody>
                    <a:bodyPr/>
                    <a:lstStyle/>
                    <a:p>
                      <a:pPr algn="ctr"/>
                      <a:r>
                        <a:rPr lang="tr-TR" sz="1400" dirty="0" smtClean="0"/>
                        <a:t>101</a:t>
                      </a:r>
                      <a:endParaRPr lang="tr-TR" sz="1400" dirty="0"/>
                    </a:p>
                  </a:txBody>
                  <a:tcPr/>
                </a:tc>
                <a:tc>
                  <a:txBody>
                    <a:bodyPr/>
                    <a:lstStyle/>
                    <a:p>
                      <a:pPr algn="ctr"/>
                      <a:r>
                        <a:rPr lang="tr-TR" sz="1400" dirty="0" smtClean="0"/>
                        <a:t>65</a:t>
                      </a:r>
                      <a:endParaRPr lang="tr-TR" sz="1400" dirty="0"/>
                    </a:p>
                  </a:txBody>
                  <a:tcPr/>
                </a:tc>
                <a:extLst>
                  <a:ext uri="{0D108BD9-81ED-4DB2-BD59-A6C34878D82A}">
                    <a16:rowId xmlns:a16="http://schemas.microsoft.com/office/drawing/2014/main" xmlns="" val="10001"/>
                  </a:ext>
                </a:extLst>
              </a:tr>
              <a:tr h="370840">
                <a:tc>
                  <a:txBody>
                    <a:bodyPr/>
                    <a:lstStyle/>
                    <a:p>
                      <a:pPr algn="ctr"/>
                      <a:r>
                        <a:rPr lang="tr-TR" sz="1400" dirty="0" smtClean="0"/>
                        <a:t>199</a:t>
                      </a:r>
                      <a:endParaRPr lang="tr-TR" sz="1400" dirty="0"/>
                    </a:p>
                  </a:txBody>
                  <a:tcPr/>
                </a:tc>
                <a:tc>
                  <a:txBody>
                    <a:bodyPr/>
                    <a:lstStyle/>
                    <a:p>
                      <a:pPr algn="ctr"/>
                      <a:r>
                        <a:rPr lang="tr-TR" sz="1400" dirty="0" smtClean="0"/>
                        <a:t>210</a:t>
                      </a:r>
                      <a:endParaRPr lang="tr-TR" sz="1400" dirty="0"/>
                    </a:p>
                  </a:txBody>
                  <a:tcPr/>
                </a:tc>
                <a:tc>
                  <a:txBody>
                    <a:bodyPr/>
                    <a:lstStyle/>
                    <a:p>
                      <a:pPr algn="ctr"/>
                      <a:endParaRPr lang="tr-TR" sz="1400" dirty="0"/>
                    </a:p>
                  </a:txBody>
                  <a:tcPr/>
                </a:tc>
                <a:tc>
                  <a:txBody>
                    <a:bodyPr/>
                    <a:lstStyle/>
                    <a:p>
                      <a:pPr algn="ctr"/>
                      <a:r>
                        <a:rPr lang="tr-TR" sz="1400" dirty="0" smtClean="0"/>
                        <a:t>92</a:t>
                      </a:r>
                      <a:endParaRPr lang="tr-TR" sz="1400" dirty="0"/>
                    </a:p>
                  </a:txBody>
                  <a:tcPr/>
                </a:tc>
                <a:tc>
                  <a:txBody>
                    <a:bodyPr/>
                    <a:lstStyle/>
                    <a:p>
                      <a:pPr algn="ctr"/>
                      <a:r>
                        <a:rPr lang="tr-TR" sz="1400" dirty="0" smtClean="0"/>
                        <a:t>118</a:t>
                      </a:r>
                      <a:endParaRPr lang="tr-TR" sz="1400" dirty="0"/>
                    </a:p>
                  </a:txBody>
                  <a:tcPr/>
                </a:tc>
                <a:extLst>
                  <a:ext uri="{0D108BD9-81ED-4DB2-BD59-A6C34878D82A}">
                    <a16:rowId xmlns:a16="http://schemas.microsoft.com/office/drawing/2014/main" xmlns="" val="10002"/>
                  </a:ext>
                </a:extLst>
              </a:tr>
              <a:tr h="370840">
                <a:tc>
                  <a:txBody>
                    <a:bodyPr/>
                    <a:lstStyle/>
                    <a:p>
                      <a:pPr algn="ctr"/>
                      <a:r>
                        <a:rPr lang="tr-TR" sz="1400" dirty="0" smtClean="0"/>
                        <a:t>193</a:t>
                      </a:r>
                      <a:endParaRPr lang="tr-TR" sz="1400" dirty="0"/>
                    </a:p>
                  </a:txBody>
                  <a:tcPr/>
                </a:tc>
                <a:tc>
                  <a:txBody>
                    <a:bodyPr/>
                    <a:lstStyle/>
                    <a:p>
                      <a:pPr algn="ctr"/>
                      <a:r>
                        <a:rPr lang="tr-TR" sz="1400" dirty="0" smtClean="0"/>
                        <a:t>205</a:t>
                      </a:r>
                      <a:endParaRPr lang="tr-TR" sz="1400" dirty="0"/>
                    </a:p>
                  </a:txBody>
                  <a:tcPr/>
                </a:tc>
                <a:tc>
                  <a:txBody>
                    <a:bodyPr/>
                    <a:lstStyle/>
                    <a:p>
                      <a:pPr algn="ctr"/>
                      <a:endParaRPr lang="tr-TR" sz="1400"/>
                    </a:p>
                  </a:txBody>
                  <a:tcPr/>
                </a:tc>
                <a:tc>
                  <a:txBody>
                    <a:bodyPr/>
                    <a:lstStyle/>
                    <a:p>
                      <a:pPr algn="ctr"/>
                      <a:r>
                        <a:rPr lang="tr-TR" sz="1400" dirty="0" smtClean="0"/>
                        <a:t>92</a:t>
                      </a:r>
                      <a:endParaRPr lang="tr-TR" sz="1400" dirty="0"/>
                    </a:p>
                  </a:txBody>
                  <a:tcPr/>
                </a:tc>
                <a:tc>
                  <a:txBody>
                    <a:bodyPr/>
                    <a:lstStyle/>
                    <a:p>
                      <a:pPr algn="ctr"/>
                      <a:r>
                        <a:rPr lang="tr-TR" sz="1400" dirty="0" smtClean="0"/>
                        <a:t>113</a:t>
                      </a:r>
                      <a:endParaRPr lang="tr-TR" sz="1400" dirty="0"/>
                    </a:p>
                  </a:txBody>
                  <a:tcPr/>
                </a:tc>
                <a:extLst>
                  <a:ext uri="{0D108BD9-81ED-4DB2-BD59-A6C34878D82A}">
                    <a16:rowId xmlns:a16="http://schemas.microsoft.com/office/drawing/2014/main" xmlns="" val="10003"/>
                  </a:ext>
                </a:extLst>
              </a:tr>
              <a:tr h="370840">
                <a:tc>
                  <a:txBody>
                    <a:bodyPr/>
                    <a:lstStyle/>
                    <a:p>
                      <a:pPr algn="ctr"/>
                      <a:r>
                        <a:rPr lang="tr-TR" sz="1400" dirty="0" smtClean="0"/>
                        <a:t>601</a:t>
                      </a:r>
                      <a:endParaRPr lang="tr-TR" sz="1400" dirty="0"/>
                    </a:p>
                  </a:txBody>
                  <a:tcPr/>
                </a:tc>
                <a:tc>
                  <a:txBody>
                    <a:bodyPr/>
                    <a:lstStyle/>
                    <a:p>
                      <a:pPr algn="ctr"/>
                      <a:r>
                        <a:rPr lang="tr-TR" sz="1400" dirty="0" smtClean="0"/>
                        <a:t>611</a:t>
                      </a:r>
                      <a:endParaRPr lang="tr-TR" sz="1400" dirty="0"/>
                    </a:p>
                  </a:txBody>
                  <a:tcPr/>
                </a:tc>
                <a:tc>
                  <a:txBody>
                    <a:bodyPr/>
                    <a:lstStyle/>
                    <a:p>
                      <a:pPr algn="ctr"/>
                      <a:endParaRPr lang="tr-TR" sz="1400" dirty="0"/>
                    </a:p>
                  </a:txBody>
                  <a:tcPr/>
                </a:tc>
                <a:tc>
                  <a:txBody>
                    <a:bodyPr/>
                    <a:lstStyle/>
                    <a:p>
                      <a:pPr algn="ctr"/>
                      <a:r>
                        <a:rPr lang="tr-TR" sz="1400" dirty="0" smtClean="0"/>
                        <a:t>285</a:t>
                      </a:r>
                      <a:endParaRPr lang="tr-TR" sz="1400" dirty="0"/>
                    </a:p>
                  </a:txBody>
                  <a:tcPr/>
                </a:tc>
                <a:tc>
                  <a:txBody>
                    <a:bodyPr/>
                    <a:lstStyle/>
                    <a:p>
                      <a:pPr algn="ctr"/>
                      <a:r>
                        <a:rPr lang="tr-TR" sz="1400" dirty="0" smtClean="0"/>
                        <a:t>296</a:t>
                      </a:r>
                      <a:endParaRPr lang="tr-TR" sz="1400"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7725725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Çocuğun Yalnız Kaldığı Durumlar</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5768158"/>
              </p:ext>
            </p:extLst>
          </p:nvPr>
        </p:nvGraphicFramePr>
        <p:xfrm>
          <a:off x="2172721" y="1982121"/>
          <a:ext cx="8204197" cy="1994285"/>
        </p:xfrm>
        <a:graphic>
          <a:graphicData uri="http://schemas.openxmlformats.org/drawingml/2006/table">
            <a:tbl>
              <a:tblPr>
                <a:tableStyleId>{5C22544A-7EE6-4342-B048-85BDC9FD1C3A}</a:tableStyleId>
              </a:tblPr>
              <a:tblGrid>
                <a:gridCol w="4799575">
                  <a:extLst>
                    <a:ext uri="{9D8B030D-6E8A-4147-A177-3AD203B41FA5}">
                      <a16:colId xmlns:a16="http://schemas.microsoft.com/office/drawing/2014/main" xmlns="" val="20000"/>
                    </a:ext>
                  </a:extLst>
                </a:gridCol>
                <a:gridCol w="567437">
                  <a:extLst>
                    <a:ext uri="{9D8B030D-6E8A-4147-A177-3AD203B41FA5}">
                      <a16:colId xmlns:a16="http://schemas.microsoft.com/office/drawing/2014/main" xmlns="" val="20001"/>
                    </a:ext>
                  </a:extLst>
                </a:gridCol>
                <a:gridCol w="567437">
                  <a:extLst>
                    <a:ext uri="{9D8B030D-6E8A-4147-A177-3AD203B41FA5}">
                      <a16:colId xmlns:a16="http://schemas.microsoft.com/office/drawing/2014/main" xmlns="" val="20002"/>
                    </a:ext>
                  </a:extLst>
                </a:gridCol>
                <a:gridCol w="567437">
                  <a:extLst>
                    <a:ext uri="{9D8B030D-6E8A-4147-A177-3AD203B41FA5}">
                      <a16:colId xmlns:a16="http://schemas.microsoft.com/office/drawing/2014/main" xmlns="" val="20003"/>
                    </a:ext>
                  </a:extLst>
                </a:gridCol>
                <a:gridCol w="567437">
                  <a:extLst>
                    <a:ext uri="{9D8B030D-6E8A-4147-A177-3AD203B41FA5}">
                      <a16:colId xmlns:a16="http://schemas.microsoft.com/office/drawing/2014/main" xmlns="" val="20004"/>
                    </a:ext>
                  </a:extLst>
                </a:gridCol>
                <a:gridCol w="567437">
                  <a:extLst>
                    <a:ext uri="{9D8B030D-6E8A-4147-A177-3AD203B41FA5}">
                      <a16:colId xmlns:a16="http://schemas.microsoft.com/office/drawing/2014/main" xmlns="" val="20005"/>
                    </a:ext>
                  </a:extLst>
                </a:gridCol>
                <a:gridCol w="567437">
                  <a:extLst>
                    <a:ext uri="{9D8B030D-6E8A-4147-A177-3AD203B41FA5}">
                      <a16:colId xmlns:a16="http://schemas.microsoft.com/office/drawing/2014/main" xmlns="" val="20006"/>
                    </a:ext>
                  </a:extLst>
                </a:gridCol>
              </a:tblGrid>
              <a:tr h="349154">
                <a:tc rowSpan="2">
                  <a:txBody>
                    <a:bodyPr/>
                    <a:lstStyle/>
                    <a:p>
                      <a:pPr algn="r" fontAlgn="b"/>
                      <a:r>
                        <a:rPr lang="tr-TR" sz="1600" b="1" u="none" strike="noStrike" dirty="0">
                          <a:solidFill>
                            <a:schemeClr val="bg1"/>
                          </a:solidFill>
                          <a:effectLst/>
                        </a:rPr>
                        <a:t> </a:t>
                      </a:r>
                      <a:r>
                        <a:rPr lang="tr-TR" sz="1600" b="1" u="none" strike="noStrike" dirty="0" smtClean="0">
                          <a:solidFill>
                            <a:schemeClr val="accent4">
                              <a:lumMod val="20000"/>
                              <a:lumOff val="80000"/>
                            </a:schemeClr>
                          </a:solidFill>
                          <a:effectLst/>
                        </a:rPr>
                        <a:t>(Hayır yalnız</a:t>
                      </a:r>
                      <a:r>
                        <a:rPr lang="tr-TR" sz="1600" b="1" u="none" strike="noStrike" baseline="0" dirty="0" smtClean="0">
                          <a:solidFill>
                            <a:schemeClr val="accent4">
                              <a:lumMod val="20000"/>
                              <a:lumOff val="80000"/>
                            </a:schemeClr>
                          </a:solidFill>
                          <a:effectLst/>
                        </a:rPr>
                        <a:t> kalmadı diyenlerin %)</a:t>
                      </a:r>
                      <a:r>
                        <a:rPr lang="tr-TR" sz="1600" b="1" u="none" strike="noStrike" dirty="0">
                          <a:solidFill>
                            <a:schemeClr val="bg1"/>
                          </a:solidFill>
                          <a:effectLst/>
                        </a:rPr>
                        <a:t> </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600" b="1" u="none" strike="noStrike" dirty="0">
                          <a:solidFill>
                            <a:schemeClr val="bg1"/>
                          </a:solidFill>
                          <a:effectLst/>
                        </a:rPr>
                        <a:t>Farkındalık</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600" b="1" u="none" strike="noStrike">
                          <a:solidFill>
                            <a:schemeClr val="bg1"/>
                          </a:solidFill>
                          <a:effectLst/>
                        </a:rPr>
                        <a:t> </a:t>
                      </a:r>
                      <a:endParaRPr lang="tr-TR" sz="16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600" b="1" u="none" strike="noStrike" dirty="0">
                          <a:solidFill>
                            <a:schemeClr val="bg1"/>
                          </a:solidFill>
                          <a:effectLst/>
                        </a:rPr>
                        <a:t>Kontrol</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274767">
                <a:tc vMerge="1">
                  <a:txBody>
                    <a:bodyPr/>
                    <a:lstStyle/>
                    <a:p>
                      <a:pPr algn="l"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PRE</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a:solidFill>
                            <a:schemeClr val="bg1"/>
                          </a:solidFill>
                          <a:effectLst/>
                        </a:rPr>
                        <a:t>POST</a:t>
                      </a:r>
                      <a:endParaRPr lang="tr-TR" sz="16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a:solidFill>
                            <a:schemeClr val="bg1"/>
                          </a:solidFill>
                          <a:effectLst/>
                        </a:rPr>
                        <a:t> </a:t>
                      </a:r>
                      <a:endParaRPr lang="tr-TR" sz="16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PRE</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600" b="1" u="none" strike="noStrike">
                          <a:solidFill>
                            <a:schemeClr val="bg1"/>
                          </a:solidFill>
                          <a:effectLst/>
                        </a:rPr>
                        <a:t>POST</a:t>
                      </a:r>
                      <a:endParaRPr lang="tr-TR" sz="16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685182">
                <a:tc>
                  <a:txBody>
                    <a:bodyPr/>
                    <a:lstStyle/>
                    <a:p>
                      <a:pPr algn="l" fontAlgn="t"/>
                      <a:r>
                        <a:rPr lang="tr-TR" sz="1600" b="1" u="none" strike="noStrike" dirty="0">
                          <a:solidFill>
                            <a:schemeClr val="bg1"/>
                          </a:solidFill>
                          <a:effectLst/>
                        </a:rPr>
                        <a:t>Geçen 1 hafta içinde çocuğunuz kaç kez 1 saatten fazla (12 yaş altı) başka bir çocuğun gözetiminde kaldı</a:t>
                      </a:r>
                      <a:r>
                        <a:rPr lang="tr-TR" sz="1600" b="1" u="none" strike="noStrike" dirty="0" smtClean="0">
                          <a:solidFill>
                            <a:schemeClr val="bg1"/>
                          </a:solidFill>
                          <a:effectLst/>
                        </a:rPr>
                        <a:t>?</a:t>
                      </a:r>
                      <a:endParaRPr lang="tr-TR" sz="1600" b="1" i="0" u="none" strike="noStrike" dirty="0">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dirty="0">
                          <a:effectLst/>
                        </a:rPr>
                        <a:t>77%</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84%</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 </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80%</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83%</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2"/>
                  </a:ext>
                </a:extLst>
              </a:tr>
              <a:tr h="685182">
                <a:tc>
                  <a:txBody>
                    <a:bodyPr/>
                    <a:lstStyle/>
                    <a:p>
                      <a:pPr algn="l" fontAlgn="t"/>
                      <a:r>
                        <a:rPr lang="tr-TR" sz="1600" b="1" u="none" strike="noStrike" dirty="0">
                          <a:solidFill>
                            <a:schemeClr val="bg1"/>
                          </a:solidFill>
                          <a:effectLst/>
                        </a:rPr>
                        <a:t>Geçen 1 hafta içinde çocuğunuz kaç kez 1 saatten fazla yalnız kaldı</a:t>
                      </a:r>
                      <a:r>
                        <a:rPr lang="tr-TR" sz="1600" b="1" u="none" strike="noStrike" dirty="0" smtClean="0">
                          <a:solidFill>
                            <a:schemeClr val="bg1"/>
                          </a:solidFill>
                          <a:effectLst/>
                        </a:rPr>
                        <a:t>?</a:t>
                      </a:r>
                      <a:endParaRPr lang="tr-TR" sz="1600" b="1" i="0" u="none" strike="noStrike" dirty="0">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rPr>
                        <a:t>84%</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91%</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 </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86%</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90%</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30</a:t>
            </a:fld>
            <a:endParaRPr lang="en-US"/>
          </a:p>
        </p:txBody>
      </p:sp>
      <p:sp>
        <p:nvSpPr>
          <p:cNvPr id="6" name="Down Arrow 5"/>
          <p:cNvSpPr/>
          <p:nvPr/>
        </p:nvSpPr>
        <p:spPr>
          <a:xfrm flipV="1">
            <a:off x="8347730" y="2886708"/>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7" name="Down Arrow 6"/>
          <p:cNvSpPr/>
          <p:nvPr/>
        </p:nvSpPr>
        <p:spPr>
          <a:xfrm flipV="1">
            <a:off x="8347730" y="3579166"/>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8" name="TextBox 7"/>
          <p:cNvSpPr txBox="1"/>
          <p:nvPr/>
        </p:nvSpPr>
        <p:spPr>
          <a:xfrm>
            <a:off x="2156346" y="4449170"/>
            <a:ext cx="8284191" cy="954107"/>
          </a:xfrm>
          <a:prstGeom prst="rect">
            <a:avLst/>
          </a:prstGeom>
          <a:solidFill>
            <a:schemeClr val="bg1">
              <a:lumMod val="95000"/>
            </a:schemeClr>
          </a:solidFill>
        </p:spPr>
        <p:txBody>
          <a:bodyPr wrap="square" rtlCol="0">
            <a:spAutoFit/>
          </a:bodyPr>
          <a:lstStyle/>
          <a:p>
            <a:r>
              <a:rPr lang="en-US" sz="1400" dirty="0" err="1"/>
              <a:t>Küçük</a:t>
            </a:r>
            <a:r>
              <a:rPr lang="en-US" sz="1400" dirty="0"/>
              <a:t> </a:t>
            </a:r>
            <a:r>
              <a:rPr lang="en-US" sz="1400" dirty="0" err="1"/>
              <a:t>bir</a:t>
            </a:r>
            <a:r>
              <a:rPr lang="en-US" sz="1400" dirty="0"/>
              <a:t> </a:t>
            </a:r>
            <a:r>
              <a:rPr lang="en-US" sz="1400" dirty="0" err="1"/>
              <a:t>çocuk</a:t>
            </a:r>
            <a:r>
              <a:rPr lang="en-US" sz="1400" dirty="0"/>
              <a:t> </a:t>
            </a:r>
            <a:r>
              <a:rPr lang="en-US" sz="1400" dirty="0" err="1"/>
              <a:t>denetimsiz</a:t>
            </a:r>
            <a:r>
              <a:rPr lang="en-US" sz="1400" dirty="0"/>
              <a:t> </a:t>
            </a:r>
            <a:r>
              <a:rPr lang="en-US" sz="1400" dirty="0" err="1"/>
              <a:t>veya</a:t>
            </a:r>
            <a:r>
              <a:rPr lang="en-US" sz="1400" dirty="0"/>
              <a:t> </a:t>
            </a:r>
            <a:r>
              <a:rPr lang="en-US" sz="1400" dirty="0" err="1"/>
              <a:t>yetişkin</a:t>
            </a:r>
            <a:r>
              <a:rPr lang="en-US" sz="1400" dirty="0"/>
              <a:t> </a:t>
            </a:r>
            <a:r>
              <a:rPr lang="en-US" sz="1400" dirty="0" err="1"/>
              <a:t>gözetiminde</a:t>
            </a:r>
            <a:r>
              <a:rPr lang="en-US" sz="1400" dirty="0"/>
              <a:t> </a:t>
            </a:r>
            <a:r>
              <a:rPr lang="en-US" sz="1400" dirty="0" err="1"/>
              <a:t>olmadan</a:t>
            </a:r>
            <a:r>
              <a:rPr lang="en-US" sz="1400" dirty="0"/>
              <a:t> ne </a:t>
            </a:r>
            <a:r>
              <a:rPr lang="en-US" sz="1400" dirty="0" err="1"/>
              <a:t>kadar</a:t>
            </a:r>
            <a:r>
              <a:rPr lang="en-US" sz="1400" dirty="0"/>
              <a:t> zaman </a:t>
            </a:r>
            <a:r>
              <a:rPr lang="en-US" sz="1400" dirty="0" err="1"/>
              <a:t>geçirirse</a:t>
            </a:r>
            <a:r>
              <a:rPr lang="en-US" sz="1400" dirty="0"/>
              <a:t>, </a:t>
            </a:r>
            <a:r>
              <a:rPr lang="en-US" sz="1400" dirty="0" err="1"/>
              <a:t>çocuğun</a:t>
            </a:r>
            <a:r>
              <a:rPr lang="en-US" sz="1400" dirty="0"/>
              <a:t> </a:t>
            </a:r>
            <a:r>
              <a:rPr lang="en-US" sz="1400" dirty="0" err="1"/>
              <a:t>yaralanma</a:t>
            </a:r>
            <a:r>
              <a:rPr lang="en-US" sz="1400" dirty="0"/>
              <a:t>, </a:t>
            </a:r>
            <a:r>
              <a:rPr lang="en-US" sz="1400" dirty="0" err="1"/>
              <a:t>ihmal</a:t>
            </a:r>
            <a:r>
              <a:rPr lang="en-US" sz="1400" dirty="0"/>
              <a:t> </a:t>
            </a:r>
            <a:r>
              <a:rPr lang="en-US" sz="1400" dirty="0" err="1"/>
              <a:t>ve</a:t>
            </a:r>
            <a:r>
              <a:rPr lang="en-US" sz="1400" dirty="0"/>
              <a:t> </a:t>
            </a:r>
            <a:r>
              <a:rPr lang="en-US" sz="1400" dirty="0" err="1"/>
              <a:t>istismara</a:t>
            </a:r>
            <a:r>
              <a:rPr lang="en-US" sz="1400" dirty="0"/>
              <a:t> </a:t>
            </a:r>
            <a:r>
              <a:rPr lang="en-US" sz="1400" dirty="0" err="1"/>
              <a:t>maruz</a:t>
            </a:r>
            <a:r>
              <a:rPr lang="en-US" sz="1400" dirty="0"/>
              <a:t> </a:t>
            </a:r>
            <a:r>
              <a:rPr lang="en-US" sz="1400" dirty="0" err="1" smtClean="0"/>
              <a:t>kalma</a:t>
            </a:r>
            <a:r>
              <a:rPr lang="en-US" sz="1400" dirty="0" smtClean="0"/>
              <a:t> </a:t>
            </a:r>
            <a:r>
              <a:rPr lang="en-US" sz="1400" dirty="0" err="1"/>
              <a:t>riski</a:t>
            </a:r>
            <a:r>
              <a:rPr lang="en-US" sz="1400" dirty="0"/>
              <a:t> o </a:t>
            </a:r>
            <a:r>
              <a:rPr lang="en-US" sz="1400" dirty="0" err="1"/>
              <a:t>kadar</a:t>
            </a:r>
            <a:r>
              <a:rPr lang="en-US" sz="1400" dirty="0"/>
              <a:t> </a:t>
            </a:r>
            <a:r>
              <a:rPr lang="en-US" sz="1400" dirty="0" err="1"/>
              <a:t>yüksek</a:t>
            </a:r>
            <a:r>
              <a:rPr lang="en-US" sz="1400" dirty="0"/>
              <a:t> </a:t>
            </a:r>
            <a:r>
              <a:rPr lang="en-US" sz="1400" dirty="0" err="1"/>
              <a:t>olur</a:t>
            </a:r>
            <a:r>
              <a:rPr lang="en-US" sz="1400" dirty="0"/>
              <a:t>. </a:t>
            </a:r>
            <a:r>
              <a:rPr lang="en-US" sz="1400" dirty="0" err="1"/>
              <a:t>Bununla</a:t>
            </a:r>
            <a:r>
              <a:rPr lang="en-US" sz="1400" dirty="0"/>
              <a:t> </a:t>
            </a:r>
            <a:r>
              <a:rPr lang="en-US" sz="1400" dirty="0" err="1"/>
              <a:t>birlikte</a:t>
            </a:r>
            <a:r>
              <a:rPr lang="en-US" sz="1400" dirty="0"/>
              <a:t>, </a:t>
            </a:r>
            <a:r>
              <a:rPr lang="en-US" sz="1400" dirty="0" err="1"/>
              <a:t>müdahale</a:t>
            </a:r>
            <a:r>
              <a:rPr lang="en-US" sz="1400" dirty="0"/>
              <a:t> </a:t>
            </a:r>
            <a:r>
              <a:rPr lang="en-US" sz="1400" dirty="0" err="1"/>
              <a:t>programının</a:t>
            </a:r>
            <a:r>
              <a:rPr lang="en-US" sz="1400" dirty="0"/>
              <a:t> “</a:t>
            </a:r>
            <a:r>
              <a:rPr lang="en-US" sz="1400" dirty="0" err="1"/>
              <a:t>yetişkin</a:t>
            </a:r>
            <a:r>
              <a:rPr lang="en-US" sz="1400" dirty="0"/>
              <a:t> </a:t>
            </a:r>
            <a:r>
              <a:rPr lang="en-US" sz="1400" dirty="0" err="1"/>
              <a:t>gözetimi</a:t>
            </a:r>
            <a:r>
              <a:rPr lang="en-US" sz="1400" dirty="0"/>
              <a:t> </a:t>
            </a:r>
            <a:r>
              <a:rPr lang="en-US" sz="1400" dirty="0" err="1"/>
              <a:t>olmadan</a:t>
            </a:r>
            <a:r>
              <a:rPr lang="en-US" sz="1400" dirty="0"/>
              <a:t> </a:t>
            </a:r>
            <a:r>
              <a:rPr lang="en-US" sz="1400" dirty="0" err="1"/>
              <a:t>çocuklar</a:t>
            </a:r>
            <a:r>
              <a:rPr lang="en-US" sz="1400" dirty="0"/>
              <a:t> ne </a:t>
            </a:r>
            <a:r>
              <a:rPr lang="en-US" sz="1400" dirty="0" err="1"/>
              <a:t>kadar</a:t>
            </a:r>
            <a:r>
              <a:rPr lang="en-US" sz="1400" dirty="0"/>
              <a:t> zaman </a:t>
            </a:r>
            <a:r>
              <a:rPr lang="en-US" sz="1400" dirty="0" err="1"/>
              <a:t>harcadı</a:t>
            </a:r>
            <a:r>
              <a:rPr lang="en-US" sz="1400" dirty="0"/>
              <a:t>?” </a:t>
            </a:r>
            <a:r>
              <a:rPr lang="tr-TR" sz="1400" dirty="0" err="1"/>
              <a:t>k</a:t>
            </a:r>
            <a:r>
              <a:rPr lang="en-US" sz="1400" dirty="0" err="1" smtClean="0"/>
              <a:t>onusuna</a:t>
            </a:r>
            <a:r>
              <a:rPr lang="en-US" sz="1400" dirty="0" smtClean="0"/>
              <a:t> </a:t>
            </a:r>
            <a:r>
              <a:rPr lang="en-US" sz="1400" dirty="0" err="1"/>
              <a:t>ilişkin</a:t>
            </a:r>
            <a:r>
              <a:rPr lang="en-US" sz="1400" dirty="0"/>
              <a:t> </a:t>
            </a:r>
            <a:r>
              <a:rPr lang="en-US" sz="1400" dirty="0" err="1"/>
              <a:t>özel</a:t>
            </a:r>
            <a:r>
              <a:rPr lang="en-US" sz="1400" dirty="0"/>
              <a:t> </a:t>
            </a:r>
            <a:r>
              <a:rPr lang="en-US" sz="1400" dirty="0" err="1"/>
              <a:t>bir</a:t>
            </a:r>
            <a:r>
              <a:rPr lang="en-US" sz="1400" dirty="0"/>
              <a:t> </a:t>
            </a:r>
            <a:r>
              <a:rPr lang="en-US" sz="1400" dirty="0" err="1"/>
              <a:t>öneri</a:t>
            </a:r>
            <a:r>
              <a:rPr lang="en-US" sz="1400" dirty="0"/>
              <a:t> </a:t>
            </a:r>
            <a:r>
              <a:rPr lang="en-US" sz="1400" dirty="0" err="1"/>
              <a:t>ya</a:t>
            </a:r>
            <a:r>
              <a:rPr lang="en-US" sz="1400" dirty="0"/>
              <a:t> da </a:t>
            </a:r>
            <a:r>
              <a:rPr lang="en-US" sz="1400" dirty="0" err="1"/>
              <a:t>duruşu</a:t>
            </a:r>
            <a:r>
              <a:rPr lang="en-US" sz="1400" dirty="0"/>
              <a:t> </a:t>
            </a:r>
            <a:r>
              <a:rPr lang="en-US" sz="1400" dirty="0" err="1"/>
              <a:t>olmadığı</a:t>
            </a:r>
            <a:r>
              <a:rPr lang="en-US" sz="1400" dirty="0"/>
              <a:t> </a:t>
            </a:r>
            <a:r>
              <a:rPr lang="en-US" sz="1400" dirty="0" err="1"/>
              <a:t>için</a:t>
            </a:r>
            <a:r>
              <a:rPr lang="en-US" sz="1400" dirty="0"/>
              <a:t>, </a:t>
            </a:r>
            <a:r>
              <a:rPr lang="en-US" sz="1400" dirty="0" err="1"/>
              <a:t>gözlemlenen</a:t>
            </a:r>
            <a:r>
              <a:rPr lang="en-US" sz="1400" dirty="0"/>
              <a:t> </a:t>
            </a:r>
            <a:r>
              <a:rPr lang="en-US" sz="1400" dirty="0" err="1"/>
              <a:t>değişikliklerin</a:t>
            </a:r>
            <a:r>
              <a:rPr lang="en-US" sz="1400" dirty="0"/>
              <a:t> </a:t>
            </a:r>
            <a:r>
              <a:rPr lang="en-US" sz="1400" dirty="0" err="1" smtClean="0"/>
              <a:t>müdahale</a:t>
            </a:r>
            <a:r>
              <a:rPr lang="en-US" sz="1400" dirty="0" smtClean="0"/>
              <a:t> </a:t>
            </a:r>
            <a:r>
              <a:rPr lang="tr-TR" sz="1400" dirty="0" smtClean="0"/>
              <a:t>etkisidir demek uygun olmayacaktır.</a:t>
            </a:r>
            <a:r>
              <a:rPr lang="en-US" sz="1400" dirty="0" smtClean="0"/>
              <a:t>.</a:t>
            </a:r>
            <a:endParaRPr lang="tr-TR" dirty="0"/>
          </a:p>
        </p:txBody>
      </p:sp>
      <p:sp>
        <p:nvSpPr>
          <p:cNvPr id="9" name="TextBox 8"/>
          <p:cNvSpPr txBox="1"/>
          <p:nvPr/>
        </p:nvSpPr>
        <p:spPr>
          <a:xfrm>
            <a:off x="2156346" y="7252915"/>
            <a:ext cx="8284191" cy="1231106"/>
          </a:xfrm>
          <a:prstGeom prst="rect">
            <a:avLst/>
          </a:prstGeom>
          <a:solidFill>
            <a:schemeClr val="bg1">
              <a:lumMod val="95000"/>
            </a:schemeClr>
          </a:solidFill>
        </p:spPr>
        <p:txBody>
          <a:bodyPr wrap="square" rtlCol="0">
            <a:spAutoFit/>
          </a:bodyPr>
          <a:lstStyle/>
          <a:p>
            <a:r>
              <a:rPr lang="en-US" sz="1400" dirty="0" smtClean="0"/>
              <a:t>The more time a young child spends unsupervised or without adult supervision, the higher the risk of that child for accidents with injuries, neglect and abuse is. Yet, since </a:t>
            </a:r>
            <a:r>
              <a:rPr lang="en-US" sz="1400" dirty="0"/>
              <a:t>the intervention program had no specific recommendation or stance on this issue of </a:t>
            </a:r>
            <a:r>
              <a:rPr lang="en-US" sz="1400" dirty="0" smtClean="0"/>
              <a:t>“how much time </a:t>
            </a:r>
            <a:r>
              <a:rPr lang="en-US" sz="1400" dirty="0"/>
              <a:t>do children spent </a:t>
            </a:r>
            <a:r>
              <a:rPr lang="en-US" sz="1400" dirty="0" smtClean="0"/>
              <a:t>without adult supervision?”, </a:t>
            </a:r>
            <a:r>
              <a:rPr lang="en-US" sz="1400" dirty="0"/>
              <a:t>we can not attribute intervention effect on </a:t>
            </a:r>
            <a:r>
              <a:rPr lang="en-US" sz="1400" dirty="0" smtClean="0"/>
              <a:t>any of the observed changes</a:t>
            </a:r>
            <a:r>
              <a:rPr lang="en-US" sz="1400" dirty="0"/>
              <a:t>. </a:t>
            </a:r>
            <a:endParaRPr lang="tr-TR" sz="1400" dirty="0"/>
          </a:p>
          <a:p>
            <a:endParaRPr lang="tr-TR" dirty="0"/>
          </a:p>
        </p:txBody>
      </p:sp>
    </p:spTree>
    <p:extLst>
      <p:ext uri="{BB962C8B-B14F-4D97-AF65-F5344CB8AC3E}">
        <p14:creationId xmlns:p14="http://schemas.microsoft.com/office/powerpoint/2010/main" val="5662882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Çocuğun Ev Dışında Zaman Geçirdiği Yerler</a:t>
            </a:r>
            <a:endParaRPr lang="tr-TR" dirty="0"/>
          </a:p>
        </p:txBody>
      </p:sp>
      <p:graphicFrame>
        <p:nvGraphicFramePr>
          <p:cNvPr id="7" name="Content Placeholder 6"/>
          <p:cNvGraphicFramePr>
            <a:graphicFrameLocks noGrp="1"/>
          </p:cNvGraphicFramePr>
          <p:nvPr>
            <p:ph idx="1"/>
            <p:extLst/>
          </p:nvPr>
        </p:nvGraphicFramePr>
        <p:xfrm>
          <a:off x="3794022" y="2271467"/>
          <a:ext cx="6822549" cy="2509621"/>
        </p:xfrm>
        <a:graphic>
          <a:graphicData uri="http://schemas.openxmlformats.org/drawingml/2006/table">
            <a:tbl>
              <a:tblPr>
                <a:tableStyleId>{5C22544A-7EE6-4342-B048-85BDC9FD1C3A}</a:tableStyleId>
              </a:tblPr>
              <a:tblGrid>
                <a:gridCol w="3201480">
                  <a:extLst>
                    <a:ext uri="{9D8B030D-6E8A-4147-A177-3AD203B41FA5}">
                      <a16:colId xmlns:a16="http://schemas.microsoft.com/office/drawing/2014/main" xmlns="" val="20000"/>
                    </a:ext>
                  </a:extLst>
                </a:gridCol>
                <a:gridCol w="620935">
                  <a:extLst>
                    <a:ext uri="{9D8B030D-6E8A-4147-A177-3AD203B41FA5}">
                      <a16:colId xmlns:a16="http://schemas.microsoft.com/office/drawing/2014/main" xmlns="" val="20001"/>
                    </a:ext>
                  </a:extLst>
                </a:gridCol>
                <a:gridCol w="516394">
                  <a:extLst>
                    <a:ext uri="{9D8B030D-6E8A-4147-A177-3AD203B41FA5}">
                      <a16:colId xmlns:a16="http://schemas.microsoft.com/office/drawing/2014/main" xmlns="" val="20002"/>
                    </a:ext>
                  </a:extLst>
                </a:gridCol>
                <a:gridCol w="620935">
                  <a:extLst>
                    <a:ext uri="{9D8B030D-6E8A-4147-A177-3AD203B41FA5}">
                      <a16:colId xmlns:a16="http://schemas.microsoft.com/office/drawing/2014/main" xmlns="" val="20003"/>
                    </a:ext>
                  </a:extLst>
                </a:gridCol>
                <a:gridCol w="620935">
                  <a:extLst>
                    <a:ext uri="{9D8B030D-6E8A-4147-A177-3AD203B41FA5}">
                      <a16:colId xmlns:a16="http://schemas.microsoft.com/office/drawing/2014/main" xmlns="" val="20004"/>
                    </a:ext>
                  </a:extLst>
                </a:gridCol>
                <a:gridCol w="620935">
                  <a:extLst>
                    <a:ext uri="{9D8B030D-6E8A-4147-A177-3AD203B41FA5}">
                      <a16:colId xmlns:a16="http://schemas.microsoft.com/office/drawing/2014/main" xmlns="" val="20005"/>
                    </a:ext>
                  </a:extLst>
                </a:gridCol>
                <a:gridCol w="620935">
                  <a:extLst>
                    <a:ext uri="{9D8B030D-6E8A-4147-A177-3AD203B41FA5}">
                      <a16:colId xmlns:a16="http://schemas.microsoft.com/office/drawing/2014/main" xmlns="" val="20006"/>
                    </a:ext>
                  </a:extLst>
                </a:gridCol>
              </a:tblGrid>
              <a:tr h="314761">
                <a:tc rowSpan="2">
                  <a:txBody>
                    <a:bodyPr/>
                    <a:lstStyle/>
                    <a:p>
                      <a:pPr algn="r" fontAlgn="b"/>
                      <a:r>
                        <a:rPr lang="tr-TR" sz="1600" b="1" u="none" strike="noStrike" dirty="0">
                          <a:solidFill>
                            <a:schemeClr val="accent4">
                              <a:lumMod val="20000"/>
                              <a:lumOff val="80000"/>
                            </a:schemeClr>
                          </a:solidFill>
                          <a:effectLst/>
                        </a:rPr>
                        <a:t>  </a:t>
                      </a:r>
                      <a:r>
                        <a:rPr lang="tr-TR" sz="1600" b="1" u="none" strike="noStrike" noProof="0" dirty="0" smtClean="0">
                          <a:solidFill>
                            <a:schemeClr val="accent4">
                              <a:lumMod val="20000"/>
                              <a:lumOff val="80000"/>
                            </a:schemeClr>
                          </a:solidFill>
                          <a:effectLst/>
                          <a:latin typeface="+mn-lt"/>
                        </a:rPr>
                        <a:t>(Evet diyenlerin %)</a:t>
                      </a:r>
                      <a:endParaRPr lang="tr-TR" sz="1600" b="1" i="0" u="none" strike="noStrike" dirty="0">
                        <a:solidFill>
                          <a:schemeClr val="accent4">
                            <a:lumMod val="20000"/>
                            <a:lumOff val="80000"/>
                          </a:schemeClr>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600" b="1" u="none" strike="noStrike" dirty="0">
                          <a:solidFill>
                            <a:schemeClr val="bg1"/>
                          </a:solidFill>
                          <a:effectLst/>
                        </a:rPr>
                        <a:t>Farkındalık</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600" b="1" u="none" strike="noStrike">
                          <a:solidFill>
                            <a:schemeClr val="bg1"/>
                          </a:solidFill>
                          <a:effectLst/>
                        </a:rPr>
                        <a:t> </a:t>
                      </a:r>
                      <a:endParaRPr lang="tr-TR" sz="16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600" b="1" u="none" strike="noStrike" dirty="0">
                          <a:solidFill>
                            <a:schemeClr val="bg1"/>
                          </a:solidFill>
                          <a:effectLst/>
                        </a:rPr>
                        <a:t>Kontrol</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89714">
                <a:tc vMerge="1">
                  <a:txBody>
                    <a:bodyPr/>
                    <a:lstStyle/>
                    <a:p>
                      <a:pPr algn="l"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PRE</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POST</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 </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rPr>
                        <a:t>PRE</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600" b="1" u="none" strike="noStrike" dirty="0">
                          <a:solidFill>
                            <a:schemeClr val="bg1"/>
                          </a:solidFill>
                          <a:effectLst/>
                        </a:rPr>
                        <a:t>POST</a:t>
                      </a:r>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388299">
                <a:tc>
                  <a:txBody>
                    <a:bodyPr/>
                    <a:lstStyle/>
                    <a:p>
                      <a:pPr algn="l" fontAlgn="t"/>
                      <a:r>
                        <a:rPr lang="tr-TR" sz="1600" b="1" u="none" strike="noStrike" dirty="0">
                          <a:solidFill>
                            <a:schemeClr val="bg1"/>
                          </a:solidFill>
                          <a:effectLst/>
                        </a:rPr>
                        <a:t>Oyun parkında</a:t>
                      </a:r>
                      <a:endParaRPr lang="tr-TR" sz="1600" b="1" i="0" u="none" strike="noStrike" dirty="0">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rPr>
                        <a:t>17%</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27%</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 </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26%</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32%</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2"/>
                  </a:ext>
                </a:extLst>
              </a:tr>
              <a:tr h="388299">
                <a:tc>
                  <a:txBody>
                    <a:bodyPr/>
                    <a:lstStyle/>
                    <a:p>
                      <a:pPr algn="l" fontAlgn="t"/>
                      <a:r>
                        <a:rPr lang="tr-TR" sz="1600" b="1" u="none" strike="noStrike" dirty="0">
                          <a:solidFill>
                            <a:schemeClr val="bg1"/>
                          </a:solidFill>
                          <a:effectLst/>
                        </a:rPr>
                        <a:t>Sokakta</a:t>
                      </a:r>
                      <a:endParaRPr lang="tr-TR" sz="1600" b="1" i="0" u="none" strike="noStrike" dirty="0">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dirty="0">
                          <a:effectLst/>
                        </a:rPr>
                        <a:t>26%</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35%</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 </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34%</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45%</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3"/>
                  </a:ext>
                </a:extLst>
              </a:tr>
              <a:tr h="388299">
                <a:tc>
                  <a:txBody>
                    <a:bodyPr/>
                    <a:lstStyle/>
                    <a:p>
                      <a:pPr algn="l" fontAlgn="t"/>
                      <a:r>
                        <a:rPr lang="tr-TR" sz="1600" b="1" u="none" strike="noStrike" dirty="0">
                          <a:solidFill>
                            <a:schemeClr val="bg1"/>
                          </a:solidFill>
                          <a:effectLst/>
                        </a:rPr>
                        <a:t>Spor sahasında</a:t>
                      </a:r>
                      <a:endParaRPr lang="tr-TR" sz="1600" b="1" i="0" u="none" strike="noStrike" dirty="0">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rPr>
                        <a:t>1%</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6%</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 </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2%</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5%</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4"/>
                  </a:ext>
                </a:extLst>
              </a:tr>
              <a:tr h="388299">
                <a:tc>
                  <a:txBody>
                    <a:bodyPr/>
                    <a:lstStyle/>
                    <a:p>
                      <a:pPr algn="l" fontAlgn="t"/>
                      <a:r>
                        <a:rPr lang="nn-NO" sz="1600" b="1" u="none" strike="noStrike" dirty="0">
                          <a:solidFill>
                            <a:schemeClr val="bg1"/>
                          </a:solidFill>
                          <a:effectLst/>
                        </a:rPr>
                        <a:t>Okul saatleri dışında okul bahçesinde</a:t>
                      </a:r>
                      <a:endParaRPr lang="nn-NO" sz="1600" b="1" i="0" u="none" strike="noStrike" dirty="0">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rPr>
                        <a:t>4%</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5%</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 </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5%</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6%</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5"/>
                  </a:ext>
                </a:extLst>
              </a:tr>
              <a:tr h="388299">
                <a:tc>
                  <a:txBody>
                    <a:bodyPr/>
                    <a:lstStyle/>
                    <a:p>
                      <a:pPr algn="l" fontAlgn="t"/>
                      <a:r>
                        <a:rPr lang="tr-TR" sz="1600" b="1" u="none" strike="noStrike">
                          <a:solidFill>
                            <a:schemeClr val="bg1"/>
                          </a:solidFill>
                          <a:effectLst/>
                        </a:rPr>
                        <a:t>İnternet kafede</a:t>
                      </a:r>
                      <a:endParaRPr lang="tr-TR" sz="1600" b="1" i="0" u="none" strike="noStrike">
                        <a:solidFill>
                          <a:schemeClr val="bg1"/>
                        </a:solidFill>
                        <a:effectLst/>
                        <a:latin typeface="Arial" panose="020B060402020202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dirty="0">
                          <a:effectLst/>
                        </a:rPr>
                        <a:t>0%</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0%</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 </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a:effectLst/>
                        </a:rPr>
                        <a:t>1%</a:t>
                      </a:r>
                      <a:endParaRPr lang="tr-TR" sz="16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t"/>
                      <a:r>
                        <a:rPr lang="tr-TR" sz="1600" u="none" strike="noStrike" dirty="0">
                          <a:effectLst/>
                        </a:rPr>
                        <a:t>1%</a:t>
                      </a:r>
                      <a:endParaRPr lang="tr-TR"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0006"/>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31</a:t>
            </a:fld>
            <a:endParaRPr lang="en-US"/>
          </a:p>
        </p:txBody>
      </p:sp>
      <p:sp>
        <p:nvSpPr>
          <p:cNvPr id="11" name="Rectangle 10"/>
          <p:cNvSpPr/>
          <p:nvPr/>
        </p:nvSpPr>
        <p:spPr>
          <a:xfrm>
            <a:off x="1127584" y="1114848"/>
            <a:ext cx="3243248" cy="830997"/>
          </a:xfrm>
          <a:prstGeom prst="rect">
            <a:avLst/>
          </a:prstGeom>
        </p:spPr>
        <p:txBody>
          <a:bodyPr wrap="square">
            <a:spAutoFit/>
          </a:bodyPr>
          <a:lstStyle/>
          <a:p>
            <a:r>
              <a:rPr lang="tr-TR" sz="1600" dirty="0" smtClean="0">
                <a:latin typeface="Calibri" panose="020F0502020204030204" pitchFamily="34" charset="0"/>
                <a:ea typeface="Times New Roman" panose="02020603050405020304" pitchFamily="18" charset="0"/>
                <a:cs typeface="Times New Roman" panose="02020603050405020304" pitchFamily="18" charset="0"/>
              </a:rPr>
              <a:t>Çocuğunuz yanında </a:t>
            </a:r>
            <a:r>
              <a:rPr lang="tr-TR" sz="1600" dirty="0">
                <a:latin typeface="Calibri" panose="020F0502020204030204" pitchFamily="34" charset="0"/>
                <a:ea typeface="Times New Roman" panose="02020603050405020304" pitchFamily="18" charset="0"/>
                <a:cs typeface="Times New Roman" panose="02020603050405020304" pitchFamily="18" charset="0"/>
              </a:rPr>
              <a:t>bir yetişkin olmadan ev dışında aşağıdakilerden hangilerinde zaman geçiriyor?</a:t>
            </a:r>
            <a:endParaRPr lang="tr-TR" sz="1600" dirty="0"/>
          </a:p>
        </p:txBody>
      </p:sp>
      <p:sp>
        <p:nvSpPr>
          <p:cNvPr id="12" name="5-Point Star 11"/>
          <p:cNvSpPr/>
          <p:nvPr/>
        </p:nvSpPr>
        <p:spPr>
          <a:xfrm>
            <a:off x="858828" y="1168449"/>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own Arrow 7"/>
          <p:cNvSpPr/>
          <p:nvPr/>
        </p:nvSpPr>
        <p:spPr>
          <a:xfrm flipV="1">
            <a:off x="8385700" y="297326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flipV="1">
            <a:off x="8385700" y="333945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flipV="1">
            <a:off x="10232255" y="3339452"/>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flipV="1">
            <a:off x="8385700" y="374292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TextBox 15"/>
          <p:cNvSpPr txBox="1"/>
          <p:nvPr/>
        </p:nvSpPr>
        <p:spPr>
          <a:xfrm>
            <a:off x="1450513" y="5175338"/>
            <a:ext cx="10436687" cy="954107"/>
          </a:xfrm>
          <a:prstGeom prst="rect">
            <a:avLst/>
          </a:prstGeom>
          <a:solidFill>
            <a:schemeClr val="bg1">
              <a:lumMod val="95000"/>
            </a:schemeClr>
          </a:solidFill>
        </p:spPr>
        <p:txBody>
          <a:bodyPr wrap="square" rtlCol="0">
            <a:spAutoFit/>
          </a:bodyPr>
          <a:lstStyle/>
          <a:p>
            <a:r>
              <a:rPr lang="tr-TR" sz="1400" dirty="0" smtClean="0"/>
              <a:t>Oyun alanları ve sokaklar, bu küçük çocukların yetişkin gözetimi olmadan zaman geçirmeleri için en sık rastlanan yerlerdir.</a:t>
            </a:r>
          </a:p>
          <a:p>
            <a:r>
              <a:rPr lang="tr-TR" sz="1400" dirty="0" smtClean="0"/>
              <a:t>Çocukların büyüdükçe - değerlendirme öncesi ve sonrasındaki 6 ay boyunca - hem müdahale hem de kontrol gruplarındaki çocukların sokakta daha fazla zaman harcadıkları görülüyor. Müdahale programında “çocuklar nerede denetimsiz zaman geçiriyorlar” konusuna özel bir öneri veya duruş bulunmadığı için bu değişikliklere müdahale etkisine atfedemiyoruz.</a:t>
            </a:r>
            <a:endParaRPr lang="tr-TR" sz="1400" dirty="0"/>
          </a:p>
        </p:txBody>
      </p:sp>
      <p:pic>
        <p:nvPicPr>
          <p:cNvPr id="17" name="Picture 16"/>
          <p:cNvPicPr>
            <a:picLocks noChangeAspect="1"/>
          </p:cNvPicPr>
          <p:nvPr/>
        </p:nvPicPr>
        <p:blipFill>
          <a:blip r:embed="rId2"/>
          <a:stretch>
            <a:fillRect/>
          </a:stretch>
        </p:blipFill>
        <p:spPr>
          <a:xfrm>
            <a:off x="838201" y="2502151"/>
            <a:ext cx="2524125" cy="1809750"/>
          </a:xfrm>
          <a:prstGeom prst="rect">
            <a:avLst/>
          </a:prstGeom>
        </p:spPr>
      </p:pic>
      <p:sp>
        <p:nvSpPr>
          <p:cNvPr id="18" name="TextBox 17"/>
          <p:cNvSpPr txBox="1"/>
          <p:nvPr/>
        </p:nvSpPr>
        <p:spPr>
          <a:xfrm>
            <a:off x="1450513" y="7111398"/>
            <a:ext cx="10436687" cy="954107"/>
          </a:xfrm>
          <a:prstGeom prst="rect">
            <a:avLst/>
          </a:prstGeom>
          <a:solidFill>
            <a:schemeClr val="bg1">
              <a:lumMod val="95000"/>
            </a:schemeClr>
          </a:solidFill>
        </p:spPr>
        <p:txBody>
          <a:bodyPr wrap="square" rtlCol="0">
            <a:spAutoFit/>
          </a:bodyPr>
          <a:lstStyle/>
          <a:p>
            <a:r>
              <a:rPr lang="en-US" sz="1400" dirty="0" smtClean="0"/>
              <a:t>Playgrounds and streets are the most frequented places for these young children to spend time without adult supervision.</a:t>
            </a:r>
          </a:p>
          <a:p>
            <a:r>
              <a:rPr lang="en-US" sz="1400" dirty="0" smtClean="0"/>
              <a:t>As children grew up –indicated by the 6 months between the pre and post assessments- they seem to spend more time on the street, true for children in both the intervention and control groups. Since the intervention program had no specific recommendation or stance on this issue of “where do children spent unsupervised time”, we can not attribute intervention effect on these changes. </a:t>
            </a:r>
            <a:endParaRPr lang="tr-TR" sz="1400" dirty="0"/>
          </a:p>
        </p:txBody>
      </p:sp>
    </p:spTree>
    <p:extLst>
      <p:ext uri="{BB962C8B-B14F-4D97-AF65-F5344CB8AC3E}">
        <p14:creationId xmlns:p14="http://schemas.microsoft.com/office/powerpoint/2010/main" val="13135334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Hedef Çocuğa Verilen Sorumluluklar</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32</a:t>
            </a:fld>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31018967"/>
              </p:ext>
            </p:extLst>
          </p:nvPr>
        </p:nvGraphicFramePr>
        <p:xfrm>
          <a:off x="2825496" y="1853724"/>
          <a:ext cx="7964424" cy="2992755"/>
        </p:xfrm>
        <a:graphic>
          <a:graphicData uri="http://schemas.openxmlformats.org/drawingml/2006/table">
            <a:tbl>
              <a:tblPr>
                <a:tableStyleId>{5C22544A-7EE6-4342-B048-85BDC9FD1C3A}</a:tableStyleId>
              </a:tblPr>
              <a:tblGrid>
                <a:gridCol w="4312416">
                  <a:extLst>
                    <a:ext uri="{9D8B030D-6E8A-4147-A177-3AD203B41FA5}">
                      <a16:colId xmlns:a16="http://schemas.microsoft.com/office/drawing/2014/main" xmlns="" val="20000"/>
                    </a:ext>
                  </a:extLst>
                </a:gridCol>
                <a:gridCol w="608668">
                  <a:extLst>
                    <a:ext uri="{9D8B030D-6E8A-4147-A177-3AD203B41FA5}">
                      <a16:colId xmlns:a16="http://schemas.microsoft.com/office/drawing/2014/main" xmlns="" val="20001"/>
                    </a:ext>
                  </a:extLst>
                </a:gridCol>
                <a:gridCol w="608668">
                  <a:extLst>
                    <a:ext uri="{9D8B030D-6E8A-4147-A177-3AD203B41FA5}">
                      <a16:colId xmlns:a16="http://schemas.microsoft.com/office/drawing/2014/main" xmlns="" val="20002"/>
                    </a:ext>
                  </a:extLst>
                </a:gridCol>
                <a:gridCol w="608668">
                  <a:extLst>
                    <a:ext uri="{9D8B030D-6E8A-4147-A177-3AD203B41FA5}">
                      <a16:colId xmlns:a16="http://schemas.microsoft.com/office/drawing/2014/main" xmlns="" val="20003"/>
                    </a:ext>
                  </a:extLst>
                </a:gridCol>
                <a:gridCol w="608668">
                  <a:extLst>
                    <a:ext uri="{9D8B030D-6E8A-4147-A177-3AD203B41FA5}">
                      <a16:colId xmlns:a16="http://schemas.microsoft.com/office/drawing/2014/main" xmlns="" val="20004"/>
                    </a:ext>
                  </a:extLst>
                </a:gridCol>
                <a:gridCol w="608668">
                  <a:extLst>
                    <a:ext uri="{9D8B030D-6E8A-4147-A177-3AD203B41FA5}">
                      <a16:colId xmlns:a16="http://schemas.microsoft.com/office/drawing/2014/main" xmlns="" val="20005"/>
                    </a:ext>
                  </a:extLst>
                </a:gridCol>
                <a:gridCol w="608668">
                  <a:extLst>
                    <a:ext uri="{9D8B030D-6E8A-4147-A177-3AD203B41FA5}">
                      <a16:colId xmlns:a16="http://schemas.microsoft.com/office/drawing/2014/main" xmlns="" val="20006"/>
                    </a:ext>
                  </a:extLst>
                </a:gridCol>
              </a:tblGrid>
              <a:tr h="161925">
                <a:tc rowSpan="2">
                  <a:txBody>
                    <a:bodyPr/>
                    <a:lstStyle/>
                    <a:p>
                      <a:pPr algn="l" fontAlgn="b"/>
                      <a:r>
                        <a:rPr lang="tr-TR" sz="1600" b="1" u="none" strike="noStrike" dirty="0">
                          <a:solidFill>
                            <a:schemeClr val="bg1"/>
                          </a:solidFill>
                          <a:effectLst/>
                          <a:latin typeface="Calibri" panose="020F0502020204030204" pitchFamily="34" charset="0"/>
                          <a:cs typeface="Calibri" panose="020F0502020204030204" pitchFamily="34" charset="0"/>
                        </a:rPr>
                        <a:t> </a:t>
                      </a:r>
                      <a:endParaRPr lang="tr-TR" sz="1600" b="1" i="0" u="none" strike="noStrike" dirty="0">
                        <a:solidFill>
                          <a:schemeClr val="bg1"/>
                        </a:solidFill>
                        <a:effectLst/>
                        <a:latin typeface="Calibri" panose="020F0502020204030204" pitchFamily="34" charset="0"/>
                        <a:cs typeface="Calibri" panose="020F0502020204030204" pitchFamily="34" charset="0"/>
                      </a:endParaRPr>
                    </a:p>
                    <a:p>
                      <a:pPr algn="r" fontAlgn="b"/>
                      <a:r>
                        <a:rPr lang="tr-TR" sz="1600" b="1" u="none" strike="noStrike" dirty="0">
                          <a:solidFill>
                            <a:schemeClr val="bg1"/>
                          </a:solidFill>
                          <a:effectLst/>
                          <a:latin typeface="Calibri" panose="020F0502020204030204" pitchFamily="34" charset="0"/>
                          <a:cs typeface="Calibri" panose="020F0502020204030204" pitchFamily="34" charset="0"/>
                        </a:rPr>
                        <a:t> </a:t>
                      </a:r>
                      <a:r>
                        <a:rPr lang="tr-TR" sz="1600" b="1" u="none" strike="noStrike" noProof="0" dirty="0" smtClean="0">
                          <a:solidFill>
                            <a:schemeClr val="accent4">
                              <a:lumMod val="20000"/>
                              <a:lumOff val="80000"/>
                            </a:schemeClr>
                          </a:solidFill>
                          <a:effectLst/>
                          <a:latin typeface="Calibri" panose="020F0502020204030204" pitchFamily="34" charset="0"/>
                          <a:cs typeface="Calibri" panose="020F0502020204030204" pitchFamily="34" charset="0"/>
                        </a:rPr>
                        <a:t>(Evet diyenlerin %)</a:t>
                      </a:r>
                      <a:endParaRPr lang="tr-TR" sz="1600" b="1" i="0" u="none" strike="noStrike" dirty="0">
                        <a:solidFill>
                          <a:schemeClr val="accent4">
                            <a:lumMod val="20000"/>
                            <a:lumOff val="80000"/>
                          </a:schemeClr>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600" b="1" u="none" strike="noStrike" dirty="0">
                          <a:solidFill>
                            <a:schemeClr val="bg1"/>
                          </a:solidFill>
                          <a:effectLst/>
                          <a:latin typeface="Calibri" panose="020F0502020204030204" pitchFamily="34" charset="0"/>
                          <a:cs typeface="Calibri" panose="020F0502020204030204" pitchFamily="34" charset="0"/>
                        </a:rPr>
                        <a:t>Farkındalık</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600" b="1" u="none" strike="noStrike" dirty="0">
                          <a:solidFill>
                            <a:schemeClr val="bg1"/>
                          </a:solidFill>
                          <a:effectLst/>
                          <a:latin typeface="Calibri" panose="020F0502020204030204" pitchFamily="34" charset="0"/>
                          <a:cs typeface="Calibri" panose="020F0502020204030204" pitchFamily="34" charset="0"/>
                        </a:rPr>
                        <a:t> </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600" b="1" u="none" strike="noStrike" dirty="0">
                          <a:solidFill>
                            <a:schemeClr val="bg1"/>
                          </a:solidFill>
                          <a:effectLst/>
                          <a:latin typeface="Calibri" panose="020F0502020204030204" pitchFamily="34" charset="0"/>
                          <a:cs typeface="Calibri" panose="020F0502020204030204" pitchFamily="34" charset="0"/>
                        </a:rPr>
                        <a:t>Kontrol</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61925">
                <a:tc vMerge="1">
                  <a:txBody>
                    <a:bodyPr/>
                    <a:lstStyle/>
                    <a:p>
                      <a:pPr algn="l" fontAlgn="b"/>
                      <a:endParaRPr lang="tr-TR" sz="16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latin typeface="Calibri" panose="020F0502020204030204" pitchFamily="34" charset="0"/>
                          <a:cs typeface="Calibri" panose="020F0502020204030204" pitchFamily="34" charset="0"/>
                        </a:rPr>
                        <a:t>PRE</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a:solidFill>
                            <a:schemeClr val="bg1"/>
                          </a:solidFill>
                          <a:effectLst/>
                          <a:latin typeface="Calibri" panose="020F0502020204030204" pitchFamily="34" charset="0"/>
                          <a:cs typeface="Calibri" panose="020F0502020204030204" pitchFamily="34" charset="0"/>
                        </a:rPr>
                        <a:t>POST</a:t>
                      </a:r>
                      <a:endParaRPr lang="tr-TR" sz="16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a:solidFill>
                            <a:schemeClr val="bg1"/>
                          </a:solidFill>
                          <a:effectLst/>
                          <a:latin typeface="Calibri" panose="020F0502020204030204" pitchFamily="34" charset="0"/>
                          <a:cs typeface="Calibri" panose="020F0502020204030204" pitchFamily="34" charset="0"/>
                        </a:rPr>
                        <a:t> </a:t>
                      </a:r>
                      <a:endParaRPr lang="tr-TR" sz="16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600" b="1" u="none" strike="noStrike" dirty="0">
                          <a:solidFill>
                            <a:schemeClr val="bg1"/>
                          </a:solidFill>
                          <a:effectLst/>
                          <a:latin typeface="Calibri" panose="020F0502020204030204" pitchFamily="34" charset="0"/>
                          <a:cs typeface="Calibri" panose="020F0502020204030204" pitchFamily="34" charset="0"/>
                        </a:rPr>
                        <a:t>PRE</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l" fontAlgn="b"/>
                      <a:r>
                        <a:rPr lang="tr-TR" sz="1600" b="1" u="none" strike="noStrike" dirty="0">
                          <a:solidFill>
                            <a:schemeClr val="bg1"/>
                          </a:solidFill>
                          <a:effectLst/>
                          <a:latin typeface="Calibri" panose="020F0502020204030204" pitchFamily="34" charset="0"/>
                          <a:cs typeface="Calibri" panose="020F0502020204030204" pitchFamily="34" charset="0"/>
                        </a:rPr>
                        <a:t>POST</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l" fontAlgn="b"/>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t"/>
                      <a:r>
                        <a:rPr lang="tr-TR" sz="1600" b="1" u="none" strike="noStrike" dirty="0">
                          <a:solidFill>
                            <a:schemeClr val="bg1"/>
                          </a:solidFill>
                          <a:effectLst/>
                          <a:latin typeface="Calibri" panose="020F0502020204030204" pitchFamily="34" charset="0"/>
                          <a:cs typeface="Calibri" panose="020F0502020204030204" pitchFamily="34" charset="0"/>
                        </a:rPr>
                        <a:t>Kardeşinin bakım sorumluluğunu üstlenmek (yemek yedirmek, uyutmak, altını değiştirmek, vb.)</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latin typeface="Calibri" panose="020F0502020204030204" pitchFamily="34" charset="0"/>
                          <a:cs typeface="Calibri" panose="020F0502020204030204" pitchFamily="34" charset="0"/>
                        </a:rPr>
                        <a:t>9%</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9%</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 </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12%</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15%</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xmlns="" val="10002"/>
                  </a:ext>
                </a:extLst>
              </a:tr>
              <a:tr h="161925">
                <a:tc>
                  <a:txBody>
                    <a:bodyPr/>
                    <a:lstStyle/>
                    <a:p>
                      <a:pPr algn="l" fontAlgn="t"/>
                      <a:r>
                        <a:rPr lang="en-US" sz="1600" b="1" u="none" strike="noStrike" dirty="0" err="1" smtClean="0">
                          <a:solidFill>
                            <a:schemeClr val="bg1"/>
                          </a:solidFill>
                          <a:effectLst/>
                          <a:latin typeface="Calibri" panose="020F0502020204030204" pitchFamily="34" charset="0"/>
                          <a:cs typeface="Calibri" panose="020F0502020204030204" pitchFamily="34" charset="0"/>
                        </a:rPr>
                        <a:t>Düzenli</a:t>
                      </a:r>
                      <a:r>
                        <a:rPr lang="en-US" sz="1600" b="1" u="none" strike="noStrike" dirty="0" smtClean="0">
                          <a:solidFill>
                            <a:schemeClr val="bg1"/>
                          </a:solidFill>
                          <a:effectLst/>
                          <a:latin typeface="Calibri" panose="020F0502020204030204" pitchFamily="34" charset="0"/>
                          <a:cs typeface="Calibri" panose="020F0502020204030204" pitchFamily="34" charset="0"/>
                        </a:rPr>
                        <a:t> </a:t>
                      </a:r>
                      <a:r>
                        <a:rPr lang="tr-TR" sz="1600" b="1" u="none" strike="noStrike" dirty="0" smtClean="0">
                          <a:solidFill>
                            <a:schemeClr val="bg1"/>
                          </a:solidFill>
                          <a:effectLst/>
                          <a:latin typeface="Calibri" panose="020F0502020204030204" pitchFamily="34" charset="0"/>
                          <a:cs typeface="Calibri" panose="020F0502020204030204" pitchFamily="34" charset="0"/>
                        </a:rPr>
                        <a:t>olarak </a:t>
                      </a:r>
                      <a:r>
                        <a:rPr lang="tr-TR" sz="1600" b="1" u="none" strike="noStrike" dirty="0">
                          <a:solidFill>
                            <a:schemeClr val="bg1"/>
                          </a:solidFill>
                          <a:effectLst/>
                          <a:latin typeface="Calibri" panose="020F0502020204030204" pitchFamily="34" charset="0"/>
                          <a:cs typeface="Calibri" panose="020F0502020204030204" pitchFamily="34" charset="0"/>
                        </a:rPr>
                        <a:t>temizlik, bulaşık, çamaşır, yemek vb. ev işleri yapmak</a:t>
                      </a:r>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latin typeface="Calibri" panose="020F0502020204030204" pitchFamily="34" charset="0"/>
                          <a:cs typeface="Calibri" panose="020F0502020204030204" pitchFamily="34" charset="0"/>
                        </a:rPr>
                        <a:t>8%</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13%</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 </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9%</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19%</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xmlns="" val="10003"/>
                  </a:ext>
                </a:extLst>
              </a:tr>
              <a:tr h="161925">
                <a:tc>
                  <a:txBody>
                    <a:bodyPr/>
                    <a:lstStyle/>
                    <a:p>
                      <a:pPr algn="l" fontAlgn="t"/>
                      <a:r>
                        <a:rPr lang="tr-TR" sz="1600" b="1" u="none" strike="noStrike" dirty="0">
                          <a:solidFill>
                            <a:schemeClr val="bg1"/>
                          </a:solidFill>
                          <a:effectLst/>
                          <a:latin typeface="Calibri" panose="020F0502020204030204" pitchFamily="34" charset="0"/>
                          <a:cs typeface="Calibri" panose="020F0502020204030204" pitchFamily="34" charset="0"/>
                        </a:rPr>
                        <a:t>Evdeki yaşlı veya hasta yetişkine </a:t>
                      </a:r>
                      <a:r>
                        <a:rPr lang="tr-TR" sz="1600" b="1" u="none" strike="noStrike" dirty="0" smtClean="0">
                          <a:solidFill>
                            <a:schemeClr val="bg1"/>
                          </a:solidFill>
                          <a:effectLst/>
                          <a:latin typeface="Calibri" panose="020F0502020204030204" pitchFamily="34" charset="0"/>
                          <a:cs typeface="Calibri" panose="020F0502020204030204" pitchFamily="34" charset="0"/>
                        </a:rPr>
                        <a:t>bakmak</a:t>
                      </a:r>
                    </a:p>
                    <a:p>
                      <a:pPr algn="l" fontAlgn="t"/>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a:effectLst/>
                          <a:latin typeface="Calibri" panose="020F0502020204030204" pitchFamily="34" charset="0"/>
                          <a:cs typeface="Calibri" panose="020F0502020204030204" pitchFamily="34" charset="0"/>
                        </a:rPr>
                        <a:t>4%</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7%</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 </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a:effectLst/>
                          <a:latin typeface="Calibri" panose="020F0502020204030204" pitchFamily="34" charset="0"/>
                          <a:cs typeface="Calibri" panose="020F0502020204030204" pitchFamily="34" charset="0"/>
                        </a:rPr>
                        <a:t>0%</a:t>
                      </a:r>
                      <a:endParaRPr lang="tr-TR"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9%</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xmlns="" val="10004"/>
                  </a:ext>
                </a:extLst>
              </a:tr>
              <a:tr h="161925">
                <a:tc>
                  <a:txBody>
                    <a:bodyPr/>
                    <a:lstStyle/>
                    <a:p>
                      <a:pPr algn="l" fontAlgn="t"/>
                      <a:r>
                        <a:rPr lang="tr-TR" sz="1600" b="1" u="none" strike="noStrike" dirty="0">
                          <a:solidFill>
                            <a:schemeClr val="bg1"/>
                          </a:solidFill>
                          <a:effectLst/>
                          <a:latin typeface="Calibri" panose="020F0502020204030204" pitchFamily="34" charset="0"/>
                          <a:cs typeface="Calibri" panose="020F0502020204030204" pitchFamily="34" charset="0"/>
                        </a:rPr>
                        <a:t>Aile gelirine katkıda </a:t>
                      </a:r>
                      <a:r>
                        <a:rPr lang="tr-TR" sz="1600" b="1" u="none" strike="noStrike" dirty="0" smtClean="0">
                          <a:solidFill>
                            <a:schemeClr val="bg1"/>
                          </a:solidFill>
                          <a:effectLst/>
                          <a:latin typeface="Calibri" panose="020F0502020204030204" pitchFamily="34" charset="0"/>
                          <a:cs typeface="Calibri" panose="020F0502020204030204" pitchFamily="34" charset="0"/>
                        </a:rPr>
                        <a:t>bulunmak</a:t>
                      </a:r>
                    </a:p>
                    <a:p>
                      <a:pPr algn="l" fontAlgn="t"/>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solidFill>
                      <a:schemeClr val="accent5">
                        <a:lumMod val="60000"/>
                        <a:lumOff val="40000"/>
                      </a:schemeClr>
                    </a:solidFill>
                  </a:tcPr>
                </a:tc>
                <a:tc>
                  <a:txBody>
                    <a:bodyPr/>
                    <a:lstStyle/>
                    <a:p>
                      <a:pPr algn="r" fontAlgn="t"/>
                      <a:r>
                        <a:rPr lang="tr-TR" sz="1600" u="none" strike="noStrike" dirty="0">
                          <a:effectLst/>
                          <a:latin typeface="Calibri" panose="020F0502020204030204" pitchFamily="34" charset="0"/>
                          <a:cs typeface="Calibri" panose="020F0502020204030204" pitchFamily="34" charset="0"/>
                        </a:rPr>
                        <a:t>1%</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1%</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 </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0%</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u="none" strike="noStrike" dirty="0">
                          <a:effectLst/>
                          <a:latin typeface="Calibri" panose="020F0502020204030204" pitchFamily="34" charset="0"/>
                          <a:cs typeface="Calibri" panose="020F0502020204030204" pitchFamily="34" charset="0"/>
                        </a:rPr>
                        <a:t>0%</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xmlns="" val="10005"/>
                  </a:ext>
                </a:extLst>
              </a:tr>
              <a:tr h="161925">
                <a:tc>
                  <a:txBody>
                    <a:bodyPr/>
                    <a:lstStyle/>
                    <a:p>
                      <a:pPr algn="l" fontAlgn="t"/>
                      <a:r>
                        <a:rPr lang="tr-TR" sz="1600" b="1" i="0" u="none" strike="noStrike" dirty="0" smtClean="0">
                          <a:solidFill>
                            <a:schemeClr val="bg1"/>
                          </a:solidFill>
                          <a:effectLst/>
                          <a:latin typeface="Calibri" panose="020F0502020204030204" pitchFamily="34" charset="0"/>
                          <a:cs typeface="Calibri" panose="020F0502020204030204" pitchFamily="34" charset="0"/>
                        </a:rPr>
                        <a:t>TOPLAM</a:t>
                      </a:r>
                    </a:p>
                    <a:p>
                      <a:pPr algn="l" fontAlgn="t"/>
                      <a:endParaRPr lang="tr-TR"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r" fontAlgn="t"/>
                      <a:r>
                        <a:rPr lang="tr-TR" sz="1600" b="0" i="0" u="none" strike="noStrike" dirty="0" smtClean="0">
                          <a:solidFill>
                            <a:srgbClr val="000000"/>
                          </a:solidFill>
                          <a:effectLst/>
                          <a:latin typeface="Calibri" panose="020F0502020204030204" pitchFamily="34" charset="0"/>
                          <a:cs typeface="Calibri" panose="020F0502020204030204" pitchFamily="34" charset="0"/>
                        </a:rPr>
                        <a:t>100%</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b="0" i="0" u="none" strike="noStrike" dirty="0" smtClean="0">
                          <a:solidFill>
                            <a:srgbClr val="000000"/>
                          </a:solidFill>
                          <a:effectLst/>
                          <a:latin typeface="Calibri" panose="020F0502020204030204" pitchFamily="34" charset="0"/>
                          <a:cs typeface="Calibri" panose="020F0502020204030204" pitchFamily="34" charset="0"/>
                        </a:rPr>
                        <a:t>100%</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b="0" i="0" u="none" strike="noStrike" dirty="0" smtClean="0">
                          <a:solidFill>
                            <a:srgbClr val="000000"/>
                          </a:solidFill>
                          <a:effectLst/>
                          <a:latin typeface="Calibri" panose="020F0502020204030204" pitchFamily="34" charset="0"/>
                          <a:cs typeface="Calibri" panose="020F0502020204030204" pitchFamily="34" charset="0"/>
                        </a:rPr>
                        <a:t>100%</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r>
                        <a:rPr lang="tr-TR" sz="1600" b="0" i="0" u="none" strike="noStrike" dirty="0" smtClean="0">
                          <a:solidFill>
                            <a:srgbClr val="000000"/>
                          </a:solidFill>
                          <a:effectLst/>
                          <a:latin typeface="Calibri" panose="020F0502020204030204" pitchFamily="34" charset="0"/>
                          <a:cs typeface="Calibri" panose="020F0502020204030204" pitchFamily="34" charset="0"/>
                        </a:rPr>
                        <a:t>100%</a:t>
                      </a:r>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r" fontAlgn="t"/>
                      <a:endParaRPr lang="tr-TR"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xmlns="" val="10006"/>
                  </a:ext>
                </a:extLst>
              </a:tr>
            </a:tbl>
          </a:graphicData>
        </a:graphic>
      </p:graphicFrame>
      <p:sp>
        <p:nvSpPr>
          <p:cNvPr id="10" name="5-Point Star 9"/>
          <p:cNvSpPr/>
          <p:nvPr/>
        </p:nvSpPr>
        <p:spPr>
          <a:xfrm>
            <a:off x="886260" y="1223313"/>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Rectangle 10"/>
          <p:cNvSpPr/>
          <p:nvPr/>
        </p:nvSpPr>
        <p:spPr>
          <a:xfrm>
            <a:off x="1264747" y="1121138"/>
            <a:ext cx="5031057" cy="369332"/>
          </a:xfrm>
          <a:prstGeom prst="rect">
            <a:avLst/>
          </a:prstGeom>
        </p:spPr>
        <p:txBody>
          <a:bodyPr wrap="none">
            <a:spAutoFit/>
          </a:bodyPr>
          <a:lstStyle/>
          <a:p>
            <a:r>
              <a:rPr lang="tr-TR" dirty="0" smtClean="0">
                <a:latin typeface="Calibri" panose="020F0502020204030204" pitchFamily="34" charset="0"/>
                <a:ea typeface="Times New Roman" panose="02020603050405020304" pitchFamily="18" charset="0"/>
                <a:cs typeface="Times New Roman" panose="02020603050405020304" pitchFamily="18" charset="0"/>
              </a:rPr>
              <a:t>Çocuğunuza </a:t>
            </a:r>
            <a:r>
              <a:rPr lang="tr-TR" dirty="0">
                <a:latin typeface="Calibri" panose="020F0502020204030204" pitchFamily="34" charset="0"/>
                <a:ea typeface="Times New Roman" panose="02020603050405020304" pitchFamily="18" charset="0"/>
                <a:cs typeface="Times New Roman" panose="02020603050405020304" pitchFamily="18" charset="0"/>
              </a:rPr>
              <a:t>aşağıdaki sorumluluklar veriliyor mu?</a:t>
            </a:r>
            <a:endParaRPr lang="tr-TR" dirty="0"/>
          </a:p>
        </p:txBody>
      </p:sp>
      <p:sp>
        <p:nvSpPr>
          <p:cNvPr id="7" name="Down Arrow 6"/>
          <p:cNvSpPr/>
          <p:nvPr/>
        </p:nvSpPr>
        <p:spPr>
          <a:xfrm flipV="1">
            <a:off x="10427563" y="3046488"/>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pic>
        <p:nvPicPr>
          <p:cNvPr id="9" name="Picture 8"/>
          <p:cNvPicPr>
            <a:picLocks noChangeAspect="1"/>
          </p:cNvPicPr>
          <p:nvPr/>
        </p:nvPicPr>
        <p:blipFill>
          <a:blip r:embed="rId2"/>
          <a:stretch>
            <a:fillRect/>
          </a:stretch>
        </p:blipFill>
        <p:spPr>
          <a:xfrm>
            <a:off x="562893" y="2066162"/>
            <a:ext cx="2076450" cy="2209800"/>
          </a:xfrm>
          <a:prstGeom prst="rect">
            <a:avLst/>
          </a:prstGeom>
        </p:spPr>
      </p:pic>
    </p:spTree>
    <p:extLst>
      <p:ext uri="{BB962C8B-B14F-4D97-AF65-F5344CB8AC3E}">
        <p14:creationId xmlns:p14="http://schemas.microsoft.com/office/powerpoint/2010/main" val="3635661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Hedef Çocuğun Risk Altında Kaldığı Durumlar</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33</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2996944"/>
              </p:ext>
            </p:extLst>
          </p:nvPr>
        </p:nvGraphicFramePr>
        <p:xfrm>
          <a:off x="4768850" y="1221572"/>
          <a:ext cx="5773738" cy="2005965"/>
        </p:xfrm>
        <a:graphic>
          <a:graphicData uri="http://schemas.openxmlformats.org/drawingml/2006/table">
            <a:tbl>
              <a:tblPr>
                <a:tableStyleId>{5C22544A-7EE6-4342-B048-85BDC9FD1C3A}</a:tableStyleId>
              </a:tblPr>
              <a:tblGrid>
                <a:gridCol w="2465434">
                  <a:extLst>
                    <a:ext uri="{9D8B030D-6E8A-4147-A177-3AD203B41FA5}">
                      <a16:colId xmlns:a16="http://schemas.microsoft.com/office/drawing/2014/main" xmlns="" val="20000"/>
                    </a:ext>
                  </a:extLst>
                </a:gridCol>
                <a:gridCol w="551384">
                  <a:extLst>
                    <a:ext uri="{9D8B030D-6E8A-4147-A177-3AD203B41FA5}">
                      <a16:colId xmlns:a16="http://schemas.microsoft.com/office/drawing/2014/main" xmlns="" val="20001"/>
                    </a:ext>
                  </a:extLst>
                </a:gridCol>
                <a:gridCol w="551384">
                  <a:extLst>
                    <a:ext uri="{9D8B030D-6E8A-4147-A177-3AD203B41FA5}">
                      <a16:colId xmlns:a16="http://schemas.microsoft.com/office/drawing/2014/main" xmlns="" val="20002"/>
                    </a:ext>
                  </a:extLst>
                </a:gridCol>
                <a:gridCol w="551384">
                  <a:extLst>
                    <a:ext uri="{9D8B030D-6E8A-4147-A177-3AD203B41FA5}">
                      <a16:colId xmlns:a16="http://schemas.microsoft.com/office/drawing/2014/main" xmlns="" val="20003"/>
                    </a:ext>
                  </a:extLst>
                </a:gridCol>
                <a:gridCol w="551384">
                  <a:extLst>
                    <a:ext uri="{9D8B030D-6E8A-4147-A177-3AD203B41FA5}">
                      <a16:colId xmlns:a16="http://schemas.microsoft.com/office/drawing/2014/main" xmlns="" val="20004"/>
                    </a:ext>
                  </a:extLst>
                </a:gridCol>
                <a:gridCol w="551384">
                  <a:extLst>
                    <a:ext uri="{9D8B030D-6E8A-4147-A177-3AD203B41FA5}">
                      <a16:colId xmlns:a16="http://schemas.microsoft.com/office/drawing/2014/main" xmlns="" val="20005"/>
                    </a:ext>
                  </a:extLst>
                </a:gridCol>
                <a:gridCol w="551384">
                  <a:extLst>
                    <a:ext uri="{9D8B030D-6E8A-4147-A177-3AD203B41FA5}">
                      <a16:colId xmlns:a16="http://schemas.microsoft.com/office/drawing/2014/main" xmlns="" val="20006"/>
                    </a:ext>
                  </a:extLst>
                </a:gridCol>
              </a:tblGrid>
              <a:tr h="161925">
                <a:tc rowSpan="2">
                  <a:txBody>
                    <a:bodyPr/>
                    <a:lstStyle/>
                    <a:p>
                      <a:pPr algn="l" fontAlgn="b"/>
                      <a:r>
                        <a:rPr lang="tr-TR" sz="1400" b="1" u="none" strike="noStrike" dirty="0">
                          <a:solidFill>
                            <a:schemeClr val="bg1"/>
                          </a:solidFill>
                          <a:effectLst/>
                          <a:latin typeface="+mn-lt"/>
                        </a:rPr>
                        <a:t> </a:t>
                      </a:r>
                      <a:endParaRPr lang="tr-TR" sz="1400" b="1" i="0" u="none" strike="noStrike" dirty="0">
                        <a:solidFill>
                          <a:schemeClr val="bg1"/>
                        </a:solidFill>
                        <a:effectLst/>
                        <a:latin typeface="+mn-lt"/>
                      </a:endParaRPr>
                    </a:p>
                    <a:p>
                      <a:pPr algn="l" fontAlgn="b"/>
                      <a:r>
                        <a:rPr lang="tr-TR" sz="1400" b="1" u="none" strike="noStrike" dirty="0">
                          <a:solidFill>
                            <a:schemeClr val="bg1"/>
                          </a:solidFill>
                          <a:effectLst/>
                          <a:latin typeface="+mn-lt"/>
                        </a:rPr>
                        <a:t> </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a:solidFill>
                            <a:schemeClr val="bg1"/>
                          </a:solidFill>
                          <a:effectLst/>
                          <a:latin typeface="+mn-lt"/>
                        </a:rPr>
                        <a:t>Farkındalık</a:t>
                      </a:r>
                      <a:endParaRPr lang="tr-TR" sz="1400" b="1" i="0" u="none" strike="noStrike">
                        <a:solidFill>
                          <a:schemeClr val="bg1"/>
                        </a:solidFill>
                        <a:effectLst/>
                        <a:latin typeface="+mn-lt"/>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a:solidFill>
                            <a:schemeClr val="bg1"/>
                          </a:solidFill>
                          <a:effectLst/>
                          <a:latin typeface="+mn-lt"/>
                        </a:rPr>
                        <a:t> </a:t>
                      </a:r>
                      <a:endParaRPr lang="tr-TR" sz="1400" b="1" i="0" u="none" strike="noStrike">
                        <a:solidFill>
                          <a:schemeClr val="bg1"/>
                        </a:solidFill>
                        <a:effectLst/>
                        <a:latin typeface="+mn-lt"/>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latin typeface="+mn-lt"/>
                        </a:rPr>
                        <a:t>Kontrol</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61925">
                <a:tc vMerge="1">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PRE</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POST</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 </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PRE</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latin typeface="+mn-lt"/>
                        </a:rPr>
                        <a:t>POST</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l" fontAlgn="b"/>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t"/>
                      <a:r>
                        <a:rPr lang="tr-TR" sz="1400" b="1" u="none" strike="noStrike" dirty="0" smtClean="0">
                          <a:solidFill>
                            <a:schemeClr val="bg1"/>
                          </a:solidFill>
                          <a:effectLst/>
                          <a:latin typeface="+mn-lt"/>
                        </a:rPr>
                        <a:t>Hiçbirini </a:t>
                      </a:r>
                      <a:r>
                        <a:rPr lang="tr-TR" sz="1400" b="1" u="none" strike="noStrike" dirty="0">
                          <a:solidFill>
                            <a:schemeClr val="bg1"/>
                          </a:solidFill>
                          <a:effectLst/>
                          <a:latin typeface="+mn-lt"/>
                        </a:rPr>
                        <a:t>tanımıyorum</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mn-lt"/>
                        </a:rPr>
                        <a:t>2%</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1%</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 </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2%</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1%</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2"/>
                  </a:ext>
                </a:extLst>
              </a:tr>
              <a:tr h="161925">
                <a:tc>
                  <a:txBody>
                    <a:bodyPr/>
                    <a:lstStyle/>
                    <a:p>
                      <a:pPr algn="l" fontAlgn="t"/>
                      <a:r>
                        <a:rPr lang="tr-TR" sz="1400" b="1" u="none" strike="noStrike" dirty="0" smtClean="0">
                          <a:solidFill>
                            <a:schemeClr val="bg1"/>
                          </a:solidFill>
                          <a:effectLst/>
                          <a:latin typeface="+mn-lt"/>
                        </a:rPr>
                        <a:t>Çoğunu </a:t>
                      </a:r>
                      <a:r>
                        <a:rPr lang="tr-TR" sz="1400" b="1" u="none" strike="noStrike" dirty="0">
                          <a:solidFill>
                            <a:schemeClr val="bg1"/>
                          </a:solidFill>
                          <a:effectLst/>
                          <a:latin typeface="+mn-lt"/>
                        </a:rPr>
                        <a:t>tanımıyorum</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mn-lt"/>
                        </a:rPr>
                        <a:t>17%</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14%</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 </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7%</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11%</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3"/>
                  </a:ext>
                </a:extLst>
              </a:tr>
              <a:tr h="161925">
                <a:tc>
                  <a:txBody>
                    <a:bodyPr/>
                    <a:lstStyle/>
                    <a:p>
                      <a:pPr algn="l" fontAlgn="t"/>
                      <a:r>
                        <a:rPr lang="tr-TR" sz="1400" b="1" u="none" strike="noStrike" dirty="0" smtClean="0">
                          <a:solidFill>
                            <a:schemeClr val="bg1"/>
                          </a:solidFill>
                          <a:effectLst/>
                          <a:latin typeface="+mn-lt"/>
                        </a:rPr>
                        <a:t>Bazılarını </a:t>
                      </a:r>
                      <a:r>
                        <a:rPr lang="tr-TR" sz="1400" b="1" u="none" strike="noStrike" dirty="0">
                          <a:solidFill>
                            <a:schemeClr val="bg1"/>
                          </a:solidFill>
                          <a:effectLst/>
                          <a:latin typeface="+mn-lt"/>
                        </a:rPr>
                        <a:t>tanıyorum</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mn-lt"/>
                        </a:rPr>
                        <a:t>16%</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19%</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 </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11%</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22%</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4"/>
                  </a:ext>
                </a:extLst>
              </a:tr>
              <a:tr h="161925">
                <a:tc>
                  <a:txBody>
                    <a:bodyPr/>
                    <a:lstStyle/>
                    <a:p>
                      <a:pPr algn="l" fontAlgn="t"/>
                      <a:r>
                        <a:rPr lang="tr-TR" sz="1400" b="1" u="none" strike="noStrike" dirty="0" smtClean="0">
                          <a:solidFill>
                            <a:schemeClr val="bg1"/>
                          </a:solidFill>
                          <a:effectLst/>
                          <a:latin typeface="+mn-lt"/>
                        </a:rPr>
                        <a:t>Hepsini </a:t>
                      </a:r>
                      <a:r>
                        <a:rPr lang="tr-TR" sz="1400" b="1" u="none" strike="noStrike" dirty="0">
                          <a:solidFill>
                            <a:schemeClr val="bg1"/>
                          </a:solidFill>
                          <a:effectLst/>
                          <a:latin typeface="+mn-lt"/>
                        </a:rPr>
                        <a:t>tanıyorum/Hepsi akraba</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u="none" strike="noStrike" dirty="0">
                          <a:effectLst/>
                          <a:latin typeface="+mn-lt"/>
                        </a:rPr>
                        <a:t>52%</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u="none" strike="noStrike">
                          <a:effectLst/>
                          <a:latin typeface="+mn-lt"/>
                        </a:rPr>
                        <a:t>61%</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 </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67%</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58%</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5"/>
                  </a:ext>
                </a:extLst>
              </a:tr>
              <a:tr h="161925">
                <a:tc>
                  <a:txBody>
                    <a:bodyPr/>
                    <a:lstStyle/>
                    <a:p>
                      <a:pPr algn="l" fontAlgn="t"/>
                      <a:r>
                        <a:rPr lang="tr-TR" sz="1400" b="1" u="none" strike="noStrike" dirty="0" smtClean="0">
                          <a:solidFill>
                            <a:schemeClr val="bg1"/>
                          </a:solidFill>
                          <a:effectLst/>
                          <a:latin typeface="+mn-lt"/>
                        </a:rPr>
                        <a:t>Arkadaşı </a:t>
                      </a:r>
                      <a:r>
                        <a:rPr lang="tr-TR" sz="1400" b="1" u="none" strike="noStrike" dirty="0">
                          <a:solidFill>
                            <a:schemeClr val="bg1"/>
                          </a:solidFill>
                          <a:effectLst/>
                          <a:latin typeface="+mn-lt"/>
                        </a:rPr>
                        <a:t>yok</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mn-lt"/>
                        </a:rPr>
                        <a:t>12%</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6%</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 </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13%</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8%</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6"/>
                  </a:ext>
                </a:extLst>
              </a:tr>
              <a:tr h="161925">
                <a:tc>
                  <a:txBody>
                    <a:bodyPr/>
                    <a:lstStyle/>
                    <a:p>
                      <a:pPr algn="l" fontAlgn="t"/>
                      <a:r>
                        <a:rPr lang="tr-TR" sz="1400" b="1" u="none" strike="noStrike" dirty="0" err="1" smtClean="0">
                          <a:solidFill>
                            <a:schemeClr val="bg1"/>
                          </a:solidFill>
                          <a:effectLst/>
                          <a:latin typeface="+mn-lt"/>
                        </a:rPr>
                        <a:t>FY</a:t>
                      </a:r>
                      <a:r>
                        <a:rPr lang="tr-TR" sz="1400" b="1" u="none" strike="noStrike" dirty="0" smtClean="0">
                          <a:solidFill>
                            <a:schemeClr val="bg1"/>
                          </a:solidFill>
                          <a:effectLst/>
                          <a:latin typeface="+mn-lt"/>
                        </a:rPr>
                        <a:t>/</a:t>
                      </a:r>
                      <a:r>
                        <a:rPr lang="tr-TR" sz="1400" b="1" u="none" strike="noStrike" dirty="0" err="1" smtClean="0">
                          <a:solidFill>
                            <a:schemeClr val="bg1"/>
                          </a:solidFill>
                          <a:effectLst/>
                          <a:latin typeface="+mn-lt"/>
                        </a:rPr>
                        <a:t>CY</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u="none" strike="noStrike">
                          <a:effectLst/>
                          <a:latin typeface="+mn-lt"/>
                        </a:rPr>
                        <a:t>1%</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a:effectLst/>
                          <a:latin typeface="+mn-lt"/>
                        </a:rPr>
                        <a:t>0%</a:t>
                      </a:r>
                      <a:endParaRPr lang="tr-TR" sz="1400" b="0" i="0" u="none" strike="noStrike">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 </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0%</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u="none" strike="noStrike" dirty="0">
                          <a:effectLst/>
                          <a:latin typeface="+mn-lt"/>
                        </a:rPr>
                        <a:t>0%</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7"/>
                  </a:ext>
                </a:extLst>
              </a:tr>
              <a:tr h="161925">
                <a:tc>
                  <a:txBody>
                    <a:bodyPr/>
                    <a:lstStyle/>
                    <a:p>
                      <a:pPr algn="l" fontAlgn="t"/>
                      <a:r>
                        <a:rPr lang="tr-TR" sz="1400" b="1" i="0" u="none" strike="noStrike" dirty="0" smtClean="0">
                          <a:solidFill>
                            <a:schemeClr val="bg1"/>
                          </a:solidFill>
                          <a:effectLst/>
                          <a:latin typeface="+mn-lt"/>
                        </a:rPr>
                        <a:t>TOPLAM</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8"/>
                  </a:ext>
                </a:extLst>
              </a:tr>
            </a:tbl>
          </a:graphicData>
        </a:graphic>
      </p:graphicFrame>
      <p:sp>
        <p:nvSpPr>
          <p:cNvPr id="8" name="Rectangle 7"/>
          <p:cNvSpPr/>
          <p:nvPr/>
        </p:nvSpPr>
        <p:spPr>
          <a:xfrm>
            <a:off x="1100328" y="1697614"/>
            <a:ext cx="3142488" cy="830997"/>
          </a:xfrm>
          <a:prstGeom prst="rect">
            <a:avLst/>
          </a:prstGeom>
        </p:spPr>
        <p:txBody>
          <a:bodyPr wrap="square">
            <a:spAutoFit/>
          </a:bodyPr>
          <a:lstStyle/>
          <a:p>
            <a:r>
              <a:rPr lang="tr-TR" sz="1600" dirty="0"/>
              <a:t>Çocuğunuzun zaman geçirdiği/oyun oynadığı arkadaşlarını ne kadarını tanıyorsunuz?</a:t>
            </a:r>
          </a:p>
        </p:txBody>
      </p:sp>
      <p:sp>
        <p:nvSpPr>
          <p:cNvPr id="11" name="Rectangle 10"/>
          <p:cNvSpPr/>
          <p:nvPr/>
        </p:nvSpPr>
        <p:spPr>
          <a:xfrm>
            <a:off x="1100328" y="4244763"/>
            <a:ext cx="3279648" cy="830997"/>
          </a:xfrm>
          <a:prstGeom prst="rect">
            <a:avLst/>
          </a:prstGeom>
        </p:spPr>
        <p:txBody>
          <a:bodyPr wrap="square">
            <a:spAutoFit/>
          </a:bodyPr>
          <a:lstStyle/>
          <a:p>
            <a:r>
              <a:rPr lang="tr-TR" sz="1600" dirty="0"/>
              <a:t>Geçen 1 yıl içinde çocuğunuz ciddi / tıbbi müdahale gerektiren şekilde yaralandığı kaç kez  oldu?</a:t>
            </a:r>
          </a:p>
        </p:txBody>
      </p:sp>
      <p:graphicFrame>
        <p:nvGraphicFramePr>
          <p:cNvPr id="13" name="Content Placeholder 6"/>
          <p:cNvGraphicFramePr>
            <a:graphicFrameLocks noGrp="1"/>
          </p:cNvGraphicFramePr>
          <p:nvPr>
            <p:ph idx="1"/>
            <p:extLst>
              <p:ext uri="{D42A27DB-BD31-4B8C-83A1-F6EECF244321}">
                <p14:modId xmlns:p14="http://schemas.microsoft.com/office/powerpoint/2010/main" val="3207919079"/>
              </p:ext>
            </p:extLst>
          </p:nvPr>
        </p:nvGraphicFramePr>
        <p:xfrm>
          <a:off x="4768850" y="3991607"/>
          <a:ext cx="5773738" cy="1560195"/>
        </p:xfrm>
        <a:graphic>
          <a:graphicData uri="http://schemas.openxmlformats.org/drawingml/2006/table">
            <a:tbl>
              <a:tblPr>
                <a:tableStyleId>{5C22544A-7EE6-4342-B048-85BDC9FD1C3A}</a:tableStyleId>
              </a:tblPr>
              <a:tblGrid>
                <a:gridCol w="2465434">
                  <a:extLst>
                    <a:ext uri="{9D8B030D-6E8A-4147-A177-3AD203B41FA5}">
                      <a16:colId xmlns:a16="http://schemas.microsoft.com/office/drawing/2014/main" xmlns="" val="20000"/>
                    </a:ext>
                  </a:extLst>
                </a:gridCol>
                <a:gridCol w="551384">
                  <a:extLst>
                    <a:ext uri="{9D8B030D-6E8A-4147-A177-3AD203B41FA5}">
                      <a16:colId xmlns:a16="http://schemas.microsoft.com/office/drawing/2014/main" xmlns="" val="20001"/>
                    </a:ext>
                  </a:extLst>
                </a:gridCol>
                <a:gridCol w="551384">
                  <a:extLst>
                    <a:ext uri="{9D8B030D-6E8A-4147-A177-3AD203B41FA5}">
                      <a16:colId xmlns:a16="http://schemas.microsoft.com/office/drawing/2014/main" xmlns="" val="20002"/>
                    </a:ext>
                  </a:extLst>
                </a:gridCol>
                <a:gridCol w="551384">
                  <a:extLst>
                    <a:ext uri="{9D8B030D-6E8A-4147-A177-3AD203B41FA5}">
                      <a16:colId xmlns:a16="http://schemas.microsoft.com/office/drawing/2014/main" xmlns="" val="20003"/>
                    </a:ext>
                  </a:extLst>
                </a:gridCol>
                <a:gridCol w="551384">
                  <a:extLst>
                    <a:ext uri="{9D8B030D-6E8A-4147-A177-3AD203B41FA5}">
                      <a16:colId xmlns:a16="http://schemas.microsoft.com/office/drawing/2014/main" xmlns="" val="20004"/>
                    </a:ext>
                  </a:extLst>
                </a:gridCol>
                <a:gridCol w="551384">
                  <a:extLst>
                    <a:ext uri="{9D8B030D-6E8A-4147-A177-3AD203B41FA5}">
                      <a16:colId xmlns:a16="http://schemas.microsoft.com/office/drawing/2014/main" xmlns="" val="20005"/>
                    </a:ext>
                  </a:extLst>
                </a:gridCol>
                <a:gridCol w="551384">
                  <a:extLst>
                    <a:ext uri="{9D8B030D-6E8A-4147-A177-3AD203B41FA5}">
                      <a16:colId xmlns:a16="http://schemas.microsoft.com/office/drawing/2014/main" xmlns="" val="20006"/>
                    </a:ext>
                  </a:extLst>
                </a:gridCol>
              </a:tblGrid>
              <a:tr h="161925">
                <a:tc rowSpan="2">
                  <a:txBody>
                    <a:bodyPr/>
                    <a:lstStyle/>
                    <a:p>
                      <a:pPr algn="l" fontAlgn="b"/>
                      <a:r>
                        <a:rPr lang="tr-TR" sz="1400" b="1" u="none" strike="noStrike" dirty="0">
                          <a:solidFill>
                            <a:schemeClr val="bg1"/>
                          </a:solidFill>
                          <a:effectLst/>
                          <a:latin typeface="+mn-lt"/>
                        </a:rPr>
                        <a:t> </a:t>
                      </a:r>
                      <a:endParaRPr lang="tr-TR" sz="1400" b="1" i="0" u="none" strike="noStrike" dirty="0">
                        <a:solidFill>
                          <a:schemeClr val="bg1"/>
                        </a:solidFill>
                        <a:effectLst/>
                        <a:latin typeface="+mn-lt"/>
                      </a:endParaRPr>
                    </a:p>
                    <a:p>
                      <a:pPr algn="l" fontAlgn="b"/>
                      <a:r>
                        <a:rPr lang="tr-TR" sz="1400" b="1" u="none" strike="noStrike" dirty="0">
                          <a:solidFill>
                            <a:schemeClr val="bg1"/>
                          </a:solidFill>
                          <a:effectLst/>
                          <a:latin typeface="+mn-lt"/>
                        </a:rPr>
                        <a:t> </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latin typeface="+mn-lt"/>
                        </a:rPr>
                        <a:t>Farkındalık</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a:solidFill>
                            <a:schemeClr val="bg1"/>
                          </a:solidFill>
                          <a:effectLst/>
                          <a:latin typeface="+mn-lt"/>
                        </a:rPr>
                        <a:t> </a:t>
                      </a:r>
                      <a:endParaRPr lang="tr-TR" sz="1400" b="1" i="0" u="none" strike="noStrike">
                        <a:solidFill>
                          <a:schemeClr val="bg1"/>
                        </a:solidFill>
                        <a:effectLst/>
                        <a:latin typeface="+mn-lt"/>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latin typeface="+mn-lt"/>
                        </a:rPr>
                        <a:t>Kontrol</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61925">
                <a:tc vMerge="1">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PRE</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POST</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 </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latin typeface="+mn-lt"/>
                        </a:rPr>
                        <a:t>PRE</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latin typeface="+mn-lt"/>
                        </a:rPr>
                        <a:t>POST</a:t>
                      </a:r>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tc>
                  <a:txBody>
                    <a:bodyPr/>
                    <a:lstStyle/>
                    <a:p>
                      <a:pPr algn="l" fontAlgn="b"/>
                      <a:endParaRPr lang="tr-TR" sz="1400" b="1" i="0" u="none" strike="noStrike" dirty="0">
                        <a:solidFill>
                          <a:schemeClr val="bg1"/>
                        </a:solidFill>
                        <a:effectLst/>
                        <a:latin typeface="+mn-lt"/>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t"/>
                      <a:r>
                        <a:rPr lang="tr-TR" sz="1400" b="1" i="0" u="none" strike="noStrike" dirty="0" smtClean="0">
                          <a:solidFill>
                            <a:schemeClr val="bg1"/>
                          </a:solidFill>
                          <a:effectLst/>
                          <a:latin typeface="+mn-lt"/>
                        </a:rPr>
                        <a:t>0 / Hayır hiç olmadı</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89%</a:t>
                      </a:r>
                    </a:p>
                  </a:txBody>
                  <a:tcPr marL="9525" marR="9525" marT="9525" marB="0"/>
                </a:tc>
                <a:tc>
                  <a:txBody>
                    <a:bodyPr/>
                    <a:lstStyle/>
                    <a:p>
                      <a:pPr algn="r" fontAlgn="t"/>
                      <a:r>
                        <a:rPr lang="tr-TR" sz="1400" b="0" i="0" u="none" strike="noStrike" dirty="0">
                          <a:solidFill>
                            <a:srgbClr val="000000"/>
                          </a:solidFill>
                          <a:effectLst/>
                          <a:latin typeface="+mn-lt"/>
                        </a:rPr>
                        <a:t>96%</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a:solidFill>
                            <a:srgbClr val="000000"/>
                          </a:solidFill>
                          <a:effectLst/>
                          <a:latin typeface="+mn-lt"/>
                        </a:rPr>
                        <a:t>97%</a:t>
                      </a:r>
                    </a:p>
                  </a:txBody>
                  <a:tcPr marL="9525" marR="9525" marT="9525" marB="0"/>
                </a:tc>
                <a:tc>
                  <a:txBody>
                    <a:bodyPr/>
                    <a:lstStyle/>
                    <a:p>
                      <a:pPr algn="r" fontAlgn="t"/>
                      <a:r>
                        <a:rPr lang="tr-TR" sz="1400" b="0" i="0" u="none" strike="noStrike">
                          <a:solidFill>
                            <a:srgbClr val="000000"/>
                          </a:solidFill>
                          <a:effectLst/>
                          <a:latin typeface="+mn-lt"/>
                        </a:rPr>
                        <a:t>94%</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2"/>
                  </a:ext>
                </a:extLst>
              </a:tr>
              <a:tr h="161925">
                <a:tc>
                  <a:txBody>
                    <a:bodyPr/>
                    <a:lstStyle/>
                    <a:p>
                      <a:pPr algn="l" fontAlgn="t"/>
                      <a:r>
                        <a:rPr lang="tr-TR" sz="1400" b="1" i="0" u="none" strike="noStrike" dirty="0">
                          <a:solidFill>
                            <a:schemeClr val="bg1"/>
                          </a:solidFill>
                          <a:effectLst/>
                          <a:latin typeface="+mn-lt"/>
                        </a:rPr>
                        <a:t>1</a:t>
                      </a:r>
                    </a:p>
                  </a:txBody>
                  <a:tcPr marL="9525" marR="9525" marT="9525" marB="0">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9%</a:t>
                      </a:r>
                    </a:p>
                  </a:txBody>
                  <a:tcPr marL="9525" marR="9525" marT="9525" marB="0"/>
                </a:tc>
                <a:tc>
                  <a:txBody>
                    <a:bodyPr/>
                    <a:lstStyle/>
                    <a:p>
                      <a:pPr algn="r" fontAlgn="t"/>
                      <a:r>
                        <a:rPr lang="tr-TR" sz="1400" b="0" i="0" u="none" strike="noStrike">
                          <a:solidFill>
                            <a:srgbClr val="000000"/>
                          </a:solidFill>
                          <a:effectLst/>
                          <a:latin typeface="+mn-lt"/>
                        </a:rPr>
                        <a:t>4%</a:t>
                      </a:r>
                    </a:p>
                  </a:txBody>
                  <a:tcPr marL="9525" marR="9525" marT="9525" marB="0"/>
                </a:tc>
                <a:tc>
                  <a:txBody>
                    <a:bodyPr/>
                    <a:lstStyle/>
                    <a:p>
                      <a:pPr algn="r" fontAlgn="t"/>
                      <a:r>
                        <a:rPr lang="tr-TR" sz="1400" b="0" i="0" u="none" strike="noStrike" dirty="0">
                          <a:solidFill>
                            <a:srgbClr val="000000"/>
                          </a:solidFill>
                          <a:effectLst/>
                          <a:latin typeface="+mn-lt"/>
                        </a:rPr>
                        <a:t> </a:t>
                      </a:r>
                    </a:p>
                  </a:txBody>
                  <a:tcPr marL="9525" marR="9525" marT="9525" marB="0"/>
                </a:tc>
                <a:tc>
                  <a:txBody>
                    <a:bodyPr/>
                    <a:lstStyle/>
                    <a:p>
                      <a:pPr algn="r" fontAlgn="t"/>
                      <a:r>
                        <a:rPr lang="tr-TR" sz="1400" b="0" i="0" u="none" strike="noStrike" dirty="0">
                          <a:solidFill>
                            <a:srgbClr val="000000"/>
                          </a:solidFill>
                          <a:effectLst/>
                          <a:latin typeface="+mn-lt"/>
                        </a:rPr>
                        <a:t>2%</a:t>
                      </a:r>
                    </a:p>
                  </a:txBody>
                  <a:tcPr marL="9525" marR="9525" marT="9525" marB="0"/>
                </a:tc>
                <a:tc>
                  <a:txBody>
                    <a:bodyPr/>
                    <a:lstStyle/>
                    <a:p>
                      <a:pPr algn="r" fontAlgn="t"/>
                      <a:r>
                        <a:rPr lang="tr-TR" sz="1400" b="0" i="0" u="none" strike="noStrike">
                          <a:solidFill>
                            <a:srgbClr val="000000"/>
                          </a:solidFill>
                          <a:effectLst/>
                          <a:latin typeface="+mn-lt"/>
                        </a:rPr>
                        <a:t>5%</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3"/>
                  </a:ext>
                </a:extLst>
              </a:tr>
              <a:tr h="161925">
                <a:tc>
                  <a:txBody>
                    <a:bodyPr/>
                    <a:lstStyle/>
                    <a:p>
                      <a:pPr algn="l" fontAlgn="t"/>
                      <a:r>
                        <a:rPr lang="tr-TR" sz="1400" b="1" i="0" u="none" strike="noStrike" dirty="0">
                          <a:solidFill>
                            <a:schemeClr val="bg1"/>
                          </a:solidFill>
                          <a:effectLst/>
                          <a:latin typeface="+mn-lt"/>
                        </a:rPr>
                        <a:t>2</a:t>
                      </a:r>
                    </a:p>
                  </a:txBody>
                  <a:tcPr marL="9525" marR="9525" marT="9525" marB="0">
                    <a:solidFill>
                      <a:schemeClr val="accent5">
                        <a:lumMod val="60000"/>
                        <a:lumOff val="40000"/>
                      </a:schemeClr>
                    </a:solidFill>
                  </a:tcPr>
                </a:tc>
                <a:tc>
                  <a:txBody>
                    <a:bodyPr/>
                    <a:lstStyle/>
                    <a:p>
                      <a:pPr algn="r" fontAlgn="t"/>
                      <a:r>
                        <a:rPr lang="tr-TR" sz="1400" b="0" i="0" u="none" strike="noStrike" dirty="0">
                          <a:solidFill>
                            <a:srgbClr val="000000"/>
                          </a:solidFill>
                          <a:effectLst/>
                          <a:latin typeface="+mn-lt"/>
                        </a:rPr>
                        <a:t>1%</a:t>
                      </a:r>
                    </a:p>
                  </a:txBody>
                  <a:tcPr marL="9525" marR="9525" marT="9525" marB="0"/>
                </a:tc>
                <a:tc>
                  <a:txBody>
                    <a:bodyPr/>
                    <a:lstStyle/>
                    <a:p>
                      <a:pPr algn="r" fontAlgn="t"/>
                      <a:r>
                        <a:rPr lang="tr-TR" sz="1400" b="0" i="0" u="none" strike="noStrike">
                          <a:solidFill>
                            <a:srgbClr val="000000"/>
                          </a:solidFill>
                          <a:effectLst/>
                          <a:latin typeface="+mn-lt"/>
                        </a:rPr>
                        <a:t>0%</a:t>
                      </a:r>
                    </a:p>
                  </a:txBody>
                  <a:tcPr marL="9525" marR="9525" marT="9525" marB="0"/>
                </a:tc>
                <a:tc>
                  <a:txBody>
                    <a:bodyPr/>
                    <a:lstStyle/>
                    <a:p>
                      <a:pPr algn="r" fontAlgn="t"/>
                      <a:r>
                        <a:rPr lang="tr-TR" sz="1400" b="0" i="0" u="none" strike="noStrike">
                          <a:solidFill>
                            <a:srgbClr val="000000"/>
                          </a:solidFill>
                          <a:effectLst/>
                          <a:latin typeface="+mn-lt"/>
                        </a:rPr>
                        <a:t> </a:t>
                      </a:r>
                    </a:p>
                  </a:txBody>
                  <a:tcPr marL="9525" marR="9525" marT="9525" marB="0"/>
                </a:tc>
                <a:tc>
                  <a:txBody>
                    <a:bodyPr/>
                    <a:lstStyle/>
                    <a:p>
                      <a:pPr algn="r" fontAlgn="t"/>
                      <a:r>
                        <a:rPr lang="tr-TR" sz="1400" b="0" i="0" u="none" strike="noStrike" dirty="0">
                          <a:solidFill>
                            <a:srgbClr val="000000"/>
                          </a:solidFill>
                          <a:effectLst/>
                          <a:latin typeface="+mn-lt"/>
                        </a:rPr>
                        <a:t>0%</a:t>
                      </a:r>
                    </a:p>
                  </a:txBody>
                  <a:tcPr marL="9525" marR="9525" marT="9525" marB="0"/>
                </a:tc>
                <a:tc>
                  <a:txBody>
                    <a:bodyPr/>
                    <a:lstStyle/>
                    <a:p>
                      <a:pPr algn="r" fontAlgn="t"/>
                      <a:r>
                        <a:rPr lang="tr-TR" sz="1400" b="0" i="0" u="none" strike="noStrike" dirty="0">
                          <a:solidFill>
                            <a:srgbClr val="000000"/>
                          </a:solidFill>
                          <a:effectLst/>
                          <a:latin typeface="+mn-lt"/>
                        </a:rPr>
                        <a:t>1%</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4"/>
                  </a:ext>
                </a:extLst>
              </a:tr>
              <a:tr h="161925">
                <a:tc>
                  <a:txBody>
                    <a:bodyPr/>
                    <a:lstStyle/>
                    <a:p>
                      <a:pPr algn="l" fontAlgn="t"/>
                      <a:r>
                        <a:rPr lang="tr-TR" sz="1400" b="1" i="0" u="none" strike="noStrike" dirty="0">
                          <a:solidFill>
                            <a:schemeClr val="bg1"/>
                          </a:solidFill>
                          <a:effectLst/>
                          <a:latin typeface="+mn-lt"/>
                        </a:rPr>
                        <a:t>3</a:t>
                      </a:r>
                    </a:p>
                  </a:txBody>
                  <a:tcPr marL="9525" marR="9525" marT="9525" marB="0">
                    <a:solidFill>
                      <a:schemeClr val="accent5">
                        <a:lumMod val="60000"/>
                        <a:lumOff val="40000"/>
                      </a:schemeClr>
                    </a:solidFill>
                  </a:tcPr>
                </a:tc>
                <a:tc>
                  <a:txBody>
                    <a:bodyPr/>
                    <a:lstStyle/>
                    <a:p>
                      <a:pPr algn="r" fontAlgn="t"/>
                      <a:r>
                        <a:rPr lang="tr-TR" sz="1400" b="0" i="0" u="none" strike="noStrike">
                          <a:solidFill>
                            <a:srgbClr val="000000"/>
                          </a:solidFill>
                          <a:effectLst/>
                          <a:latin typeface="+mn-lt"/>
                        </a:rPr>
                        <a:t>0%</a:t>
                      </a:r>
                    </a:p>
                  </a:txBody>
                  <a:tcPr marL="9525" marR="9525" marT="9525" marB="0"/>
                </a:tc>
                <a:tc>
                  <a:txBody>
                    <a:bodyPr/>
                    <a:lstStyle/>
                    <a:p>
                      <a:pPr algn="r" fontAlgn="t"/>
                      <a:r>
                        <a:rPr lang="tr-TR" sz="1400" b="0" i="0" u="none" strike="noStrike">
                          <a:solidFill>
                            <a:srgbClr val="000000"/>
                          </a:solidFill>
                          <a:effectLst/>
                          <a:latin typeface="+mn-lt"/>
                        </a:rPr>
                        <a:t>0%</a:t>
                      </a:r>
                    </a:p>
                  </a:txBody>
                  <a:tcPr marL="9525" marR="9525" marT="9525" marB="0"/>
                </a:tc>
                <a:tc>
                  <a:txBody>
                    <a:bodyPr/>
                    <a:lstStyle/>
                    <a:p>
                      <a:pPr algn="r" fontAlgn="t"/>
                      <a:r>
                        <a:rPr lang="tr-TR" sz="1400" b="0" i="0" u="none" strike="noStrike" dirty="0">
                          <a:solidFill>
                            <a:srgbClr val="000000"/>
                          </a:solidFill>
                          <a:effectLst/>
                          <a:latin typeface="+mn-lt"/>
                        </a:rPr>
                        <a:t> </a:t>
                      </a:r>
                    </a:p>
                  </a:txBody>
                  <a:tcPr marL="9525" marR="9525" marT="9525" marB="0"/>
                </a:tc>
                <a:tc>
                  <a:txBody>
                    <a:bodyPr/>
                    <a:lstStyle/>
                    <a:p>
                      <a:pPr algn="r" fontAlgn="t"/>
                      <a:r>
                        <a:rPr lang="tr-TR" sz="1400" b="0" i="0" u="none" strike="noStrike" dirty="0">
                          <a:solidFill>
                            <a:srgbClr val="000000"/>
                          </a:solidFill>
                          <a:effectLst/>
                          <a:latin typeface="+mn-lt"/>
                        </a:rPr>
                        <a:t>0%</a:t>
                      </a:r>
                    </a:p>
                  </a:txBody>
                  <a:tcPr marL="9525" marR="9525" marT="9525" marB="0"/>
                </a:tc>
                <a:tc>
                  <a:txBody>
                    <a:bodyPr/>
                    <a:lstStyle/>
                    <a:p>
                      <a:pPr algn="r" fontAlgn="t"/>
                      <a:r>
                        <a:rPr lang="tr-TR" sz="1400" b="0" i="0" u="none" strike="noStrike" dirty="0">
                          <a:solidFill>
                            <a:srgbClr val="000000"/>
                          </a:solidFill>
                          <a:effectLst/>
                          <a:latin typeface="+mn-lt"/>
                        </a:rPr>
                        <a:t>0%</a:t>
                      </a: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5"/>
                  </a:ext>
                </a:extLst>
              </a:tr>
              <a:tr h="161925">
                <a:tc>
                  <a:txBody>
                    <a:bodyPr/>
                    <a:lstStyle/>
                    <a:p>
                      <a:pPr algn="l" fontAlgn="t"/>
                      <a:r>
                        <a:rPr lang="tr-TR" sz="1400" b="1" i="0" u="none" strike="noStrike" dirty="0" smtClean="0">
                          <a:solidFill>
                            <a:schemeClr val="bg1"/>
                          </a:solidFill>
                          <a:effectLst/>
                          <a:latin typeface="+mn-lt"/>
                        </a:rPr>
                        <a:t>TOPLAM</a:t>
                      </a:r>
                      <a:endParaRPr lang="tr-TR" sz="1400" b="1" i="0" u="none" strike="noStrike"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r>
                        <a:rPr lang="tr-TR" sz="1400" b="0" i="0" u="none" strike="noStrike" dirty="0" smtClean="0">
                          <a:solidFill>
                            <a:srgbClr val="000000"/>
                          </a:solidFill>
                          <a:effectLst/>
                          <a:latin typeface="+mn-lt"/>
                        </a:rPr>
                        <a:t>100%</a:t>
                      </a:r>
                      <a:endParaRPr lang="tr-TR" sz="1400" b="0" i="0" u="none" strike="noStrike" dirty="0">
                        <a:solidFill>
                          <a:srgbClr val="000000"/>
                        </a:solidFill>
                        <a:effectLst/>
                        <a:latin typeface="+mn-lt"/>
                      </a:endParaRPr>
                    </a:p>
                  </a:txBody>
                  <a:tcPr marL="9525" marR="9525" marT="9525" marB="0"/>
                </a:tc>
                <a:tc>
                  <a:txBody>
                    <a:bodyPr/>
                    <a:lstStyle/>
                    <a:p>
                      <a:pPr algn="r" fontAlgn="t"/>
                      <a:endParaRPr lang="tr-TR"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xmlns="" val="10006"/>
                  </a:ext>
                </a:extLst>
              </a:tr>
            </a:tbl>
          </a:graphicData>
        </a:graphic>
      </p:graphicFrame>
      <p:sp>
        <p:nvSpPr>
          <p:cNvPr id="14" name="5-Point Star 13"/>
          <p:cNvSpPr/>
          <p:nvPr/>
        </p:nvSpPr>
        <p:spPr>
          <a:xfrm>
            <a:off x="858828" y="1790241"/>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5-Point Star 14"/>
          <p:cNvSpPr/>
          <p:nvPr/>
        </p:nvSpPr>
        <p:spPr>
          <a:xfrm>
            <a:off x="858828" y="4360847"/>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Down Arrow 9"/>
          <p:cNvSpPr/>
          <p:nvPr/>
        </p:nvSpPr>
        <p:spPr>
          <a:xfrm flipV="1">
            <a:off x="8560569" y="446521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65637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Ebeveyn Şikayetleri</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34</a:t>
            </a:fld>
            <a:endParaRPr lang="en-US"/>
          </a:p>
        </p:txBody>
      </p:sp>
      <p:sp>
        <p:nvSpPr>
          <p:cNvPr id="7" name="5-Point Star 6"/>
          <p:cNvSpPr/>
          <p:nvPr/>
        </p:nvSpPr>
        <p:spPr>
          <a:xfrm>
            <a:off x="239237" y="1223776"/>
            <a:ext cx="199128"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Rectangle 7"/>
          <p:cNvSpPr/>
          <p:nvPr/>
        </p:nvSpPr>
        <p:spPr>
          <a:xfrm>
            <a:off x="486833" y="1127149"/>
            <a:ext cx="3454400" cy="954107"/>
          </a:xfrm>
          <a:prstGeom prst="rect">
            <a:avLst/>
          </a:prstGeom>
        </p:spPr>
        <p:txBody>
          <a:bodyPr wrap="square">
            <a:spAutoFit/>
          </a:bodyPr>
          <a:lstStyle/>
          <a:p>
            <a:r>
              <a:rPr lang="tr-TR" sz="1400" dirty="0">
                <a:latin typeface="Calibri" panose="020F0502020204030204" pitchFamily="34" charset="0"/>
                <a:ea typeface="Times New Roman" panose="02020603050405020304" pitchFamily="18" charset="0"/>
                <a:cs typeface="Times New Roman" panose="02020603050405020304" pitchFamily="18" charset="0"/>
              </a:rPr>
              <a:t>Çocuklarını yetiştirirken her ebeveyni kızdıran, tahammülünü zorlayan durumlar vardır. Aşağıdakilerden hangileri </a:t>
            </a:r>
            <a:r>
              <a:rPr lang="tr-TR" sz="1400" dirty="0" smtClean="0">
                <a:latin typeface="Calibri" panose="020F0502020204030204" pitchFamily="34" charset="0"/>
                <a:ea typeface="Times New Roman" panose="02020603050405020304" pitchFamily="18" charset="0"/>
                <a:cs typeface="Times New Roman" panose="02020603050405020304" pitchFamily="18" charset="0"/>
              </a:rPr>
              <a:t>çocuğunuz ile </a:t>
            </a:r>
            <a:r>
              <a:rPr lang="tr-TR" sz="1400" dirty="0">
                <a:latin typeface="Calibri" panose="020F0502020204030204" pitchFamily="34" charset="0"/>
                <a:ea typeface="Times New Roman" panose="02020603050405020304" pitchFamily="18" charset="0"/>
                <a:cs typeface="Times New Roman" panose="02020603050405020304" pitchFamily="18" charset="0"/>
              </a:rPr>
              <a:t>ilgili sizi zorlayan durumlardır?</a:t>
            </a:r>
            <a:endParaRPr lang="tr-TR" sz="1400" dirty="0"/>
          </a:p>
        </p:txBody>
      </p:sp>
      <p:graphicFrame>
        <p:nvGraphicFramePr>
          <p:cNvPr id="3" name="Table 2"/>
          <p:cNvGraphicFramePr>
            <a:graphicFrameLocks noGrp="1"/>
          </p:cNvGraphicFramePr>
          <p:nvPr>
            <p:extLst>
              <p:ext uri="{D42A27DB-BD31-4B8C-83A1-F6EECF244321}">
                <p14:modId xmlns:p14="http://schemas.microsoft.com/office/powerpoint/2010/main" val="748900173"/>
              </p:ext>
            </p:extLst>
          </p:nvPr>
        </p:nvGraphicFramePr>
        <p:xfrm>
          <a:off x="5359401" y="1244600"/>
          <a:ext cx="6472489" cy="4961573"/>
        </p:xfrm>
        <a:graphic>
          <a:graphicData uri="http://schemas.openxmlformats.org/drawingml/2006/table">
            <a:tbl>
              <a:tblPr/>
              <a:tblGrid>
                <a:gridCol w="3220303">
                  <a:extLst>
                    <a:ext uri="{9D8B030D-6E8A-4147-A177-3AD203B41FA5}">
                      <a16:colId xmlns:a16="http://schemas.microsoft.com/office/drawing/2014/main" xmlns="" val="20000"/>
                    </a:ext>
                  </a:extLst>
                </a:gridCol>
                <a:gridCol w="542031">
                  <a:extLst>
                    <a:ext uri="{9D8B030D-6E8A-4147-A177-3AD203B41FA5}">
                      <a16:colId xmlns:a16="http://schemas.microsoft.com/office/drawing/2014/main" xmlns="" val="20001"/>
                    </a:ext>
                  </a:extLst>
                </a:gridCol>
                <a:gridCol w="542031">
                  <a:extLst>
                    <a:ext uri="{9D8B030D-6E8A-4147-A177-3AD203B41FA5}">
                      <a16:colId xmlns:a16="http://schemas.microsoft.com/office/drawing/2014/main" xmlns="" val="20002"/>
                    </a:ext>
                  </a:extLst>
                </a:gridCol>
                <a:gridCol w="542031">
                  <a:extLst>
                    <a:ext uri="{9D8B030D-6E8A-4147-A177-3AD203B41FA5}">
                      <a16:colId xmlns:a16="http://schemas.microsoft.com/office/drawing/2014/main" xmlns="" val="20003"/>
                    </a:ext>
                  </a:extLst>
                </a:gridCol>
                <a:gridCol w="542031">
                  <a:extLst>
                    <a:ext uri="{9D8B030D-6E8A-4147-A177-3AD203B41FA5}">
                      <a16:colId xmlns:a16="http://schemas.microsoft.com/office/drawing/2014/main" xmlns="" val="20004"/>
                    </a:ext>
                  </a:extLst>
                </a:gridCol>
                <a:gridCol w="542031">
                  <a:extLst>
                    <a:ext uri="{9D8B030D-6E8A-4147-A177-3AD203B41FA5}">
                      <a16:colId xmlns:a16="http://schemas.microsoft.com/office/drawing/2014/main" xmlns="" val="20005"/>
                    </a:ext>
                  </a:extLst>
                </a:gridCol>
                <a:gridCol w="542031">
                  <a:extLst>
                    <a:ext uri="{9D8B030D-6E8A-4147-A177-3AD203B41FA5}">
                      <a16:colId xmlns:a16="http://schemas.microsoft.com/office/drawing/2014/main" xmlns="" val="20006"/>
                    </a:ext>
                  </a:extLst>
                </a:gridCol>
              </a:tblGrid>
              <a:tr h="170032">
                <a:tc rowSpan="2">
                  <a:txBody>
                    <a:bodyPr/>
                    <a:lstStyle/>
                    <a:p>
                      <a:pPr algn="ctr" fontAlgn="b"/>
                      <a:r>
                        <a:rPr lang="tr-TR" sz="1200" b="1" i="1" u="none" strike="noStrike" dirty="0">
                          <a:solidFill>
                            <a:srgbClr val="FFFFFF"/>
                          </a:solidFill>
                          <a:effectLst/>
                          <a:latin typeface="Calibri" panose="020F0502020204030204" pitchFamily="34" charset="0"/>
                        </a:rPr>
                        <a:t> (Evet diyenlerin %)</a:t>
                      </a:r>
                    </a:p>
                  </a:txBody>
                  <a:tcPr marL="4763" marR="4763" marT="4763" marB="0" anchor="b">
                    <a:lnL w="63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EA9DB"/>
                    </a:solidFill>
                  </a:tcPr>
                </a:tc>
                <a:tc gridSpan="3">
                  <a:txBody>
                    <a:bodyPr/>
                    <a:lstStyle/>
                    <a:p>
                      <a:pPr algn="ctr" fontAlgn="b"/>
                      <a:r>
                        <a:rPr lang="tr-TR" sz="1400" b="1" i="0" u="none" strike="noStrike">
                          <a:solidFill>
                            <a:srgbClr val="FFFFFF"/>
                          </a:solidFill>
                          <a:effectLst/>
                          <a:latin typeface="Calibri" panose="020F0502020204030204" pitchFamily="34" charset="0"/>
                        </a:rPr>
                        <a:t>Farkındalık</a:t>
                      </a:r>
                    </a:p>
                  </a:txBody>
                  <a:tcPr marL="4763" marR="4763" marT="4763" marB="0" anchor="b">
                    <a:lnL w="1270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tc gridSpan="3">
                  <a:txBody>
                    <a:bodyPr/>
                    <a:lstStyle/>
                    <a:p>
                      <a:pPr algn="ctr" fontAlgn="b"/>
                      <a:r>
                        <a:rPr lang="tr-TR" sz="1400" b="1" i="0" u="none" strike="noStrike">
                          <a:solidFill>
                            <a:srgbClr val="FFFFFF"/>
                          </a:solidFill>
                          <a:effectLst/>
                          <a:latin typeface="Calibri" panose="020F0502020204030204" pitchFamily="34" charset="0"/>
                        </a:rPr>
                        <a:t>Kontrol</a:t>
                      </a:r>
                    </a:p>
                  </a:txBody>
                  <a:tcPr marL="4763" marR="4763" marT="4763" marB="0" anchor="b">
                    <a:lnL w="635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8EA9DB"/>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85750">
                <a:tc vMerge="1">
                  <a:txBody>
                    <a:bodyPr/>
                    <a:lstStyle/>
                    <a:p>
                      <a:endParaRPr lang="en-US"/>
                    </a:p>
                  </a:txBody>
                  <a:tcPr/>
                </a:tc>
                <a:tc>
                  <a:txBody>
                    <a:bodyPr/>
                    <a:lstStyle/>
                    <a:p>
                      <a:pPr algn="ctr" rtl="0" fontAlgn="b"/>
                      <a:r>
                        <a:rPr lang="tr-TR" sz="1400" b="1" i="0" u="none" strike="noStrike">
                          <a:solidFill>
                            <a:srgbClr val="FFFFFF"/>
                          </a:solidFill>
                          <a:effectLst/>
                          <a:latin typeface="Calibri" panose="020F0502020204030204" pitchFamily="34" charset="0"/>
                        </a:rPr>
                        <a:t>PRE</a:t>
                      </a:r>
                    </a:p>
                  </a:txBody>
                  <a:tcPr marL="4763" marR="4763" marT="47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1400" b="1" i="0" u="none" strike="noStrike">
                          <a:solidFill>
                            <a:srgbClr val="FFFFFF"/>
                          </a:solidFill>
                          <a:effectLst/>
                          <a:latin typeface="Calibri" panose="020F0502020204030204" pitchFamily="34" charset="0"/>
                        </a:rPr>
                        <a:t>POST</a:t>
                      </a:r>
                    </a:p>
                  </a:txBody>
                  <a:tcPr marL="4763" marR="4763" marT="47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1400" b="1" i="0" u="none" strike="noStrike">
                          <a:solidFill>
                            <a:srgbClr val="FFFFFF"/>
                          </a:solidFill>
                          <a:effectLst/>
                          <a:latin typeface="Calibri" panose="020F0502020204030204" pitchFamily="34" charset="0"/>
                        </a:rPr>
                        <a:t> </a:t>
                      </a:r>
                    </a:p>
                  </a:txBody>
                  <a:tcPr marL="4763" marR="4763" marT="47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1400" b="1" i="0" u="none" strike="noStrike">
                          <a:solidFill>
                            <a:srgbClr val="FFFFFF"/>
                          </a:solidFill>
                          <a:effectLst/>
                          <a:latin typeface="Calibri" panose="020F0502020204030204" pitchFamily="34" charset="0"/>
                        </a:rPr>
                        <a:t>PRE</a:t>
                      </a:r>
                    </a:p>
                  </a:txBody>
                  <a:tcPr marL="4763" marR="4763" marT="47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l" rtl="0" fontAlgn="b"/>
                      <a:r>
                        <a:rPr lang="tr-TR" sz="1400" b="1" i="0" u="none" strike="noStrike">
                          <a:solidFill>
                            <a:srgbClr val="FFFFFF"/>
                          </a:solidFill>
                          <a:effectLst/>
                          <a:latin typeface="Calibri" panose="020F0502020204030204" pitchFamily="34" charset="0"/>
                        </a:rPr>
                        <a:t>POST</a:t>
                      </a:r>
                    </a:p>
                  </a:txBody>
                  <a:tcPr marL="4763" marR="4763" marT="47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l" fontAlgn="b"/>
                      <a:r>
                        <a:rPr lang="tr-TR" sz="1800" b="0" i="0" u="none" strike="noStrike">
                          <a:solidFill>
                            <a:srgbClr val="000000"/>
                          </a:solidFill>
                          <a:effectLst/>
                          <a:latin typeface="Arial" panose="020B0604020202020204" pitchFamily="34" charset="0"/>
                        </a:rPr>
                        <a:t> </a:t>
                      </a:r>
                    </a:p>
                  </a:txBody>
                  <a:tcPr marL="4763" marR="4763" marT="476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extLst>
                  <a:ext uri="{0D108BD9-81ED-4DB2-BD59-A6C34878D82A}">
                    <a16:rowId xmlns:a16="http://schemas.microsoft.com/office/drawing/2014/main" xmlns="" val="10001"/>
                  </a:ext>
                </a:extLst>
              </a:tr>
              <a:tr h="342900">
                <a:tc>
                  <a:txBody>
                    <a:bodyPr/>
                    <a:lstStyle/>
                    <a:p>
                      <a:pPr algn="l" rtl="0" fontAlgn="b"/>
                      <a:r>
                        <a:rPr lang="tr-TR" sz="1100" b="1" i="0" u="none" strike="noStrike" dirty="0">
                          <a:solidFill>
                            <a:srgbClr val="FFFFFF"/>
                          </a:solidFill>
                          <a:effectLst/>
                          <a:latin typeface="Calibri" panose="020F0502020204030204" pitchFamily="34" charset="0"/>
                        </a:rPr>
                        <a:t>Söz dinlememesi</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65%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62%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67%</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68%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2"/>
                  </a:ext>
                </a:extLst>
              </a:tr>
              <a:tr h="342900">
                <a:tc>
                  <a:txBody>
                    <a:bodyPr/>
                    <a:lstStyle/>
                    <a:p>
                      <a:pPr algn="l" rtl="0" fontAlgn="b"/>
                      <a:r>
                        <a:rPr lang="tr-TR" sz="1100" b="1" i="0" u="none" strike="noStrike">
                          <a:solidFill>
                            <a:srgbClr val="FFFFFF"/>
                          </a:solidFill>
                          <a:effectLst/>
                          <a:latin typeface="Calibri" panose="020F0502020204030204" pitchFamily="34" charset="0"/>
                        </a:rPr>
                        <a:t>Gürültü yapması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59%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61%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60%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52%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3"/>
                  </a:ext>
                </a:extLst>
              </a:tr>
              <a:tr h="342900">
                <a:tc>
                  <a:txBody>
                    <a:bodyPr/>
                    <a:lstStyle/>
                    <a:p>
                      <a:pPr algn="l" rtl="0" fontAlgn="b"/>
                      <a:r>
                        <a:rPr lang="tr-TR" sz="1100" b="1" i="0" u="none" strike="noStrike">
                          <a:solidFill>
                            <a:srgbClr val="FFFFFF"/>
                          </a:solidFill>
                          <a:effectLst/>
                          <a:latin typeface="Calibri" panose="020F0502020204030204" pitchFamily="34" charset="0"/>
                        </a:rPr>
                        <a:t>Ortalığı dağıtması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58%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52%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49%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53%</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4"/>
                  </a:ext>
                </a:extLst>
              </a:tr>
              <a:tr h="342900">
                <a:tc>
                  <a:txBody>
                    <a:bodyPr/>
                    <a:lstStyle/>
                    <a:p>
                      <a:pPr algn="l" rtl="0" fontAlgn="b"/>
                      <a:r>
                        <a:rPr lang="tr-TR" sz="1100" b="1" i="0" u="none" strike="noStrike" dirty="0">
                          <a:solidFill>
                            <a:srgbClr val="FFFFFF"/>
                          </a:solidFill>
                          <a:effectLst/>
                          <a:latin typeface="Calibri" panose="020F0502020204030204" pitchFamily="34" charset="0"/>
                        </a:rPr>
                        <a:t>Bir şeyi yaptırmak için ısrarcı olması (tutturarak ağlaması, kendini yerlere atması, </a:t>
                      </a:r>
                      <a:r>
                        <a:rPr lang="tr-TR" sz="1100" b="1" i="0" u="none" strike="noStrike" dirty="0" smtClean="0">
                          <a:solidFill>
                            <a:srgbClr val="FFFFFF"/>
                          </a:solidFill>
                          <a:effectLst/>
                          <a:latin typeface="Calibri" panose="020F0502020204030204" pitchFamily="34" charset="0"/>
                        </a:rPr>
                        <a:t>vb</a:t>
                      </a:r>
                      <a:r>
                        <a:rPr lang="tr-TR" sz="1100" b="1" i="0" u="none" strike="noStrike" dirty="0">
                          <a:solidFill>
                            <a:srgbClr val="FFFFFF"/>
                          </a:solidFill>
                          <a:effectLst/>
                          <a:latin typeface="Calibri" panose="020F0502020204030204" pitchFamily="34" charset="0"/>
                        </a:rPr>
                        <a:t>.)</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56%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51%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51%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45%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5"/>
                  </a:ext>
                </a:extLst>
              </a:tr>
              <a:tr h="342900">
                <a:tc>
                  <a:txBody>
                    <a:bodyPr/>
                    <a:lstStyle/>
                    <a:p>
                      <a:pPr algn="l" rtl="0" fontAlgn="b"/>
                      <a:r>
                        <a:rPr lang="tr-TR" sz="1100" b="1" i="0" u="none" strike="noStrike" dirty="0">
                          <a:solidFill>
                            <a:srgbClr val="FFFFFF"/>
                          </a:solidFill>
                          <a:effectLst/>
                          <a:latin typeface="Calibri" panose="020F0502020204030204" pitchFamily="34" charset="0"/>
                        </a:rPr>
                        <a:t>Yemek yememesi, uyumaması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48%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44%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51%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42%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6"/>
                  </a:ext>
                </a:extLst>
              </a:tr>
              <a:tr h="342900">
                <a:tc>
                  <a:txBody>
                    <a:bodyPr/>
                    <a:lstStyle/>
                    <a:p>
                      <a:pPr algn="l" rtl="0" fontAlgn="b"/>
                      <a:r>
                        <a:rPr lang="tr-TR" sz="1100" b="1" i="0" u="none" strike="noStrike" dirty="0">
                          <a:solidFill>
                            <a:srgbClr val="FFFFFF"/>
                          </a:solidFill>
                          <a:effectLst/>
                          <a:latin typeface="Calibri" panose="020F0502020204030204" pitchFamily="34" charset="0"/>
                        </a:rPr>
                        <a:t>Kardeşi / arkadaşları ile kavga etmesi, eşyalarına zarar vermesi, oyuncak vb. paylaşmaması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45%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40%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7"/>
                  </a:ext>
                </a:extLst>
              </a:tr>
              <a:tr h="342900">
                <a:tc>
                  <a:txBody>
                    <a:bodyPr/>
                    <a:lstStyle/>
                    <a:p>
                      <a:pPr algn="l" rtl="0" fontAlgn="b"/>
                      <a:r>
                        <a:rPr lang="tr-TR" sz="1100" b="1" i="0" u="none" strike="noStrike">
                          <a:solidFill>
                            <a:srgbClr val="FFFFFF"/>
                          </a:solidFill>
                          <a:effectLst/>
                          <a:latin typeface="Calibri" panose="020F0502020204030204" pitchFamily="34" charset="0"/>
                        </a:rPr>
                        <a:t>Uzun süre TV / bilgisayar başından kalkmaması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45%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42%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8"/>
                  </a:ext>
                </a:extLst>
              </a:tr>
              <a:tr h="342900">
                <a:tc>
                  <a:txBody>
                    <a:bodyPr/>
                    <a:lstStyle/>
                    <a:p>
                      <a:pPr algn="l" rtl="0" fontAlgn="b"/>
                      <a:r>
                        <a:rPr lang="tr-TR" sz="1100" b="1" i="0" u="none" strike="noStrike">
                          <a:solidFill>
                            <a:srgbClr val="FFFFFF"/>
                          </a:solidFill>
                          <a:effectLst/>
                          <a:latin typeface="Calibri" panose="020F0502020204030204" pitchFamily="34" charset="0"/>
                        </a:rPr>
                        <a:t>Susturulamaz bir biçimde / sebepsiz yere ağlaması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38%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9"/>
                  </a:ext>
                </a:extLst>
              </a:tr>
              <a:tr h="342900">
                <a:tc>
                  <a:txBody>
                    <a:bodyPr/>
                    <a:lstStyle/>
                    <a:p>
                      <a:pPr algn="l" rtl="0" fontAlgn="b"/>
                      <a:r>
                        <a:rPr lang="tr-TR" sz="1100" b="1" i="0" u="none" strike="noStrike">
                          <a:solidFill>
                            <a:srgbClr val="FFFFFF"/>
                          </a:solidFill>
                          <a:effectLst/>
                          <a:latin typeface="Calibri" panose="020F0502020204030204" pitchFamily="34" charset="0"/>
                        </a:rPr>
                        <a:t>Uykudan uyandırması (kardeşini, beni, babasını, vb.)</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32%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27%</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0"/>
                  </a:ext>
                </a:extLst>
              </a:tr>
              <a:tr h="342900">
                <a:tc>
                  <a:txBody>
                    <a:bodyPr/>
                    <a:lstStyle/>
                    <a:p>
                      <a:pPr algn="l" rtl="0" fontAlgn="b"/>
                      <a:r>
                        <a:rPr lang="tr-TR" sz="1100" b="1" i="0" u="none" strike="noStrike">
                          <a:solidFill>
                            <a:srgbClr val="FFFFFF"/>
                          </a:solidFill>
                          <a:effectLst/>
                          <a:latin typeface="Calibri" panose="020F0502020204030204" pitchFamily="34" charset="0"/>
                        </a:rPr>
                        <a:t>Eşyalara zarar vermesi</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30%</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19%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19%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1"/>
                  </a:ext>
                </a:extLst>
              </a:tr>
              <a:tr h="342900">
                <a:tc>
                  <a:txBody>
                    <a:bodyPr/>
                    <a:lstStyle/>
                    <a:p>
                      <a:pPr algn="l" rtl="0" fontAlgn="b"/>
                      <a:r>
                        <a:rPr lang="tr-TR" sz="1100" b="1" i="0" u="none" strike="noStrike">
                          <a:solidFill>
                            <a:srgbClr val="FFFFFF"/>
                          </a:solidFill>
                          <a:effectLst/>
                          <a:latin typeface="Calibri" panose="020F0502020204030204" pitchFamily="34" charset="0"/>
                        </a:rPr>
                        <a:t>Başkalarının şikâyetine sebep olması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26%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14%</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18%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2"/>
                  </a:ext>
                </a:extLst>
              </a:tr>
              <a:tr h="342900">
                <a:tc>
                  <a:txBody>
                    <a:bodyPr/>
                    <a:lstStyle/>
                    <a:p>
                      <a:pPr algn="l" rtl="0" fontAlgn="b"/>
                      <a:r>
                        <a:rPr lang="tr-TR" sz="1100" b="1" i="0" u="none" strike="noStrike">
                          <a:solidFill>
                            <a:srgbClr val="FFFFFF"/>
                          </a:solidFill>
                          <a:effectLst/>
                          <a:latin typeface="Calibri" panose="020F0502020204030204" pitchFamily="34" charset="0"/>
                        </a:rPr>
                        <a:t>Ders çalışmaması</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22%</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31%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16%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26%</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3"/>
                  </a:ext>
                </a:extLst>
              </a:tr>
              <a:tr h="342900">
                <a:tc>
                  <a:txBody>
                    <a:bodyPr/>
                    <a:lstStyle/>
                    <a:p>
                      <a:pPr algn="l" rtl="0" fontAlgn="b"/>
                      <a:r>
                        <a:rPr lang="tr-TR" sz="1100" b="1" i="0" u="none" strike="noStrike" dirty="0">
                          <a:solidFill>
                            <a:srgbClr val="FFFFFF"/>
                          </a:solidFill>
                          <a:effectLst/>
                          <a:latin typeface="Calibri" panose="020F0502020204030204" pitchFamily="34" charset="0"/>
                        </a:rPr>
                        <a:t>Yalan söylemesi</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1400" b="0" i="0" u="none" strike="noStrike">
                          <a:solidFill>
                            <a:srgbClr val="000000"/>
                          </a:solidFill>
                          <a:effectLst/>
                          <a:latin typeface="Calibri" panose="020F0502020204030204" pitchFamily="34" charset="0"/>
                        </a:rPr>
                        <a:t>19%</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21%</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18%</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1400" b="0" i="0" u="none" strike="noStrike">
                          <a:solidFill>
                            <a:srgbClr val="000000"/>
                          </a:solidFill>
                          <a:effectLst/>
                          <a:latin typeface="Calibri" panose="020F0502020204030204" pitchFamily="34" charset="0"/>
                        </a:rPr>
                        <a:t>25%</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800" b="0" i="0" u="none" strike="noStrike" dirty="0">
                          <a:solidFill>
                            <a:srgbClr val="000000"/>
                          </a:solidFill>
                          <a:effectLst/>
                          <a:latin typeface="Arial" panose="020B0604020202020204" pitchFamily="34" charset="0"/>
                        </a:rPr>
                        <a:t> </a:t>
                      </a:r>
                    </a:p>
                  </a:txBody>
                  <a:tcPr marL="4763" marR="4763" marT="476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4"/>
                  </a:ext>
                </a:extLst>
              </a:tr>
            </a:tbl>
          </a:graphicData>
        </a:graphic>
      </p:graphicFrame>
      <p:sp>
        <p:nvSpPr>
          <p:cNvPr id="17" name="TextBox 16"/>
          <p:cNvSpPr txBox="1"/>
          <p:nvPr/>
        </p:nvSpPr>
        <p:spPr>
          <a:xfrm>
            <a:off x="582136" y="2250594"/>
            <a:ext cx="4193999" cy="3785652"/>
          </a:xfrm>
          <a:prstGeom prst="rect">
            <a:avLst/>
          </a:prstGeom>
          <a:solidFill>
            <a:schemeClr val="bg2"/>
          </a:solidFill>
        </p:spPr>
        <p:txBody>
          <a:bodyPr wrap="square" rtlCol="0">
            <a:spAutoFit/>
          </a:bodyPr>
          <a:lstStyle/>
          <a:p>
            <a:r>
              <a:rPr lang="en-US" sz="1200" dirty="0"/>
              <a:t>E</a:t>
            </a:r>
            <a:r>
              <a:rPr lang="tr-TR" sz="1200" dirty="0" err="1" smtClean="0"/>
              <a:t>beveynlerin</a:t>
            </a:r>
            <a:r>
              <a:rPr lang="tr-TR" sz="1200" dirty="0" smtClean="0"/>
              <a:t> </a:t>
            </a:r>
            <a:r>
              <a:rPr lang="tr-TR" sz="1200" dirty="0" smtClean="0"/>
              <a:t>çocuklarını nasıl </a:t>
            </a:r>
            <a:r>
              <a:rPr lang="tr-TR" sz="1200" dirty="0" smtClean="0"/>
              <a:t>disiplin</a:t>
            </a:r>
            <a:r>
              <a:rPr lang="en-US" sz="1200" dirty="0" smtClean="0"/>
              <a:t> </a:t>
            </a:r>
            <a:r>
              <a:rPr lang="en-US" sz="1200" dirty="0" err="1" smtClean="0"/>
              <a:t>ettiğini</a:t>
            </a:r>
            <a:r>
              <a:rPr lang="en-US" sz="1200" dirty="0" smtClean="0"/>
              <a:t> </a:t>
            </a:r>
            <a:r>
              <a:rPr lang="tr-TR" sz="1200" dirty="0" smtClean="0"/>
              <a:t>sormadan </a:t>
            </a:r>
            <a:r>
              <a:rPr lang="tr-TR" sz="1200" dirty="0" smtClean="0"/>
              <a:t>önce, öncelikle gerginlik </a:t>
            </a:r>
            <a:r>
              <a:rPr lang="tr-TR" sz="1200" dirty="0" smtClean="0"/>
              <a:t>yaratan</a:t>
            </a:r>
            <a:r>
              <a:rPr lang="en-US" sz="1200" dirty="0" smtClean="0"/>
              <a:t>/</a:t>
            </a:r>
            <a:r>
              <a:rPr lang="en-US" sz="1200" dirty="0" err="1" smtClean="0"/>
              <a:t>disiplin</a:t>
            </a:r>
            <a:r>
              <a:rPr lang="en-US" sz="1200" dirty="0" smtClean="0"/>
              <a:t> </a:t>
            </a:r>
            <a:r>
              <a:rPr lang="en-US" sz="1200" dirty="0" err="1" smtClean="0"/>
              <a:t>davranışı</a:t>
            </a:r>
            <a:r>
              <a:rPr lang="en-US" sz="1200" dirty="0" smtClean="0"/>
              <a:t> </a:t>
            </a:r>
            <a:r>
              <a:rPr lang="en-US" sz="1200" dirty="0" err="1" smtClean="0"/>
              <a:t>gerektiren</a:t>
            </a:r>
            <a:r>
              <a:rPr lang="tr-TR" sz="1200" dirty="0" smtClean="0"/>
              <a:t> </a:t>
            </a:r>
            <a:r>
              <a:rPr lang="en-US" sz="1200" dirty="0" smtClean="0"/>
              <a:t> </a:t>
            </a:r>
            <a:r>
              <a:rPr lang="en-US" sz="1200" dirty="0" err="1" smtClean="0"/>
              <a:t>ve</a:t>
            </a:r>
            <a:r>
              <a:rPr lang="en-US" sz="1200" dirty="0" smtClean="0"/>
              <a:t> </a:t>
            </a:r>
            <a:r>
              <a:rPr lang="en-US" sz="1200" dirty="0" err="1" smtClean="0"/>
              <a:t>onların</a:t>
            </a:r>
            <a:r>
              <a:rPr lang="en-US" sz="1200" dirty="0" smtClean="0"/>
              <a:t> </a:t>
            </a:r>
            <a:r>
              <a:rPr lang="en-US" sz="1200" dirty="0" err="1" smtClean="0"/>
              <a:t>hoşgörü</a:t>
            </a:r>
            <a:r>
              <a:rPr lang="en-US" sz="1200" dirty="0" smtClean="0"/>
              <a:t> </a:t>
            </a:r>
            <a:r>
              <a:rPr lang="en-US" sz="1200" dirty="0" err="1" smtClean="0"/>
              <a:t>sınırlarını</a:t>
            </a:r>
            <a:r>
              <a:rPr lang="en-US" sz="1200" dirty="0" smtClean="0"/>
              <a:t> </a:t>
            </a:r>
            <a:r>
              <a:rPr lang="en-US" sz="1200" dirty="0" err="1" smtClean="0"/>
              <a:t>zorlayan</a:t>
            </a:r>
            <a:r>
              <a:rPr lang="en-US" sz="1200" dirty="0" smtClean="0"/>
              <a:t> </a:t>
            </a:r>
            <a:r>
              <a:rPr lang="en-US" sz="1200" dirty="0" err="1" smtClean="0"/>
              <a:t>durumların</a:t>
            </a:r>
            <a:r>
              <a:rPr lang="en-US" sz="1200" dirty="0" smtClean="0"/>
              <a:t> </a:t>
            </a:r>
            <a:r>
              <a:rPr lang="tr-TR" sz="1200" dirty="0" smtClean="0"/>
              <a:t>ne </a:t>
            </a:r>
            <a:r>
              <a:rPr lang="tr-TR" sz="1200" dirty="0" smtClean="0"/>
              <a:t>olduğunu </a:t>
            </a:r>
            <a:r>
              <a:rPr lang="en-US" sz="1200" dirty="0" err="1" smtClean="0"/>
              <a:t>anlamak</a:t>
            </a:r>
            <a:r>
              <a:rPr lang="en-US" sz="1200" dirty="0" smtClean="0"/>
              <a:t> </a:t>
            </a:r>
            <a:r>
              <a:rPr lang="tr-TR" sz="1200" dirty="0" smtClean="0"/>
              <a:t>istedik</a:t>
            </a:r>
            <a:r>
              <a:rPr lang="tr-TR" sz="1200" dirty="0" smtClean="0"/>
              <a:t>. Mataheru ve arkadaşları (2014) * tarafından geliştirilen bu ölçek Türkiye'deki çocuklar üzerindeki aile içi şiddeti inceleyen bir çalışmada kullanılmıştır. En sık bahsedilenlerden en az bahsedilenlere </a:t>
            </a:r>
            <a:r>
              <a:rPr lang="en-US" sz="1200" dirty="0" err="1" smtClean="0"/>
              <a:t>şeklinde</a:t>
            </a:r>
            <a:r>
              <a:rPr lang="en-US" sz="1200" dirty="0" smtClean="0"/>
              <a:t> </a:t>
            </a:r>
            <a:r>
              <a:rPr lang="tr-TR" sz="1200" dirty="0" smtClean="0"/>
              <a:t>sıralanan </a:t>
            </a:r>
            <a:r>
              <a:rPr lang="tr-TR" sz="1200" dirty="0" smtClean="0"/>
              <a:t>liste, 2014'teki bulgular ile neredeyse </a:t>
            </a:r>
            <a:r>
              <a:rPr lang="tr-TR" sz="1200" dirty="0" smtClean="0"/>
              <a:t>aynı</a:t>
            </a:r>
            <a:r>
              <a:rPr lang="en-US" sz="1200" dirty="0" smtClean="0"/>
              <a:t> </a:t>
            </a:r>
            <a:r>
              <a:rPr lang="en-US" sz="1200" dirty="0" err="1" smtClean="0"/>
              <a:t>düzeni</a:t>
            </a:r>
            <a:r>
              <a:rPr lang="en-US" sz="1200" dirty="0" smtClean="0"/>
              <a:t> </a:t>
            </a:r>
            <a:r>
              <a:rPr lang="en-US" sz="1200" dirty="0" err="1" smtClean="0"/>
              <a:t>göstermekte</a:t>
            </a:r>
            <a:r>
              <a:rPr lang="tr-TR" sz="1200" dirty="0" smtClean="0"/>
              <a:t>.</a:t>
            </a:r>
            <a:endParaRPr lang="tr-TR" sz="1200" dirty="0" smtClean="0"/>
          </a:p>
          <a:p>
            <a:endParaRPr lang="tr-TR" sz="1200" dirty="0" smtClean="0"/>
          </a:p>
          <a:p>
            <a:r>
              <a:rPr lang="en-US" sz="1200" dirty="0" smtClean="0"/>
              <a:t>Bu </a:t>
            </a:r>
            <a:r>
              <a:rPr lang="en-US" sz="1200" dirty="0" err="1" smtClean="0"/>
              <a:t>sıralama</a:t>
            </a:r>
            <a:r>
              <a:rPr lang="en-US" sz="1200" dirty="0" smtClean="0"/>
              <a:t> </a:t>
            </a:r>
            <a:r>
              <a:rPr lang="en-US" sz="1200" dirty="0" err="1" smtClean="0"/>
              <a:t>müdahale</a:t>
            </a:r>
            <a:r>
              <a:rPr lang="en-US" sz="1200" dirty="0" smtClean="0"/>
              <a:t> </a:t>
            </a:r>
            <a:r>
              <a:rPr lang="en-US" sz="1200" dirty="0" err="1" smtClean="0"/>
              <a:t>ve</a:t>
            </a:r>
            <a:r>
              <a:rPr lang="en-US" sz="1200" dirty="0" smtClean="0"/>
              <a:t> </a:t>
            </a:r>
            <a:r>
              <a:rPr lang="en-US" sz="1200" dirty="0" err="1" smtClean="0"/>
              <a:t>kontrol</a:t>
            </a:r>
            <a:r>
              <a:rPr lang="en-US" sz="1200" dirty="0" smtClean="0"/>
              <a:t> </a:t>
            </a:r>
            <a:r>
              <a:rPr lang="en-US" sz="1200" dirty="0" err="1" smtClean="0"/>
              <a:t>grupları</a:t>
            </a:r>
            <a:r>
              <a:rPr lang="en-US" sz="1200" dirty="0" smtClean="0"/>
              <a:t> </a:t>
            </a:r>
            <a:r>
              <a:rPr lang="en-US" sz="1200" dirty="0" err="1" smtClean="0"/>
              <a:t>arasında</a:t>
            </a:r>
            <a:r>
              <a:rPr lang="en-US" sz="1200" dirty="0" smtClean="0"/>
              <a:t> </a:t>
            </a:r>
            <a:r>
              <a:rPr lang="en-US" sz="1200" dirty="0" err="1" smtClean="0"/>
              <a:t>farklılık</a:t>
            </a:r>
            <a:r>
              <a:rPr lang="en-US" sz="1200" dirty="0" smtClean="0"/>
              <a:t> </a:t>
            </a:r>
            <a:r>
              <a:rPr lang="en-US" sz="1200" dirty="0" err="1" smtClean="0"/>
              <a:t>göstermedi</a:t>
            </a:r>
            <a:r>
              <a:rPr lang="en-US" sz="1200" dirty="0" smtClean="0"/>
              <a:t>. </a:t>
            </a:r>
            <a:r>
              <a:rPr lang="en-US" sz="1200" dirty="0" err="1" smtClean="0"/>
              <a:t>Sadece</a:t>
            </a:r>
            <a:r>
              <a:rPr lang="en-US" sz="1200" dirty="0" smtClean="0"/>
              <a:t> “</a:t>
            </a:r>
            <a:r>
              <a:rPr lang="en-US" sz="1200" dirty="0" err="1" smtClean="0"/>
              <a:t>eşyalara</a:t>
            </a:r>
            <a:r>
              <a:rPr lang="en-US" sz="1200" dirty="0" smtClean="0"/>
              <a:t> </a:t>
            </a:r>
            <a:r>
              <a:rPr lang="en-US" sz="1200" dirty="0" err="1" smtClean="0"/>
              <a:t>zarara</a:t>
            </a:r>
            <a:r>
              <a:rPr lang="en-US" sz="1200" dirty="0" smtClean="0"/>
              <a:t> </a:t>
            </a:r>
            <a:r>
              <a:rPr lang="en-US" sz="1200" dirty="0" err="1" smtClean="0"/>
              <a:t>verme</a:t>
            </a:r>
            <a:r>
              <a:rPr lang="en-US" sz="1200" dirty="0" smtClean="0"/>
              <a:t>” </a:t>
            </a:r>
            <a:r>
              <a:rPr lang="en-US" sz="1200" dirty="0" err="1" smtClean="0"/>
              <a:t>şikayeti</a:t>
            </a:r>
            <a:r>
              <a:rPr lang="en-US" sz="1200" dirty="0" smtClean="0"/>
              <a:t> </a:t>
            </a:r>
            <a:r>
              <a:rPr lang="en-US" sz="1200" dirty="0" err="1" smtClean="0"/>
              <a:t>zaman</a:t>
            </a:r>
            <a:r>
              <a:rPr lang="en-US" sz="1200" dirty="0" smtClean="0"/>
              <a:t> </a:t>
            </a:r>
            <a:r>
              <a:rPr lang="en-US" sz="1200" dirty="0" err="1" smtClean="0"/>
              <a:t>içinde</a:t>
            </a:r>
            <a:r>
              <a:rPr lang="en-US" sz="1200" dirty="0" smtClean="0"/>
              <a:t> </a:t>
            </a:r>
            <a:r>
              <a:rPr lang="en-US" sz="1200" dirty="0" err="1" smtClean="0"/>
              <a:t>azalırken</a:t>
            </a:r>
            <a:r>
              <a:rPr lang="en-US" sz="1200" dirty="0" smtClean="0"/>
              <a:t> “</a:t>
            </a:r>
            <a:r>
              <a:rPr lang="en-US" sz="1200" dirty="0" err="1" smtClean="0"/>
              <a:t>ders</a:t>
            </a:r>
            <a:r>
              <a:rPr lang="en-US" sz="1200" dirty="0" smtClean="0"/>
              <a:t> </a:t>
            </a:r>
            <a:r>
              <a:rPr lang="en-US" sz="1200" dirty="0" err="1" smtClean="0"/>
              <a:t>çalışmaması</a:t>
            </a:r>
            <a:r>
              <a:rPr lang="en-US" sz="1200" dirty="0" smtClean="0"/>
              <a:t>” </a:t>
            </a:r>
            <a:r>
              <a:rPr lang="en-US" sz="1200" dirty="0" err="1" smtClean="0"/>
              <a:t>şikayeti</a:t>
            </a:r>
            <a:r>
              <a:rPr lang="en-US" sz="1200" dirty="0" smtClean="0"/>
              <a:t> </a:t>
            </a:r>
            <a:r>
              <a:rPr lang="en-US" sz="1200" dirty="0" err="1" smtClean="0"/>
              <a:t>arttı</a:t>
            </a:r>
            <a:r>
              <a:rPr lang="en-US" sz="1200" dirty="0" smtClean="0"/>
              <a:t>, </a:t>
            </a:r>
            <a:r>
              <a:rPr lang="en-US" sz="1200" dirty="0" err="1" smtClean="0"/>
              <a:t>ki</a:t>
            </a:r>
            <a:r>
              <a:rPr lang="en-US" sz="1200" dirty="0" smtClean="0"/>
              <a:t> </a:t>
            </a:r>
            <a:r>
              <a:rPr lang="en-US" sz="1200" dirty="0" err="1" smtClean="0"/>
              <a:t>bu</a:t>
            </a:r>
            <a:r>
              <a:rPr lang="en-US" sz="1200" dirty="0" smtClean="0"/>
              <a:t> da </a:t>
            </a:r>
            <a:r>
              <a:rPr lang="en-US" sz="1200" dirty="0" err="1" smtClean="0"/>
              <a:t>çocuklarının</a:t>
            </a:r>
            <a:r>
              <a:rPr lang="en-US" sz="1200" dirty="0" smtClean="0"/>
              <a:t> </a:t>
            </a:r>
            <a:r>
              <a:rPr lang="en-US" sz="1200" dirty="0" err="1" smtClean="0"/>
              <a:t>yaşının</a:t>
            </a:r>
            <a:r>
              <a:rPr lang="en-US" sz="1200" dirty="0" smtClean="0"/>
              <a:t> </a:t>
            </a:r>
            <a:r>
              <a:rPr lang="en-US" sz="1200" dirty="0" err="1" smtClean="0"/>
              <a:t>büyümesi</a:t>
            </a:r>
            <a:r>
              <a:rPr lang="en-US" sz="1200" dirty="0" smtClean="0"/>
              <a:t> </a:t>
            </a:r>
            <a:r>
              <a:rPr lang="en-US" sz="1200" dirty="0" err="1" smtClean="0"/>
              <a:t>sonucu</a:t>
            </a:r>
            <a:r>
              <a:rPr lang="en-US" sz="1200" dirty="0" smtClean="0"/>
              <a:t> </a:t>
            </a:r>
            <a:r>
              <a:rPr lang="en-US" sz="1200" dirty="0" err="1" smtClean="0"/>
              <a:t>doğal</a:t>
            </a:r>
            <a:r>
              <a:rPr lang="en-US" sz="1200" dirty="0" smtClean="0"/>
              <a:t> </a:t>
            </a:r>
            <a:r>
              <a:rPr lang="en-US" sz="1200" dirty="0" err="1" smtClean="0"/>
              <a:t>olarak</a:t>
            </a:r>
            <a:r>
              <a:rPr lang="en-US" sz="1200" dirty="0" smtClean="0"/>
              <a:t> </a:t>
            </a:r>
            <a:r>
              <a:rPr lang="en-US" sz="1200" dirty="0" err="1" smtClean="0"/>
              <a:t>ortaya</a:t>
            </a:r>
            <a:r>
              <a:rPr lang="en-US" sz="1200" dirty="0" smtClean="0"/>
              <a:t> </a:t>
            </a:r>
            <a:r>
              <a:rPr lang="en-US" sz="1200" dirty="0" err="1" smtClean="0"/>
              <a:t>çıkmış</a:t>
            </a:r>
            <a:r>
              <a:rPr lang="en-US" sz="1200" dirty="0" smtClean="0"/>
              <a:t> </a:t>
            </a:r>
            <a:r>
              <a:rPr lang="en-US" sz="1200" dirty="0" err="1" smtClean="0"/>
              <a:t>olabilir</a:t>
            </a:r>
            <a:r>
              <a:rPr lang="en-US" sz="1200" dirty="0" smtClean="0"/>
              <a:t>.  </a:t>
            </a:r>
          </a:p>
          <a:p>
            <a:endParaRPr lang="tr-TR" sz="1200" dirty="0" smtClean="0"/>
          </a:p>
          <a:p>
            <a:r>
              <a:rPr lang="tr-TR" sz="1200" dirty="0" smtClean="0"/>
              <a:t>Liste aynı zamanda kontrol grubu için çok az değişiklik gösteriyor; “yalan söyleme” ve “ders çalışmama” </a:t>
            </a:r>
            <a:r>
              <a:rPr lang="tr-TR" sz="1200" dirty="0" err="1" smtClean="0"/>
              <a:t>nın</a:t>
            </a:r>
            <a:r>
              <a:rPr lang="tr-TR" sz="1200" dirty="0" smtClean="0"/>
              <a:t> daha yaygın hale gelmesi ve “yemek yapmama”, “gürültü yapma” ve “sürekli ağlama” durumlarının daha az </a:t>
            </a:r>
            <a:r>
              <a:rPr lang="en-US" sz="1200" dirty="0" smtClean="0"/>
              <a:t>ş</a:t>
            </a:r>
            <a:r>
              <a:rPr lang="tr-TR" sz="1200" dirty="0" smtClean="0"/>
              <a:t>i</a:t>
            </a:r>
            <a:r>
              <a:rPr lang="en-US" sz="1200" dirty="0" err="1" smtClean="0"/>
              <a:t>kayet</a:t>
            </a:r>
            <a:r>
              <a:rPr lang="en-US" sz="1200" dirty="0" smtClean="0"/>
              <a:t> </a:t>
            </a:r>
            <a:r>
              <a:rPr lang="en-US" sz="1200" dirty="0" err="1" smtClean="0"/>
              <a:t>unsuru</a:t>
            </a:r>
            <a:r>
              <a:rPr lang="en-US" sz="1200" dirty="0" smtClean="0"/>
              <a:t> </a:t>
            </a:r>
            <a:r>
              <a:rPr lang="en-US" sz="1200" dirty="0" err="1" smtClean="0"/>
              <a:t>olarak</a:t>
            </a:r>
            <a:r>
              <a:rPr lang="en-US" sz="1200" dirty="0" smtClean="0"/>
              <a:t> </a:t>
            </a:r>
            <a:r>
              <a:rPr lang="en-US" sz="1200" dirty="0" err="1" smtClean="0"/>
              <a:t>belirtilmesi</a:t>
            </a:r>
            <a:r>
              <a:rPr lang="en-US" sz="1200" dirty="0" smtClean="0"/>
              <a:t> </a:t>
            </a:r>
            <a:r>
              <a:rPr lang="en-US" sz="1200" dirty="0" err="1" smtClean="0"/>
              <a:t>çocukların</a:t>
            </a:r>
            <a:r>
              <a:rPr lang="en-US" sz="1200" dirty="0" smtClean="0"/>
              <a:t> </a:t>
            </a:r>
            <a:r>
              <a:rPr lang="en-US" sz="1200" dirty="0" err="1" smtClean="0"/>
              <a:t>büyümeleri</a:t>
            </a:r>
            <a:r>
              <a:rPr lang="en-US" sz="1200" dirty="0" smtClean="0"/>
              <a:t> </a:t>
            </a:r>
            <a:r>
              <a:rPr lang="en-US" sz="1200" dirty="0" err="1" smtClean="0"/>
              <a:t>ile</a:t>
            </a:r>
            <a:r>
              <a:rPr lang="en-US" sz="1200" dirty="0" smtClean="0"/>
              <a:t> </a:t>
            </a:r>
            <a:r>
              <a:rPr lang="en-US" sz="1200" dirty="0" err="1" smtClean="0"/>
              <a:t>ortaya</a:t>
            </a:r>
            <a:r>
              <a:rPr lang="en-US" sz="1200" dirty="0" smtClean="0"/>
              <a:t> </a:t>
            </a:r>
            <a:r>
              <a:rPr lang="en-US" sz="1200" dirty="0" err="1" smtClean="0"/>
              <a:t>çıkıyor</a:t>
            </a:r>
            <a:r>
              <a:rPr lang="en-US" sz="1200" dirty="0" smtClean="0"/>
              <a:t> </a:t>
            </a:r>
            <a:r>
              <a:rPr lang="en-US" sz="1200" dirty="0" err="1" smtClean="0"/>
              <a:t>denebilir</a:t>
            </a:r>
            <a:r>
              <a:rPr lang="tr-TR" sz="1200" dirty="0" smtClean="0"/>
              <a:t>.</a:t>
            </a:r>
            <a:endParaRPr lang="tr-TR" sz="1200" dirty="0"/>
          </a:p>
        </p:txBody>
      </p:sp>
      <p:sp>
        <p:nvSpPr>
          <p:cNvPr id="18" name="Down Arrow 17"/>
          <p:cNvSpPr/>
          <p:nvPr/>
        </p:nvSpPr>
        <p:spPr>
          <a:xfrm>
            <a:off x="11535811" y="213195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a:off x="9929166" y="497109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a:off x="11535811" y="319329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flipV="1">
            <a:off x="11535811" y="5901375"/>
            <a:ext cx="100064" cy="138978"/>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flipV="1">
            <a:off x="11535811" y="5633867"/>
            <a:ext cx="100064" cy="138978"/>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flipV="1">
            <a:off x="9929166" y="5623643"/>
            <a:ext cx="100064" cy="138978"/>
          </a:xfrm>
          <a:prstGeom prst="downArrow">
            <a:avLst/>
          </a:prstGeom>
          <a:solidFill>
            <a:srgbClr val="FF000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a:off x="11535811" y="4274605"/>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TextBox 24"/>
          <p:cNvSpPr txBox="1"/>
          <p:nvPr/>
        </p:nvSpPr>
        <p:spPr>
          <a:xfrm>
            <a:off x="1844567" y="6277471"/>
            <a:ext cx="9837682" cy="600164"/>
          </a:xfrm>
          <a:prstGeom prst="rect">
            <a:avLst/>
          </a:prstGeom>
          <a:solidFill>
            <a:srgbClr val="FFFF00"/>
          </a:solidFill>
        </p:spPr>
        <p:txBody>
          <a:bodyPr wrap="square" rtlCol="0">
            <a:spAutoFit/>
          </a:bodyPr>
          <a:lstStyle/>
          <a:p>
            <a:r>
              <a:rPr lang="tr-TR" sz="1100" dirty="0" err="1"/>
              <a:t>Mataheru</a:t>
            </a:r>
            <a:r>
              <a:rPr lang="tr-TR" sz="1100" dirty="0"/>
              <a:t>, </a:t>
            </a:r>
            <a:r>
              <a:rPr lang="tr-TR" sz="1100" dirty="0" smtClean="0"/>
              <a:t>M</a:t>
            </a:r>
            <a:r>
              <a:rPr lang="en-US" sz="1100" dirty="0" smtClean="0"/>
              <a:t>., </a:t>
            </a:r>
            <a:r>
              <a:rPr lang="en-US" sz="1100" dirty="0" err="1" smtClean="0"/>
              <a:t>İltus</a:t>
            </a:r>
            <a:r>
              <a:rPr lang="en-US" sz="1100" dirty="0" smtClean="0"/>
              <a:t>, S. and </a:t>
            </a:r>
            <a:r>
              <a:rPr lang="tr-TR" sz="1100" dirty="0" smtClean="0"/>
              <a:t>Aksakoğlu</a:t>
            </a:r>
            <a:r>
              <a:rPr lang="tr-TR" sz="1100" dirty="0"/>
              <a:t>, </a:t>
            </a:r>
            <a:r>
              <a:rPr lang="tr-TR" sz="1100" dirty="0" smtClean="0"/>
              <a:t>Y</a:t>
            </a:r>
            <a:r>
              <a:rPr lang="en-US" sz="1100" dirty="0" smtClean="0"/>
              <a:t>. (2014). </a:t>
            </a:r>
            <a:r>
              <a:rPr lang="tr-TR" sz="1100" dirty="0" smtClean="0"/>
              <a:t>Türkiye'de 0-8 yaş arası çocuğa yönelik şiddet araştırması</a:t>
            </a:r>
            <a:r>
              <a:rPr lang="en-US" sz="1100" dirty="0" smtClean="0"/>
              <a:t>. </a:t>
            </a:r>
            <a:endParaRPr lang="tr-TR" sz="1100" dirty="0" smtClean="0"/>
          </a:p>
          <a:p>
            <a:r>
              <a:rPr lang="en-US" sz="1100" dirty="0" smtClean="0">
                <a:hlinkClick r:id="rId2"/>
              </a:rPr>
              <a:t>https</a:t>
            </a:r>
            <a:r>
              <a:rPr lang="en-US" sz="1100" dirty="0">
                <a:hlinkClick r:id="rId2"/>
              </a:rPr>
              <a:t>://</a:t>
            </a:r>
            <a:r>
              <a:rPr lang="en-US" sz="1100" dirty="0" smtClean="0">
                <a:hlinkClick r:id="rId2"/>
              </a:rPr>
              <a:t>resourcecentre.savethechildren.net/library/research-domestic-violence-against-children-aged-0-8-years-turkey</a:t>
            </a:r>
            <a:endParaRPr lang="en-US" sz="1100" dirty="0" smtClean="0"/>
          </a:p>
          <a:p>
            <a:r>
              <a:rPr lang="en-US" sz="1100" dirty="0" smtClean="0"/>
              <a:t> </a:t>
            </a:r>
            <a:endParaRPr lang="tr-TR" sz="1100" dirty="0"/>
          </a:p>
        </p:txBody>
      </p:sp>
    </p:spTree>
    <p:extLst>
      <p:ext uri="{BB962C8B-B14F-4D97-AF65-F5344CB8AC3E}">
        <p14:creationId xmlns:p14="http://schemas.microsoft.com/office/powerpoint/2010/main" val="3317726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Davranışsal Disiplin ve Kötü Muamele- </a:t>
            </a:r>
            <a:r>
              <a:rPr lang="tr-TR" dirty="0" err="1"/>
              <a:t>CTS</a:t>
            </a:r>
            <a:r>
              <a:rPr lang="tr-TR" dirty="0"/>
              <a:t>-PC Kullanım Sıklığı</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EDE33F61-6FEC-4FD1-81A4-86B6F1FB65B4}" type="slidenum">
              <a:rPr lang="en-US" smtClean="0"/>
              <a:t>35</a:t>
            </a:fld>
            <a:endParaRPr lang="en-US"/>
          </a:p>
        </p:txBody>
      </p:sp>
      <p:sp>
        <p:nvSpPr>
          <p:cNvPr id="9" name="TextBox 8"/>
          <p:cNvSpPr txBox="1"/>
          <p:nvPr/>
        </p:nvSpPr>
        <p:spPr>
          <a:xfrm>
            <a:off x="838201" y="991546"/>
            <a:ext cx="6939707" cy="5170646"/>
          </a:xfrm>
          <a:prstGeom prst="rect">
            <a:avLst/>
          </a:prstGeom>
          <a:solidFill>
            <a:schemeClr val="bg1">
              <a:lumMod val="95000"/>
            </a:schemeClr>
          </a:solidFill>
        </p:spPr>
        <p:txBody>
          <a:bodyPr wrap="square" rtlCol="0">
            <a:spAutoFit/>
          </a:bodyPr>
          <a:lstStyle/>
          <a:p>
            <a:r>
              <a:rPr lang="tr-TR" sz="1200" dirty="0" smtClean="0"/>
              <a:t>CTS-PC, çocuğun yaralanıp </a:t>
            </a:r>
            <a:r>
              <a:rPr lang="tr-TR" sz="1200" dirty="0" smtClean="0"/>
              <a:t>yara</a:t>
            </a:r>
            <a:r>
              <a:rPr lang="en-US" sz="1200" dirty="0" err="1" smtClean="0"/>
              <a:t>lanmamasından</a:t>
            </a:r>
            <a:r>
              <a:rPr lang="en-US" sz="1200" dirty="0" smtClean="0"/>
              <a:t> </a:t>
            </a:r>
            <a:r>
              <a:rPr lang="en-US" sz="1200" dirty="0" err="1" smtClean="0"/>
              <a:t>bağımsız</a:t>
            </a:r>
            <a:r>
              <a:rPr lang="en-US" sz="1200" dirty="0" smtClean="0"/>
              <a:t> </a:t>
            </a:r>
            <a:r>
              <a:rPr lang="en-US" sz="1200" dirty="0" err="1" smtClean="0"/>
              <a:t>olarak</a:t>
            </a:r>
            <a:r>
              <a:rPr lang="en-US" sz="1200" dirty="0" smtClean="0"/>
              <a:t>, </a:t>
            </a:r>
            <a:r>
              <a:rPr lang="tr-TR" sz="1200" dirty="0" smtClean="0"/>
              <a:t>ebeveynlerin </a:t>
            </a:r>
            <a:r>
              <a:rPr lang="tr-TR" sz="1200" dirty="0" smtClean="0"/>
              <a:t>çocuklarına karşı fiziksel ve psikolojik </a:t>
            </a:r>
            <a:r>
              <a:rPr lang="en-US" sz="1200" dirty="0" err="1" smtClean="0"/>
              <a:t>şiddet</a:t>
            </a:r>
            <a:r>
              <a:rPr lang="en-US" sz="1200" dirty="0" smtClean="0"/>
              <a:t> </a:t>
            </a:r>
            <a:r>
              <a:rPr lang="tr-TR" sz="1200" dirty="0" smtClean="0"/>
              <a:t>olarak </a:t>
            </a:r>
            <a:r>
              <a:rPr lang="tr-TR" sz="1200" dirty="0" smtClean="0"/>
              <a:t>kabul edilebilecek </a:t>
            </a:r>
            <a:r>
              <a:rPr lang="tr-TR" sz="1200" dirty="0" smtClean="0"/>
              <a:t>şekillerde</a:t>
            </a:r>
            <a:r>
              <a:rPr lang="en-US" sz="1200" dirty="0" err="1" smtClean="0"/>
              <a:t>ki</a:t>
            </a:r>
            <a:r>
              <a:rPr lang="en-US" sz="1200" dirty="0" smtClean="0"/>
              <a:t> </a:t>
            </a:r>
            <a:r>
              <a:rPr lang="en-US" sz="1200" dirty="0" err="1" smtClean="0"/>
              <a:t>davranışlarını</a:t>
            </a:r>
            <a:r>
              <a:rPr lang="en-US" sz="1200" dirty="0" smtClean="0"/>
              <a:t> </a:t>
            </a:r>
            <a:r>
              <a:rPr lang="tr-TR" sz="1200" dirty="0" smtClean="0"/>
              <a:t>ölçer</a:t>
            </a:r>
            <a:r>
              <a:rPr lang="tr-TR" sz="1200" dirty="0" smtClean="0"/>
              <a:t>. </a:t>
            </a:r>
            <a:r>
              <a:rPr lang="tr-TR" sz="1200" dirty="0" smtClean="0"/>
              <a:t>CTS</a:t>
            </a:r>
            <a:r>
              <a:rPr lang="en-US" sz="1200" dirty="0" smtClean="0"/>
              <a:t>-</a:t>
            </a:r>
            <a:r>
              <a:rPr lang="tr-TR" sz="1200" dirty="0" smtClean="0"/>
              <a:t>PC </a:t>
            </a:r>
            <a:r>
              <a:rPr lang="tr-TR" sz="1200" dirty="0" smtClean="0"/>
              <a:t>ebeveyn davranışını ölçtüğü ve çocuğa </a:t>
            </a:r>
            <a:r>
              <a:rPr lang="tr-TR" sz="1200" dirty="0" smtClean="0"/>
              <a:t>zarar</a:t>
            </a:r>
            <a:r>
              <a:rPr lang="en-US" sz="1200" dirty="0" err="1" smtClean="0"/>
              <a:t>ı</a:t>
            </a:r>
            <a:r>
              <a:rPr lang="en-US" sz="1200" dirty="0" smtClean="0"/>
              <a:t> </a:t>
            </a:r>
            <a:r>
              <a:rPr lang="en-US" sz="1200" dirty="0" err="1" smtClean="0"/>
              <a:t>değerlendirmediği</a:t>
            </a:r>
            <a:r>
              <a:rPr lang="tr-TR" sz="1200" dirty="0" smtClean="0"/>
              <a:t> için</a:t>
            </a:r>
            <a:r>
              <a:rPr lang="tr-TR" sz="1200" dirty="0" smtClean="0"/>
              <a:t>, </a:t>
            </a:r>
            <a:r>
              <a:rPr lang="en-US" sz="1200" dirty="0" err="1" smtClean="0"/>
              <a:t>çocuğa</a:t>
            </a:r>
            <a:r>
              <a:rPr lang="en-US" sz="1200" dirty="0" smtClean="0"/>
              <a:t> </a:t>
            </a:r>
            <a:r>
              <a:rPr lang="en-US" sz="1200" dirty="0" err="1" smtClean="0"/>
              <a:t>istismarı</a:t>
            </a:r>
            <a:r>
              <a:rPr lang="en-US" sz="1200" dirty="0" smtClean="0"/>
              <a:t> </a:t>
            </a:r>
            <a:r>
              <a:rPr lang="en-US" sz="1200" dirty="0" err="1" smtClean="0"/>
              <a:t>yerine</a:t>
            </a:r>
            <a:r>
              <a:rPr lang="en-US" sz="1200" dirty="0" smtClean="0"/>
              <a:t> </a:t>
            </a:r>
            <a:r>
              <a:rPr lang="en-US" sz="1200" dirty="0" err="1" smtClean="0"/>
              <a:t>çocuk</a:t>
            </a:r>
            <a:r>
              <a:rPr lang="en-US" sz="1200" dirty="0" smtClean="0"/>
              <a:t> </a:t>
            </a:r>
            <a:r>
              <a:rPr lang="en-US" sz="1200" dirty="0" err="1" smtClean="0"/>
              <a:t>ihmali</a:t>
            </a:r>
            <a:r>
              <a:rPr lang="en-US" sz="1200" dirty="0" smtClean="0"/>
              <a:t> </a:t>
            </a:r>
            <a:r>
              <a:rPr lang="en-US" sz="1200" dirty="0" err="1" smtClean="0"/>
              <a:t>ve</a:t>
            </a:r>
            <a:r>
              <a:rPr lang="en-US" sz="1200" dirty="0" smtClean="0"/>
              <a:t> </a:t>
            </a:r>
            <a:r>
              <a:rPr lang="tr-TR" sz="1200" dirty="0" smtClean="0"/>
              <a:t>kötü muamele</a:t>
            </a:r>
            <a:r>
              <a:rPr lang="en-US" sz="1200" dirty="0" smtClean="0"/>
              <a:t> </a:t>
            </a:r>
            <a:r>
              <a:rPr lang="en-US" sz="1200" dirty="0" err="1" smtClean="0"/>
              <a:t>ölçeği</a:t>
            </a:r>
            <a:r>
              <a:rPr lang="en-US" sz="1200" dirty="0" smtClean="0"/>
              <a:t> </a:t>
            </a:r>
            <a:r>
              <a:rPr lang="tr-TR" sz="1200" dirty="0" smtClean="0"/>
              <a:t>olarak </a:t>
            </a:r>
            <a:r>
              <a:rPr lang="tr-TR" sz="1200" dirty="0" smtClean="0"/>
              <a:t>tanımlanmaktadır. </a:t>
            </a:r>
            <a:r>
              <a:rPr lang="en-US" sz="1200" dirty="0" err="1" smtClean="0"/>
              <a:t>Ölçek</a:t>
            </a:r>
            <a:r>
              <a:rPr lang="en-US" sz="1200" dirty="0" smtClean="0"/>
              <a:t>, </a:t>
            </a:r>
            <a:r>
              <a:rPr lang="tr-TR" sz="1200" dirty="0" smtClean="0"/>
              <a:t>3 </a:t>
            </a:r>
            <a:r>
              <a:rPr lang="tr-TR" sz="1200" dirty="0" smtClean="0"/>
              <a:t>alt ölçeğe sahiptir ve Türkiye'de sıkça kullanıldığı bildirilen potansiyel olarak zararlı disiplin yöntemleri olan 4 </a:t>
            </a:r>
            <a:r>
              <a:rPr lang="tr-TR" sz="1200" dirty="0" smtClean="0"/>
              <a:t>madde</a:t>
            </a:r>
            <a:r>
              <a:rPr lang="en-US" sz="1200" dirty="0" smtClean="0"/>
              <a:t> </a:t>
            </a:r>
            <a:r>
              <a:rPr lang="en-US" sz="1200" dirty="0" err="1" smtClean="0"/>
              <a:t>Türkiye’de</a:t>
            </a:r>
            <a:r>
              <a:rPr lang="en-US" sz="1200" dirty="0" smtClean="0"/>
              <a:t> </a:t>
            </a:r>
            <a:r>
              <a:rPr lang="en-US" sz="1200" dirty="0" err="1" smtClean="0"/>
              <a:t>eklenmiştir</a:t>
            </a:r>
            <a:r>
              <a:rPr lang="tr-TR" sz="1200" dirty="0" smtClean="0"/>
              <a:t>.</a:t>
            </a:r>
            <a:endParaRPr lang="tr-TR" sz="1200" dirty="0" smtClean="0"/>
          </a:p>
          <a:p>
            <a:endParaRPr lang="tr-TR" sz="1200" dirty="0" smtClean="0"/>
          </a:p>
          <a:p>
            <a:r>
              <a:rPr lang="tr-TR" sz="1200" b="1" dirty="0" smtClean="0"/>
              <a:t>Şiddet içermeyen disiplin alt ölçeği</a:t>
            </a:r>
            <a:r>
              <a:rPr lang="tr-TR" sz="1200" dirty="0" smtClean="0"/>
              <a:t>: 5 maddeyle, ölçülü olarak kullanıldığında uygun disiplin teknikleri olarak kabul edilen </a:t>
            </a:r>
            <a:r>
              <a:rPr lang="en-US" sz="1200" dirty="0" err="1" smtClean="0"/>
              <a:t>fiziksel</a:t>
            </a:r>
            <a:r>
              <a:rPr lang="en-US" sz="1200" dirty="0" smtClean="0"/>
              <a:t> </a:t>
            </a:r>
            <a:r>
              <a:rPr lang="tr-TR" sz="1200" dirty="0" smtClean="0"/>
              <a:t>cezalandırmaya </a:t>
            </a:r>
            <a:r>
              <a:rPr lang="tr-TR" sz="1200" dirty="0" smtClean="0"/>
              <a:t>alternatif olarak kullanılan dört disiplin uygulamasının (açıklama, zaman aşımı, ayrıcalıkların yoksunluğu vb.) </a:t>
            </a:r>
            <a:r>
              <a:rPr lang="en-US" sz="1200" dirty="0" smtClean="0"/>
              <a:t>k</a:t>
            </a:r>
            <a:r>
              <a:rPr lang="tr-TR" sz="1200" dirty="0" err="1" smtClean="0"/>
              <a:t>ullanımını</a:t>
            </a:r>
            <a:r>
              <a:rPr lang="tr-TR" sz="1200" dirty="0" smtClean="0"/>
              <a:t> </a:t>
            </a:r>
            <a:r>
              <a:rPr lang="tr-TR" sz="1200" dirty="0" smtClean="0"/>
              <a:t>ölçer.</a:t>
            </a:r>
          </a:p>
          <a:p>
            <a:endParaRPr lang="tr-TR" sz="1200" dirty="0" smtClean="0"/>
          </a:p>
          <a:p>
            <a:r>
              <a:rPr lang="tr-TR" sz="1200" b="1" dirty="0" smtClean="0"/>
              <a:t>Psikolojik saldırganlık ölçeği</a:t>
            </a:r>
            <a:r>
              <a:rPr lang="tr-TR" sz="1200" dirty="0" smtClean="0"/>
              <a:t>: 5 maddeye sahiptir ve çocuğun ebeveyninde psikolojik </a:t>
            </a:r>
            <a:r>
              <a:rPr lang="en-US" sz="1200" dirty="0" err="1" smtClean="0"/>
              <a:t>acı</a:t>
            </a:r>
            <a:r>
              <a:rPr lang="en-US" sz="1200" dirty="0" smtClean="0"/>
              <a:t>/</a:t>
            </a:r>
            <a:r>
              <a:rPr lang="en-US" sz="1200" dirty="0" err="1" smtClean="0"/>
              <a:t>azap</a:t>
            </a:r>
            <a:r>
              <a:rPr lang="en-US" sz="1200" dirty="0" smtClean="0"/>
              <a:t> </a:t>
            </a:r>
            <a:r>
              <a:rPr lang="tr-TR" sz="1200" dirty="0" smtClean="0"/>
              <a:t>veya </a:t>
            </a:r>
            <a:r>
              <a:rPr lang="tr-TR" sz="1200" dirty="0" smtClean="0"/>
              <a:t>korku yaratmaya yönelik </a:t>
            </a:r>
            <a:r>
              <a:rPr lang="tr-TR" sz="1200" dirty="0" smtClean="0"/>
              <a:t>(isim</a:t>
            </a:r>
            <a:r>
              <a:rPr lang="en-US" sz="1200" dirty="0" smtClean="0"/>
              <a:t> </a:t>
            </a:r>
            <a:r>
              <a:rPr lang="en-US" sz="1200" dirty="0" err="1" smtClean="0"/>
              <a:t>takarak</a:t>
            </a:r>
            <a:r>
              <a:rPr lang="en-US" sz="1200" dirty="0" smtClean="0"/>
              <a:t> </a:t>
            </a:r>
            <a:r>
              <a:rPr lang="en-US" sz="1200" dirty="0" err="1" smtClean="0"/>
              <a:t>aşağılama</a:t>
            </a:r>
            <a:r>
              <a:rPr lang="tr-TR" sz="1200" dirty="0" smtClean="0"/>
              <a:t>, bağır</a:t>
            </a:r>
            <a:r>
              <a:rPr lang="en-US" sz="1200" dirty="0" smtClean="0"/>
              <a:t>ma</a:t>
            </a:r>
            <a:r>
              <a:rPr lang="tr-TR" sz="1200" dirty="0" smtClean="0"/>
              <a:t>, </a:t>
            </a:r>
            <a:r>
              <a:rPr lang="tr-TR" sz="1200" dirty="0" smtClean="0"/>
              <a:t>tehdit etme vb.) </a:t>
            </a:r>
            <a:r>
              <a:rPr lang="en-US" sz="1200" dirty="0" smtClean="0"/>
              <a:t>s</a:t>
            </a:r>
            <a:r>
              <a:rPr lang="tr-TR" sz="1200" dirty="0" smtClean="0"/>
              <a:t>özlü </a:t>
            </a:r>
            <a:r>
              <a:rPr lang="tr-TR" sz="1200" dirty="0" smtClean="0"/>
              <a:t>ve sembolik eylemleri ölçmesi amaçlanmıştır. Bunlar büyük ölçüde potansiyel olarak zararlı ve uygunsuz disiplin teknikleri olarak kabul edilir.</a:t>
            </a:r>
          </a:p>
          <a:p>
            <a:endParaRPr lang="tr-TR" sz="1200" dirty="0" smtClean="0"/>
          </a:p>
          <a:p>
            <a:r>
              <a:rPr lang="tr-TR" sz="1200" b="1" dirty="0" smtClean="0"/>
              <a:t>Fiziksel saldırı</a:t>
            </a:r>
            <a:r>
              <a:rPr lang="tr-TR" sz="1200" dirty="0" smtClean="0"/>
              <a:t>: </a:t>
            </a:r>
            <a:r>
              <a:rPr lang="tr-TR" sz="1200" dirty="0" err="1" smtClean="0"/>
              <a:t>CTS</a:t>
            </a:r>
            <a:r>
              <a:rPr lang="tr-TR" sz="1200" dirty="0" smtClean="0"/>
              <a:t>-PC'de toplam 13 fiziksel saldırı maddesi bulunmaktadır. Maddeler çok çeşitli şiddeti ve yasallığı kapsamaktadır. Düşük </a:t>
            </a:r>
            <a:r>
              <a:rPr lang="tr-TR" sz="1200" dirty="0" smtClean="0"/>
              <a:t>şiddet</a:t>
            </a:r>
            <a:r>
              <a:rPr lang="en-US" sz="1200" dirty="0" smtClean="0"/>
              <a:t> </a:t>
            </a:r>
            <a:r>
              <a:rPr lang="en-US" sz="1200" dirty="0" err="1" smtClean="0"/>
              <a:t>ucunda</a:t>
            </a:r>
            <a:r>
              <a:rPr lang="tr-TR" sz="1200" dirty="0" smtClean="0"/>
              <a:t> </a:t>
            </a:r>
            <a:r>
              <a:rPr lang="tr-TR" sz="1200" dirty="0" smtClean="0"/>
              <a:t>şaplak atma ve diğer </a:t>
            </a:r>
            <a:r>
              <a:rPr lang="en-US" sz="1200" dirty="0" err="1" smtClean="0"/>
              <a:t>fiziksel</a:t>
            </a:r>
            <a:r>
              <a:rPr lang="en-US" sz="1200" dirty="0" smtClean="0"/>
              <a:t> </a:t>
            </a:r>
            <a:r>
              <a:rPr lang="tr-TR" sz="1200" dirty="0" smtClean="0"/>
              <a:t>ceza </a:t>
            </a:r>
            <a:r>
              <a:rPr lang="tr-TR" sz="1200" dirty="0" smtClean="0"/>
              <a:t>biçimleri, ebeveynlerin ısrarcı yanlış davranışlara karşı geleneksel olarak </a:t>
            </a:r>
            <a:r>
              <a:rPr lang="en-US" sz="1200" dirty="0" err="1" smtClean="0"/>
              <a:t>kullanması</a:t>
            </a:r>
            <a:r>
              <a:rPr lang="en-US" sz="1200" dirty="0" smtClean="0"/>
              <a:t> </a:t>
            </a:r>
            <a:r>
              <a:rPr lang="tr-TR" sz="1200" dirty="0" smtClean="0"/>
              <a:t>beklene</a:t>
            </a:r>
            <a:r>
              <a:rPr lang="en-US" sz="1200" dirty="0" err="1" smtClean="0"/>
              <a:t>bilecek</a:t>
            </a:r>
            <a:r>
              <a:rPr lang="tr-TR" sz="1200" dirty="0" smtClean="0"/>
              <a:t> </a:t>
            </a:r>
            <a:r>
              <a:rPr lang="tr-TR" sz="1200" dirty="0" smtClean="0"/>
              <a:t>davranışlardır (</a:t>
            </a:r>
            <a:r>
              <a:rPr lang="tr-TR" sz="1200" dirty="0" err="1" smtClean="0"/>
              <a:t>Straus</a:t>
            </a:r>
            <a:r>
              <a:rPr lang="tr-TR" sz="1200" dirty="0" smtClean="0"/>
              <a:t>, 1994; </a:t>
            </a:r>
            <a:r>
              <a:rPr lang="tr-TR" sz="1200" dirty="0" err="1" smtClean="0"/>
              <a:t>Straus</a:t>
            </a:r>
            <a:r>
              <a:rPr lang="tr-TR" sz="1200" dirty="0" smtClean="0"/>
              <a:t> ve </a:t>
            </a:r>
            <a:r>
              <a:rPr lang="tr-TR" sz="1200" dirty="0" err="1" smtClean="0"/>
              <a:t>Mathur</a:t>
            </a:r>
            <a:r>
              <a:rPr lang="tr-TR" sz="1200" dirty="0" smtClean="0"/>
              <a:t>, 1996). Ölçeğin son derece şiddetli </a:t>
            </a:r>
            <a:r>
              <a:rPr lang="en-US" sz="1200" dirty="0" err="1" smtClean="0"/>
              <a:t>ucundaki</a:t>
            </a:r>
            <a:r>
              <a:rPr lang="en-US" sz="1200" dirty="0" smtClean="0"/>
              <a:t> </a:t>
            </a:r>
            <a:r>
              <a:rPr lang="en-US" sz="1200" dirty="0" err="1" smtClean="0"/>
              <a:t>davranışlar</a:t>
            </a:r>
            <a:r>
              <a:rPr lang="en-US" sz="1200" dirty="0" smtClean="0"/>
              <a:t> </a:t>
            </a:r>
            <a:r>
              <a:rPr lang="tr-TR" sz="1200" dirty="0" smtClean="0"/>
              <a:t>(bir </a:t>
            </a:r>
            <a:r>
              <a:rPr lang="tr-TR" sz="1200" dirty="0" smtClean="0"/>
              <a:t>çocuğu </a:t>
            </a:r>
            <a:r>
              <a:rPr lang="en-US" sz="1200" dirty="0" err="1" smtClean="0"/>
              <a:t>bıçaklamak</a:t>
            </a:r>
            <a:r>
              <a:rPr lang="en-US" sz="1200" dirty="0" smtClean="0"/>
              <a:t> </a:t>
            </a:r>
            <a:r>
              <a:rPr lang="tr-TR" sz="1200" dirty="0" smtClean="0"/>
              <a:t>veya </a:t>
            </a:r>
            <a:r>
              <a:rPr lang="tr-TR" sz="1200" dirty="0" smtClean="0"/>
              <a:t>tekmelemek gibi) fiziksel kötü muamelenin </a:t>
            </a:r>
            <a:r>
              <a:rPr lang="en-US" sz="1200" dirty="0" err="1" smtClean="0"/>
              <a:t>uç</a:t>
            </a:r>
            <a:r>
              <a:rPr lang="en-US" sz="1200" dirty="0" smtClean="0"/>
              <a:t> </a:t>
            </a:r>
            <a:r>
              <a:rPr lang="tr-TR" sz="1200" dirty="0" smtClean="0"/>
              <a:t>göstergeleridir</a:t>
            </a:r>
            <a:r>
              <a:rPr lang="tr-TR" sz="1200" dirty="0" smtClean="0"/>
              <a:t>. Bu değerlendirmede kullandığımız yedi madde, küçük ve </a:t>
            </a:r>
            <a:r>
              <a:rPr lang="en-US" sz="1200" dirty="0" err="1" smtClean="0"/>
              <a:t>orta</a:t>
            </a:r>
            <a:r>
              <a:rPr lang="en-US" sz="1200" dirty="0" smtClean="0"/>
              <a:t> </a:t>
            </a:r>
            <a:r>
              <a:rPr lang="tr-TR" sz="1200" dirty="0" smtClean="0"/>
              <a:t>şiddetli </a:t>
            </a:r>
            <a:r>
              <a:rPr lang="en-US" sz="1200" dirty="0" err="1" smtClean="0"/>
              <a:t>fiziksel</a:t>
            </a:r>
            <a:r>
              <a:rPr lang="en-US" sz="1200" dirty="0" smtClean="0"/>
              <a:t> </a:t>
            </a:r>
            <a:r>
              <a:rPr lang="en-US" sz="1200" dirty="0"/>
              <a:t>c</a:t>
            </a:r>
            <a:r>
              <a:rPr lang="tr-TR" sz="1200" dirty="0" err="1" smtClean="0"/>
              <a:t>ezalandırma</a:t>
            </a:r>
            <a:r>
              <a:rPr lang="en-US" sz="1200" dirty="0" smtClean="0"/>
              <a:t> </a:t>
            </a:r>
            <a:r>
              <a:rPr lang="en-US" sz="1200" dirty="0" err="1" smtClean="0"/>
              <a:t>davranışlarını</a:t>
            </a:r>
            <a:r>
              <a:rPr lang="en-US" sz="1200" dirty="0" smtClean="0"/>
              <a:t> </a:t>
            </a:r>
            <a:r>
              <a:rPr lang="tr-TR" sz="1200" dirty="0" smtClean="0"/>
              <a:t> </a:t>
            </a:r>
            <a:r>
              <a:rPr lang="tr-TR" sz="1200" dirty="0" smtClean="0"/>
              <a:t>(</a:t>
            </a:r>
            <a:r>
              <a:rPr lang="tr-TR" sz="1200" dirty="0" smtClean="0"/>
              <a:t>ebeveynler</a:t>
            </a:r>
            <a:r>
              <a:rPr lang="en-US" sz="1200" dirty="0" smtClean="0"/>
              <a:t>in</a:t>
            </a:r>
            <a:r>
              <a:rPr lang="tr-TR" sz="1200" dirty="0" smtClean="0"/>
              <a:t> </a:t>
            </a:r>
            <a:r>
              <a:rPr lang="tr-TR" sz="1200" dirty="0" smtClean="0"/>
              <a:t>aleyhlerinde yasal kovuşturmadan muaf tutulduğu küçük fiziksel saldırı eylemleri) değerlendirmek için kullanılabilir, ancak yine de çocuğa yüksek potansiyel zarar verebileceği düşünülür ve uygun olmayan disiplin </a:t>
            </a:r>
            <a:r>
              <a:rPr lang="tr-TR" sz="1200" dirty="0" smtClean="0"/>
              <a:t>teknikleri</a:t>
            </a:r>
            <a:r>
              <a:rPr lang="en-US" sz="1200" dirty="0" err="1" smtClean="0"/>
              <a:t>dir</a:t>
            </a:r>
            <a:r>
              <a:rPr lang="tr-TR" sz="1200" dirty="0" smtClean="0"/>
              <a:t>.</a:t>
            </a:r>
            <a:endParaRPr lang="tr-TR" sz="1200" dirty="0" smtClean="0"/>
          </a:p>
          <a:p>
            <a:endParaRPr lang="tr-TR" sz="1200" dirty="0" smtClean="0"/>
          </a:p>
          <a:p>
            <a:r>
              <a:rPr lang="tr-TR" sz="1200" b="1" dirty="0" smtClean="0"/>
              <a:t>Yerel ilaveler</a:t>
            </a:r>
            <a:r>
              <a:rPr lang="tr-TR" sz="1200" dirty="0" smtClean="0"/>
              <a:t>: Küçük çocukların annelerinin, </a:t>
            </a:r>
            <a:r>
              <a:rPr lang="tr-TR" sz="1200" dirty="0" err="1" smtClean="0"/>
              <a:t>CTS</a:t>
            </a:r>
            <a:r>
              <a:rPr lang="tr-TR" sz="1200" dirty="0" smtClean="0"/>
              <a:t>-PC'nin bir parçası olmayan ancak KAMER müdahale programında özel olarak ele alınan bölgede sık kullandıklarını bildiren yöntemleri açıklayan 4 madde vardı. Bunlar, sevginin geri çekilmesi ya da sevgiyi geri </a:t>
            </a:r>
            <a:r>
              <a:rPr lang="tr-TR" sz="1200" dirty="0" smtClean="0"/>
              <a:t>çekme</a:t>
            </a:r>
            <a:r>
              <a:rPr lang="en-US" sz="1200" dirty="0" smtClean="0"/>
              <a:t> </a:t>
            </a:r>
            <a:r>
              <a:rPr lang="en-US" sz="1200" dirty="0" err="1" smtClean="0"/>
              <a:t>tehtidi</a:t>
            </a:r>
            <a:r>
              <a:rPr lang="tr-TR" sz="1200" dirty="0" smtClean="0"/>
              <a:t>, </a:t>
            </a:r>
            <a:r>
              <a:rPr lang="tr-TR" sz="1200" dirty="0" smtClean="0"/>
              <a:t>somurtma (ebeveyn tarafından) veya çocuğu karşılaştırma ve </a:t>
            </a:r>
            <a:r>
              <a:rPr lang="tr-TR" sz="1200" dirty="0" smtClean="0"/>
              <a:t>utan</a:t>
            </a:r>
            <a:r>
              <a:rPr lang="en-US" sz="1200" dirty="0" err="1" smtClean="0"/>
              <a:t>dır</a:t>
            </a:r>
            <a:r>
              <a:rPr lang="tr-TR" sz="1200" dirty="0" err="1" smtClean="0"/>
              <a:t>ma</a:t>
            </a:r>
            <a:r>
              <a:rPr lang="tr-TR" sz="1200" dirty="0" smtClean="0"/>
              <a:t> </a:t>
            </a:r>
            <a:r>
              <a:rPr lang="tr-TR" sz="1200" dirty="0" smtClean="0"/>
              <a:t>gibi psikolojik manipülasyon taktikleridir.</a:t>
            </a:r>
            <a:endParaRPr lang="tr-TR" sz="1200" dirty="0"/>
          </a:p>
        </p:txBody>
      </p:sp>
      <p:pic>
        <p:nvPicPr>
          <p:cNvPr id="4" name="Picture 3"/>
          <p:cNvPicPr>
            <a:picLocks noChangeAspect="1"/>
          </p:cNvPicPr>
          <p:nvPr/>
        </p:nvPicPr>
        <p:blipFill>
          <a:blip r:embed="rId2"/>
          <a:stretch>
            <a:fillRect/>
          </a:stretch>
        </p:blipFill>
        <p:spPr>
          <a:xfrm>
            <a:off x="8141119" y="2445744"/>
            <a:ext cx="3780453" cy="2268272"/>
          </a:xfrm>
          <a:prstGeom prst="rect">
            <a:avLst/>
          </a:prstGeom>
        </p:spPr>
      </p:pic>
    </p:spTree>
    <p:extLst>
      <p:ext uri="{BB962C8B-B14F-4D97-AF65-F5344CB8AC3E}">
        <p14:creationId xmlns:p14="http://schemas.microsoft.com/office/powerpoint/2010/main" val="3064114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a:t>Davranışsal Disiplin ve Kötü Muamele- </a:t>
            </a:r>
            <a:r>
              <a:rPr lang="tr-TR" dirty="0" err="1"/>
              <a:t>CTS</a:t>
            </a:r>
            <a:r>
              <a:rPr lang="tr-TR" dirty="0"/>
              <a:t>-PC Kullanım Sıklığı</a:t>
            </a:r>
            <a:endParaRPr lang="en-US" dirty="0">
              <a:solidFill>
                <a:srgbClr val="FF0000"/>
              </a:solidFill>
            </a:endParaRPr>
          </a:p>
        </p:txBody>
      </p:sp>
      <p:sp>
        <p:nvSpPr>
          <p:cNvPr id="3" name="Slide Number Placeholder 2"/>
          <p:cNvSpPr>
            <a:spLocks noGrp="1"/>
          </p:cNvSpPr>
          <p:nvPr>
            <p:ph type="sldNum" sz="quarter" idx="12"/>
          </p:nvPr>
        </p:nvSpPr>
        <p:spPr/>
        <p:txBody>
          <a:bodyPr/>
          <a:lstStyle/>
          <a:p>
            <a:fld id="{EDE33F61-6FEC-4FD1-81A4-86B6F1FB65B4}" type="slidenum">
              <a:rPr lang="en-US" smtClean="0"/>
              <a:t>36</a:t>
            </a:fld>
            <a:endParaRPr lang="en-US"/>
          </a:p>
        </p:txBody>
      </p:sp>
      <p:graphicFrame>
        <p:nvGraphicFramePr>
          <p:cNvPr id="8" name="Chart 7"/>
          <p:cNvGraphicFramePr/>
          <p:nvPr>
            <p:extLst/>
          </p:nvPr>
        </p:nvGraphicFramePr>
        <p:xfrm>
          <a:off x="7403976" y="777240"/>
          <a:ext cx="4423965" cy="1398774"/>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552535" y="1871974"/>
            <a:ext cx="5513832" cy="3231654"/>
          </a:xfrm>
          <a:prstGeom prst="rect">
            <a:avLst/>
          </a:prstGeom>
          <a:solidFill>
            <a:schemeClr val="bg1">
              <a:lumMod val="95000"/>
            </a:schemeClr>
          </a:solidFill>
        </p:spPr>
        <p:txBody>
          <a:bodyPr wrap="square" rtlCol="0">
            <a:spAutoFit/>
          </a:bodyPr>
          <a:lstStyle/>
          <a:p>
            <a:r>
              <a:rPr lang="en-US" sz="1200" dirty="0" err="1"/>
              <a:t>Müdahale</a:t>
            </a:r>
            <a:r>
              <a:rPr lang="en-US" sz="1200" dirty="0"/>
              <a:t> </a:t>
            </a:r>
            <a:r>
              <a:rPr lang="en-US" sz="1200" dirty="0" err="1"/>
              <a:t>öncesi</a:t>
            </a:r>
            <a:r>
              <a:rPr lang="en-US" sz="1200" dirty="0"/>
              <a:t> </a:t>
            </a:r>
            <a:r>
              <a:rPr lang="en-US" sz="1200" dirty="0" err="1"/>
              <a:t>değerlendirmede</a:t>
            </a:r>
            <a:r>
              <a:rPr lang="en-US" sz="1200" dirty="0"/>
              <a:t>, </a:t>
            </a:r>
            <a:r>
              <a:rPr lang="en-US" sz="1200" dirty="0" err="1" smtClean="0"/>
              <a:t>müdahale</a:t>
            </a:r>
            <a:r>
              <a:rPr lang="en-US" sz="1200" dirty="0" smtClean="0"/>
              <a:t> </a:t>
            </a:r>
            <a:r>
              <a:rPr lang="en-US" sz="1200" dirty="0" err="1" smtClean="0"/>
              <a:t>grubuna</a:t>
            </a:r>
            <a:r>
              <a:rPr lang="en-US" sz="1200" dirty="0" smtClean="0"/>
              <a:t> </a:t>
            </a:r>
            <a:r>
              <a:rPr lang="en-US" sz="1200" dirty="0" err="1" smtClean="0"/>
              <a:t>katılan</a:t>
            </a:r>
            <a:r>
              <a:rPr lang="en-US" sz="1200" dirty="0" smtClean="0"/>
              <a:t> </a:t>
            </a:r>
            <a:r>
              <a:rPr lang="en-US" sz="1200" dirty="0" err="1" smtClean="0"/>
              <a:t>annelerin</a:t>
            </a:r>
            <a:r>
              <a:rPr lang="en-US" sz="1200" dirty="0" smtClean="0"/>
              <a:t> </a:t>
            </a:r>
            <a:r>
              <a:rPr lang="en-US" sz="1200" dirty="0" err="1" smtClean="0"/>
              <a:t>kontrol</a:t>
            </a:r>
            <a:r>
              <a:rPr lang="en-US" sz="1200" dirty="0" smtClean="0"/>
              <a:t> </a:t>
            </a:r>
            <a:r>
              <a:rPr lang="en-US" sz="1200" dirty="0" err="1" smtClean="0"/>
              <a:t>grubu</a:t>
            </a:r>
            <a:r>
              <a:rPr lang="en-US" sz="1200" dirty="0" smtClean="0"/>
              <a:t> </a:t>
            </a:r>
            <a:r>
              <a:rPr lang="en-US" sz="1200" dirty="0" err="1" smtClean="0"/>
              <a:t>annelere</a:t>
            </a:r>
            <a:r>
              <a:rPr lang="en-US" sz="1200" dirty="0" smtClean="0"/>
              <a:t> </a:t>
            </a:r>
            <a:r>
              <a:rPr lang="en-US" sz="1200" dirty="0" err="1" smtClean="0"/>
              <a:t>kıyasla</a:t>
            </a:r>
            <a:r>
              <a:rPr lang="en-US" sz="1200" dirty="0" smtClean="0"/>
              <a:t>  </a:t>
            </a:r>
            <a:r>
              <a:rPr lang="en-US" sz="1200" dirty="0" err="1" smtClean="0"/>
              <a:t>daha</a:t>
            </a:r>
            <a:r>
              <a:rPr lang="en-US" sz="1200" dirty="0" smtClean="0"/>
              <a:t> </a:t>
            </a:r>
            <a:r>
              <a:rPr lang="en-US" sz="1200" dirty="0" err="1" smtClean="0"/>
              <a:t>sık</a:t>
            </a:r>
            <a:r>
              <a:rPr lang="en-US" sz="1200" dirty="0" smtClean="0"/>
              <a:t> </a:t>
            </a:r>
            <a:r>
              <a:rPr lang="en-US" sz="1200" dirty="0" err="1" smtClean="0"/>
              <a:t>psikolojik</a:t>
            </a:r>
            <a:r>
              <a:rPr lang="en-US" sz="1200" dirty="0" smtClean="0"/>
              <a:t> </a:t>
            </a:r>
            <a:r>
              <a:rPr lang="en-US" sz="1200" dirty="0" err="1"/>
              <a:t>ve</a:t>
            </a:r>
            <a:r>
              <a:rPr lang="en-US" sz="1200" dirty="0"/>
              <a:t> </a:t>
            </a:r>
            <a:r>
              <a:rPr lang="en-US" sz="1200" dirty="0" err="1"/>
              <a:t>fiziksel</a:t>
            </a:r>
            <a:r>
              <a:rPr lang="en-US" sz="1200" dirty="0"/>
              <a:t> </a:t>
            </a:r>
            <a:r>
              <a:rPr lang="en-US" sz="1200" dirty="0" err="1"/>
              <a:t>disiplin</a:t>
            </a:r>
            <a:r>
              <a:rPr lang="en-US" sz="1200" dirty="0"/>
              <a:t> </a:t>
            </a:r>
            <a:r>
              <a:rPr lang="en-US" sz="1200" dirty="0" err="1"/>
              <a:t>yöntemlerini</a:t>
            </a:r>
            <a:r>
              <a:rPr lang="en-US" sz="1200" dirty="0"/>
              <a:t> </a:t>
            </a:r>
            <a:r>
              <a:rPr lang="en-US" sz="1200" dirty="0" err="1" smtClean="0"/>
              <a:t>kullandığı</a:t>
            </a:r>
            <a:r>
              <a:rPr lang="en-US" sz="1200" dirty="0" smtClean="0"/>
              <a:t> </a:t>
            </a:r>
            <a:r>
              <a:rPr lang="en-US" sz="1200" dirty="0" err="1" smtClean="0"/>
              <a:t>görülmekle</a:t>
            </a:r>
            <a:r>
              <a:rPr lang="en-US" sz="1200" dirty="0" smtClean="0"/>
              <a:t> </a:t>
            </a:r>
            <a:r>
              <a:rPr lang="en-US" sz="1200" dirty="0" err="1" smtClean="0"/>
              <a:t>birlikte</a:t>
            </a:r>
            <a:r>
              <a:rPr lang="en-US" sz="1200" dirty="0" smtClean="0"/>
              <a:t>, </a:t>
            </a:r>
            <a:r>
              <a:rPr lang="en-US" sz="1200" dirty="0" err="1" smtClean="0"/>
              <a:t>bu</a:t>
            </a:r>
            <a:r>
              <a:rPr lang="en-US" sz="1200" dirty="0" smtClean="0"/>
              <a:t> </a:t>
            </a:r>
            <a:r>
              <a:rPr lang="en-US" sz="1200" dirty="0" err="1" smtClean="0"/>
              <a:t>farklar</a:t>
            </a:r>
            <a:r>
              <a:rPr lang="en-US" sz="1200" dirty="0" smtClean="0"/>
              <a:t> </a:t>
            </a:r>
            <a:r>
              <a:rPr lang="en-US" sz="1200" dirty="0" err="1" smtClean="0"/>
              <a:t>istatistiki</a:t>
            </a:r>
            <a:r>
              <a:rPr lang="en-US" sz="1200" dirty="0" smtClean="0"/>
              <a:t> </a:t>
            </a:r>
            <a:r>
              <a:rPr lang="en-US" sz="1200" dirty="0" err="1" smtClean="0"/>
              <a:t>anlam</a:t>
            </a:r>
            <a:r>
              <a:rPr lang="en-US" sz="1200" dirty="0" smtClean="0"/>
              <a:t> </a:t>
            </a:r>
            <a:r>
              <a:rPr lang="en-US" sz="1200" dirty="0" err="1" smtClean="0"/>
              <a:t>sınırını</a:t>
            </a:r>
            <a:r>
              <a:rPr lang="en-US" sz="1200" dirty="0" smtClean="0"/>
              <a:t> </a:t>
            </a:r>
            <a:r>
              <a:rPr lang="en-US" sz="1200" dirty="0" err="1" smtClean="0"/>
              <a:t>aşmamaktadır</a:t>
            </a:r>
            <a:r>
              <a:rPr lang="en-US" sz="1200" dirty="0" smtClean="0"/>
              <a:t>. </a:t>
            </a:r>
            <a:r>
              <a:rPr lang="en-US" sz="1200" dirty="0" smtClean="0"/>
              <a:t>Bu </a:t>
            </a:r>
            <a:r>
              <a:rPr lang="en-US" sz="1200" dirty="0" err="1" smtClean="0"/>
              <a:t>bağlamda</a:t>
            </a:r>
            <a:r>
              <a:rPr lang="en-US" sz="1200" dirty="0" smtClean="0"/>
              <a:t> </a:t>
            </a:r>
            <a:r>
              <a:rPr lang="en-US" sz="1200" dirty="0" err="1" smtClean="0"/>
              <a:t>iki</a:t>
            </a:r>
            <a:r>
              <a:rPr lang="en-US" sz="1200" dirty="0" smtClean="0"/>
              <a:t> </a:t>
            </a:r>
            <a:r>
              <a:rPr lang="en-US" sz="1200" dirty="0" err="1" smtClean="0"/>
              <a:t>grup</a:t>
            </a:r>
            <a:r>
              <a:rPr lang="en-US" sz="1200" dirty="0" smtClean="0"/>
              <a:t> </a:t>
            </a:r>
            <a:r>
              <a:rPr lang="en-US" sz="1200" dirty="0" err="1" smtClean="0"/>
              <a:t>arasında</a:t>
            </a:r>
            <a:r>
              <a:rPr lang="en-US" sz="1200" dirty="0" smtClean="0"/>
              <a:t> </a:t>
            </a:r>
            <a:r>
              <a:rPr lang="en-US" sz="1200" dirty="0" err="1" smtClean="0"/>
              <a:t>farklı</a:t>
            </a:r>
            <a:r>
              <a:rPr lang="en-US" sz="1200" dirty="0" smtClean="0"/>
              <a:t> </a:t>
            </a:r>
            <a:r>
              <a:rPr lang="en-US" sz="1200" dirty="0" err="1" smtClean="0"/>
              <a:t>disiplin</a:t>
            </a:r>
            <a:r>
              <a:rPr lang="en-US" sz="1200" dirty="0" smtClean="0"/>
              <a:t> </a:t>
            </a:r>
            <a:r>
              <a:rPr lang="en-US" sz="1200" dirty="0" err="1" smtClean="0"/>
              <a:t>yöntemlerini</a:t>
            </a:r>
            <a:r>
              <a:rPr lang="en-US" sz="1200" dirty="0" smtClean="0"/>
              <a:t> </a:t>
            </a:r>
            <a:r>
              <a:rPr lang="en-US" sz="1200" dirty="0" err="1" smtClean="0"/>
              <a:t>kullanma</a:t>
            </a:r>
            <a:r>
              <a:rPr lang="en-US" sz="1200" dirty="0" smtClean="0"/>
              <a:t> </a:t>
            </a:r>
            <a:r>
              <a:rPr lang="en-US" sz="1200" dirty="0" err="1" smtClean="0"/>
              <a:t>konusunda</a:t>
            </a:r>
            <a:r>
              <a:rPr lang="en-US" sz="1200" dirty="0" smtClean="0"/>
              <a:t> </a:t>
            </a:r>
            <a:r>
              <a:rPr lang="en-US" sz="1200" dirty="0" err="1" smtClean="0"/>
              <a:t>ön</a:t>
            </a:r>
            <a:r>
              <a:rPr lang="en-US" sz="1200" dirty="0" smtClean="0"/>
              <a:t> test </a:t>
            </a:r>
            <a:r>
              <a:rPr lang="en-US" sz="1200" dirty="0" err="1" smtClean="0"/>
              <a:t>değerlendirmesinde</a:t>
            </a:r>
            <a:r>
              <a:rPr lang="en-US" sz="1200" dirty="0" smtClean="0"/>
              <a:t> </a:t>
            </a:r>
            <a:r>
              <a:rPr lang="en-US" sz="1200" dirty="0" err="1" smtClean="0"/>
              <a:t>bir</a:t>
            </a:r>
            <a:r>
              <a:rPr lang="en-US" sz="1200" dirty="0" smtClean="0"/>
              <a:t> </a:t>
            </a:r>
            <a:r>
              <a:rPr lang="en-US" sz="1200" dirty="0" err="1" smtClean="0"/>
              <a:t>fark</a:t>
            </a:r>
            <a:r>
              <a:rPr lang="en-US" sz="1200" dirty="0" smtClean="0"/>
              <a:t> </a:t>
            </a:r>
            <a:r>
              <a:rPr lang="en-US" sz="1200" dirty="0" err="1" smtClean="0"/>
              <a:t>olmadığı</a:t>
            </a:r>
            <a:r>
              <a:rPr lang="en-US" sz="1200" dirty="0" smtClean="0"/>
              <a:t> </a:t>
            </a:r>
            <a:r>
              <a:rPr lang="en-US" sz="1200" dirty="0" err="1" smtClean="0"/>
              <a:t>söylenebilir</a:t>
            </a:r>
            <a:r>
              <a:rPr lang="en-US" sz="1200" dirty="0" smtClean="0"/>
              <a:t>. </a:t>
            </a:r>
            <a:r>
              <a:rPr lang="en-US" sz="1200" dirty="0" smtClean="0"/>
              <a:t>.</a:t>
            </a:r>
            <a:endParaRPr lang="en-US" sz="1200" dirty="0"/>
          </a:p>
          <a:p>
            <a:endParaRPr lang="en-US" sz="1200" dirty="0"/>
          </a:p>
          <a:p>
            <a:r>
              <a:rPr lang="en-US" sz="1200" dirty="0" err="1"/>
              <a:t>Müdahale</a:t>
            </a:r>
            <a:r>
              <a:rPr lang="en-US" sz="1200" dirty="0"/>
              <a:t> </a:t>
            </a:r>
            <a:r>
              <a:rPr lang="en-US" sz="1200" dirty="0" err="1"/>
              <a:t>sonrası</a:t>
            </a:r>
            <a:r>
              <a:rPr lang="en-US" sz="1200" dirty="0"/>
              <a:t> </a:t>
            </a:r>
            <a:r>
              <a:rPr lang="en-US" sz="1200" dirty="0" err="1"/>
              <a:t>değerlendirmede</a:t>
            </a:r>
            <a:r>
              <a:rPr lang="en-US" sz="1200" dirty="0"/>
              <a:t>, </a:t>
            </a:r>
            <a:r>
              <a:rPr lang="en-US" sz="1200" dirty="0" err="1"/>
              <a:t>müdahale</a:t>
            </a:r>
            <a:r>
              <a:rPr lang="en-US" sz="1200" dirty="0"/>
              <a:t> </a:t>
            </a:r>
            <a:r>
              <a:rPr lang="en-US" sz="1200" dirty="0" err="1"/>
              <a:t>grubu</a:t>
            </a:r>
            <a:r>
              <a:rPr lang="en-US" sz="1200" dirty="0"/>
              <a:t> </a:t>
            </a:r>
            <a:r>
              <a:rPr lang="en-US" sz="1200" dirty="0" err="1"/>
              <a:t>arasında</a:t>
            </a:r>
            <a:r>
              <a:rPr lang="en-US" sz="1200" dirty="0"/>
              <a:t>, </a:t>
            </a:r>
            <a:r>
              <a:rPr lang="en-US" sz="1200" dirty="0" err="1"/>
              <a:t>şiddet</a:t>
            </a:r>
            <a:r>
              <a:rPr lang="en-US" sz="1200" dirty="0"/>
              <a:t> </a:t>
            </a:r>
            <a:r>
              <a:rPr lang="en-US" sz="1200" dirty="0" err="1"/>
              <a:t>içermeyen</a:t>
            </a:r>
            <a:r>
              <a:rPr lang="en-US" sz="1200" dirty="0"/>
              <a:t> </a:t>
            </a:r>
            <a:r>
              <a:rPr lang="en-US" sz="1200" dirty="0" err="1"/>
              <a:t>disiplin</a:t>
            </a:r>
            <a:r>
              <a:rPr lang="en-US" sz="1200" dirty="0"/>
              <a:t> </a:t>
            </a:r>
            <a:r>
              <a:rPr lang="en-US" sz="1200" dirty="0" err="1" smtClean="0"/>
              <a:t>yöntemlerinde</a:t>
            </a:r>
            <a:r>
              <a:rPr lang="en-US" sz="1200" dirty="0" smtClean="0"/>
              <a:t>, </a:t>
            </a:r>
            <a:r>
              <a:rPr lang="en-US" sz="1200" dirty="0" err="1" smtClean="0"/>
              <a:t>örneğin</a:t>
            </a:r>
            <a:r>
              <a:rPr lang="en-US" sz="1200" dirty="0" smtClean="0"/>
              <a:t> </a:t>
            </a:r>
            <a:r>
              <a:rPr lang="en-US" sz="1200" dirty="0" err="1"/>
              <a:t>şiddet</a:t>
            </a:r>
            <a:r>
              <a:rPr lang="en-US" sz="1200" dirty="0"/>
              <a:t> </a:t>
            </a:r>
            <a:r>
              <a:rPr lang="en-US" sz="1200" dirty="0" err="1"/>
              <a:t>içermeyen</a:t>
            </a:r>
            <a:r>
              <a:rPr lang="en-US" sz="1200" dirty="0"/>
              <a:t> </a:t>
            </a:r>
            <a:r>
              <a:rPr lang="en-US" sz="1200" dirty="0" err="1"/>
              <a:t>disiplin</a:t>
            </a:r>
            <a:r>
              <a:rPr lang="en-US" sz="1200" dirty="0"/>
              <a:t> </a:t>
            </a:r>
            <a:r>
              <a:rPr lang="en-US" sz="1200" dirty="0" err="1" smtClean="0"/>
              <a:t>yöntemlerinin</a:t>
            </a:r>
            <a:r>
              <a:rPr lang="en-US" sz="1200" dirty="0" smtClean="0"/>
              <a:t> </a:t>
            </a:r>
            <a:r>
              <a:rPr lang="en-US" sz="1200" dirty="0" err="1" smtClean="0"/>
              <a:t>kullanım</a:t>
            </a:r>
            <a:r>
              <a:rPr lang="en-US" sz="1200" dirty="0" smtClean="0"/>
              <a:t> </a:t>
            </a:r>
            <a:r>
              <a:rPr lang="en-US" sz="1200" dirty="0" err="1" smtClean="0"/>
              <a:t>sıklığında</a:t>
            </a:r>
            <a:r>
              <a:rPr lang="en-US" sz="1200" dirty="0" smtClean="0"/>
              <a:t>, </a:t>
            </a:r>
            <a:r>
              <a:rPr lang="en-US" sz="1200" dirty="0" err="1"/>
              <a:t>önemli</a:t>
            </a:r>
            <a:r>
              <a:rPr lang="en-US" sz="1200" dirty="0"/>
              <a:t> </a:t>
            </a:r>
            <a:r>
              <a:rPr lang="en-US" sz="1200" dirty="0" err="1"/>
              <a:t>bir</a:t>
            </a:r>
            <a:r>
              <a:rPr lang="en-US" sz="1200" dirty="0"/>
              <a:t> </a:t>
            </a:r>
            <a:r>
              <a:rPr lang="en-US" sz="1200" dirty="0" err="1"/>
              <a:t>artış</a:t>
            </a:r>
            <a:r>
              <a:rPr lang="en-US" sz="1200" dirty="0"/>
              <a:t> </a:t>
            </a:r>
            <a:r>
              <a:rPr lang="en-US" sz="1200" dirty="0" err="1"/>
              <a:t>varken</a:t>
            </a:r>
            <a:r>
              <a:rPr lang="en-US" sz="1200" dirty="0"/>
              <a:t>, </a:t>
            </a:r>
            <a:r>
              <a:rPr lang="en-US" sz="1200" dirty="0" err="1" smtClean="0"/>
              <a:t>psikolojik</a:t>
            </a:r>
            <a:r>
              <a:rPr lang="en-US" sz="1200" dirty="0"/>
              <a:t>, </a:t>
            </a:r>
            <a:r>
              <a:rPr lang="en-US" sz="1200" dirty="0" err="1"/>
              <a:t>fiziksel</a:t>
            </a:r>
            <a:r>
              <a:rPr lang="en-US" sz="1200" dirty="0"/>
              <a:t> </a:t>
            </a:r>
            <a:r>
              <a:rPr lang="en-US" sz="1200" dirty="0" err="1"/>
              <a:t>ve</a:t>
            </a:r>
            <a:r>
              <a:rPr lang="en-US" sz="1200" dirty="0"/>
              <a:t> </a:t>
            </a:r>
            <a:r>
              <a:rPr lang="en-US" sz="1200" dirty="0" err="1"/>
              <a:t>spesifik</a:t>
            </a:r>
            <a:r>
              <a:rPr lang="en-US" sz="1200" dirty="0"/>
              <a:t> </a:t>
            </a:r>
            <a:r>
              <a:rPr lang="en-US" sz="1200" dirty="0" err="1"/>
              <a:t>yerel</a:t>
            </a:r>
            <a:r>
              <a:rPr lang="en-US" sz="1200" dirty="0"/>
              <a:t> </a:t>
            </a:r>
            <a:r>
              <a:rPr lang="en-US" sz="1200" dirty="0" err="1"/>
              <a:t>disiplin</a:t>
            </a:r>
            <a:r>
              <a:rPr lang="en-US" sz="1200" dirty="0"/>
              <a:t> </a:t>
            </a:r>
            <a:r>
              <a:rPr lang="en-US" sz="1200" dirty="0" err="1"/>
              <a:t>yöntemlerinin</a:t>
            </a:r>
            <a:r>
              <a:rPr lang="en-US" sz="1200" dirty="0"/>
              <a:t> </a:t>
            </a:r>
            <a:r>
              <a:rPr lang="en-US" sz="1200" dirty="0" err="1"/>
              <a:t>kullanımında</a:t>
            </a:r>
            <a:r>
              <a:rPr lang="en-US" sz="1200" dirty="0"/>
              <a:t> </a:t>
            </a:r>
            <a:r>
              <a:rPr lang="en-US" sz="1200" dirty="0" err="1"/>
              <a:t>önemli</a:t>
            </a:r>
            <a:r>
              <a:rPr lang="en-US" sz="1200" dirty="0"/>
              <a:t> </a:t>
            </a:r>
            <a:r>
              <a:rPr lang="en-US" sz="1200" dirty="0" err="1"/>
              <a:t>düşüşler</a:t>
            </a:r>
            <a:r>
              <a:rPr lang="en-US" sz="1200" dirty="0"/>
              <a:t> </a:t>
            </a:r>
            <a:r>
              <a:rPr lang="en-US" sz="1200" dirty="0" err="1" smtClean="0"/>
              <a:t>görülmüştür</a:t>
            </a:r>
            <a:r>
              <a:rPr lang="en-US" sz="1200" dirty="0" smtClean="0"/>
              <a:t>. </a:t>
            </a:r>
            <a:r>
              <a:rPr lang="en-US" sz="1200" dirty="0" err="1" smtClean="0"/>
              <a:t>Kontrol</a:t>
            </a:r>
            <a:r>
              <a:rPr lang="en-US" sz="1200" dirty="0" smtClean="0"/>
              <a:t> </a:t>
            </a:r>
            <a:r>
              <a:rPr lang="en-US" sz="1200" dirty="0" err="1" smtClean="0"/>
              <a:t>grubunda</a:t>
            </a:r>
            <a:r>
              <a:rPr lang="en-US" sz="1200" dirty="0" smtClean="0"/>
              <a:t> </a:t>
            </a:r>
            <a:r>
              <a:rPr lang="en-US" sz="1200" dirty="0" err="1" smtClean="0"/>
              <a:t>ise</a:t>
            </a:r>
            <a:r>
              <a:rPr lang="en-US" sz="1200" dirty="0" smtClean="0"/>
              <a:t>, </a:t>
            </a:r>
            <a:r>
              <a:rPr lang="en-US" sz="1200" dirty="0" err="1"/>
              <a:t>ş</a:t>
            </a:r>
            <a:r>
              <a:rPr lang="en-US" sz="1200" dirty="0" err="1" smtClean="0"/>
              <a:t>iddet</a:t>
            </a:r>
            <a:r>
              <a:rPr lang="en-US" sz="1200" dirty="0" smtClean="0"/>
              <a:t> </a:t>
            </a:r>
            <a:r>
              <a:rPr lang="en-US" sz="1200" dirty="0" err="1"/>
              <a:t>içermeyen</a:t>
            </a:r>
            <a:r>
              <a:rPr lang="en-US" sz="1200" dirty="0"/>
              <a:t> </a:t>
            </a:r>
            <a:r>
              <a:rPr lang="en-US" sz="1200" dirty="0" err="1" smtClean="0"/>
              <a:t>veya</a:t>
            </a:r>
            <a:r>
              <a:rPr lang="en-US" sz="1200" dirty="0" smtClean="0"/>
              <a:t> </a:t>
            </a:r>
            <a:r>
              <a:rPr lang="en-US" sz="1200" dirty="0" err="1" smtClean="0"/>
              <a:t>yerel</a:t>
            </a:r>
            <a:r>
              <a:rPr lang="en-US" sz="1200" dirty="0"/>
              <a:t> </a:t>
            </a:r>
            <a:r>
              <a:rPr lang="en-US" sz="1200" dirty="0" err="1" smtClean="0"/>
              <a:t>disiplin</a:t>
            </a:r>
            <a:r>
              <a:rPr lang="en-US" sz="1200" dirty="0" smtClean="0"/>
              <a:t> </a:t>
            </a:r>
            <a:r>
              <a:rPr lang="en-US" sz="1200" dirty="0" err="1" smtClean="0"/>
              <a:t>yöntemleri</a:t>
            </a:r>
            <a:r>
              <a:rPr lang="en-US" sz="1200" dirty="0" smtClean="0"/>
              <a:t> </a:t>
            </a:r>
            <a:r>
              <a:rPr lang="en-US" sz="1200" dirty="0" err="1" smtClean="0"/>
              <a:t>kullanımında</a:t>
            </a:r>
            <a:r>
              <a:rPr lang="en-US" sz="1200" dirty="0" smtClean="0"/>
              <a:t> </a:t>
            </a:r>
            <a:r>
              <a:rPr lang="en-US" sz="1200" dirty="0" err="1" smtClean="0"/>
              <a:t>önemli</a:t>
            </a:r>
            <a:r>
              <a:rPr lang="en-US" sz="1200" dirty="0" smtClean="0"/>
              <a:t> </a:t>
            </a:r>
            <a:r>
              <a:rPr lang="en-US" sz="1200" dirty="0" err="1"/>
              <a:t>bir</a:t>
            </a:r>
            <a:r>
              <a:rPr lang="en-US" sz="1200" dirty="0"/>
              <a:t> </a:t>
            </a:r>
            <a:r>
              <a:rPr lang="en-US" sz="1200" dirty="0" err="1"/>
              <a:t>değişiklik</a:t>
            </a:r>
            <a:r>
              <a:rPr lang="en-US" sz="1200" dirty="0"/>
              <a:t> </a:t>
            </a:r>
            <a:r>
              <a:rPr lang="en-US" sz="1200" dirty="0" err="1" smtClean="0"/>
              <a:t>gözlenmezken</a:t>
            </a:r>
            <a:r>
              <a:rPr lang="en-US" sz="1200" dirty="0" smtClean="0"/>
              <a:t>, </a:t>
            </a:r>
            <a:r>
              <a:rPr lang="en-US" sz="1200" dirty="0" err="1" smtClean="0"/>
              <a:t>fiziksel</a:t>
            </a:r>
            <a:r>
              <a:rPr lang="en-US" sz="1200" dirty="0" smtClean="0"/>
              <a:t> </a:t>
            </a:r>
            <a:r>
              <a:rPr lang="en-US" sz="1200" dirty="0" err="1"/>
              <a:t>ve</a:t>
            </a:r>
            <a:r>
              <a:rPr lang="en-US" sz="1200" dirty="0"/>
              <a:t> </a:t>
            </a:r>
            <a:r>
              <a:rPr lang="en-US" sz="1200" dirty="0" err="1"/>
              <a:t>psikolojik</a:t>
            </a:r>
            <a:r>
              <a:rPr lang="en-US" sz="1200" dirty="0"/>
              <a:t> </a:t>
            </a:r>
            <a:r>
              <a:rPr lang="en-US" sz="1200" dirty="0" err="1"/>
              <a:t>disiplin</a:t>
            </a:r>
            <a:r>
              <a:rPr lang="en-US" sz="1200" dirty="0"/>
              <a:t> </a:t>
            </a:r>
            <a:r>
              <a:rPr lang="en-US" sz="1200" dirty="0" err="1"/>
              <a:t>yöntemlerinin</a:t>
            </a:r>
            <a:r>
              <a:rPr lang="en-US" sz="1200" dirty="0"/>
              <a:t> </a:t>
            </a:r>
            <a:r>
              <a:rPr lang="en-US" sz="1200" dirty="0" err="1"/>
              <a:t>kullanımında</a:t>
            </a:r>
            <a:r>
              <a:rPr lang="en-US" sz="1200" dirty="0"/>
              <a:t> </a:t>
            </a:r>
            <a:r>
              <a:rPr lang="en-US" sz="1200" dirty="0" err="1"/>
              <a:t>önemli</a:t>
            </a:r>
            <a:r>
              <a:rPr lang="en-US" sz="1200" dirty="0"/>
              <a:t> </a:t>
            </a:r>
            <a:r>
              <a:rPr lang="en-US" sz="1200" dirty="0" err="1"/>
              <a:t>artışlar</a:t>
            </a:r>
            <a:r>
              <a:rPr lang="en-US" sz="1200" dirty="0"/>
              <a:t> </a:t>
            </a:r>
            <a:r>
              <a:rPr lang="en-US" sz="1200" dirty="0" err="1" smtClean="0"/>
              <a:t>görüldü</a:t>
            </a:r>
            <a:r>
              <a:rPr lang="en-US" sz="1200" dirty="0" smtClean="0"/>
              <a:t>.</a:t>
            </a:r>
            <a:endParaRPr lang="en-US" sz="1200" dirty="0"/>
          </a:p>
          <a:p>
            <a:endParaRPr lang="en-US" sz="1200" dirty="0"/>
          </a:p>
          <a:p>
            <a:r>
              <a:rPr lang="en-US" sz="1200" dirty="0" err="1"/>
              <a:t>Dolayısıyla</a:t>
            </a:r>
            <a:r>
              <a:rPr lang="en-US" sz="1200" dirty="0"/>
              <a:t> </a:t>
            </a:r>
            <a:r>
              <a:rPr lang="en-US" sz="1200" dirty="0" err="1"/>
              <a:t>müdahale</a:t>
            </a:r>
            <a:r>
              <a:rPr lang="en-US" sz="1200" dirty="0"/>
              <a:t> </a:t>
            </a:r>
            <a:r>
              <a:rPr lang="en-US" sz="1200" dirty="0" err="1"/>
              <a:t>öncesi-sonrası</a:t>
            </a:r>
            <a:r>
              <a:rPr lang="en-US" sz="1200" dirty="0"/>
              <a:t> </a:t>
            </a:r>
            <a:r>
              <a:rPr lang="en-US" sz="1200" dirty="0" err="1"/>
              <a:t>değişimin</a:t>
            </a:r>
            <a:r>
              <a:rPr lang="en-US" sz="1200" dirty="0"/>
              <a:t> </a:t>
            </a:r>
            <a:r>
              <a:rPr lang="en-US" sz="1200" dirty="0" err="1"/>
              <a:t>büyüklüğünü</a:t>
            </a:r>
            <a:r>
              <a:rPr lang="en-US" sz="1200" dirty="0"/>
              <a:t> </a:t>
            </a:r>
            <a:r>
              <a:rPr lang="en-US" sz="1200" dirty="0" err="1"/>
              <a:t>karşılaştırdığımızda</a:t>
            </a:r>
            <a:r>
              <a:rPr lang="en-US" sz="1200" dirty="0"/>
              <a:t>, </a:t>
            </a:r>
            <a:r>
              <a:rPr lang="en-US" sz="1200" dirty="0" err="1"/>
              <a:t>müdahale</a:t>
            </a:r>
            <a:r>
              <a:rPr lang="en-US" sz="1200" dirty="0"/>
              <a:t> </a:t>
            </a:r>
            <a:r>
              <a:rPr lang="en-US" sz="1200" dirty="0" err="1"/>
              <a:t>grubunun</a:t>
            </a:r>
            <a:r>
              <a:rPr lang="en-US" sz="1200" dirty="0"/>
              <a:t>, </a:t>
            </a:r>
            <a:r>
              <a:rPr lang="en-US" sz="1200" dirty="0" err="1" smtClean="0"/>
              <a:t>psikolojik</a:t>
            </a:r>
            <a:r>
              <a:rPr lang="en-US" sz="1200" dirty="0"/>
              <a:t> </a:t>
            </a:r>
            <a:r>
              <a:rPr lang="en-US" sz="1200" dirty="0" err="1" smtClean="0"/>
              <a:t>ve</a:t>
            </a:r>
            <a:r>
              <a:rPr lang="en-US" sz="1200" dirty="0" smtClean="0"/>
              <a:t> </a:t>
            </a:r>
            <a:r>
              <a:rPr lang="en-US" sz="1200" dirty="0" err="1" smtClean="0"/>
              <a:t>fiziksel</a:t>
            </a:r>
            <a:r>
              <a:rPr lang="en-US" sz="1200" dirty="0" smtClean="0"/>
              <a:t> </a:t>
            </a:r>
            <a:r>
              <a:rPr lang="en-US" sz="1200" dirty="0" err="1" smtClean="0"/>
              <a:t>şiddet</a:t>
            </a:r>
            <a:r>
              <a:rPr lang="en-US" sz="1200" dirty="0" smtClean="0"/>
              <a:t> </a:t>
            </a:r>
            <a:r>
              <a:rPr lang="en-US" sz="1200" dirty="0" err="1" smtClean="0"/>
              <a:t>ile</a:t>
            </a:r>
            <a:r>
              <a:rPr lang="en-US" sz="1200" dirty="0" smtClean="0"/>
              <a:t> </a:t>
            </a:r>
            <a:r>
              <a:rPr lang="en-US" sz="1200" dirty="0" err="1" smtClean="0"/>
              <a:t>yerel</a:t>
            </a:r>
            <a:r>
              <a:rPr lang="en-US" sz="1200" dirty="0" smtClean="0"/>
              <a:t> </a:t>
            </a:r>
            <a:r>
              <a:rPr lang="en-US" sz="1200" dirty="0" err="1" smtClean="0"/>
              <a:t>disiplin</a:t>
            </a:r>
            <a:r>
              <a:rPr lang="en-US" sz="1200" dirty="0" smtClean="0"/>
              <a:t> </a:t>
            </a:r>
            <a:r>
              <a:rPr lang="en-US" sz="1200" dirty="0" err="1" smtClean="0"/>
              <a:t>yöntemleri</a:t>
            </a:r>
            <a:r>
              <a:rPr lang="en-US" sz="1200" dirty="0" smtClean="0"/>
              <a:t> </a:t>
            </a:r>
            <a:r>
              <a:rPr lang="en-US" sz="1200" dirty="0" err="1" smtClean="0"/>
              <a:t>kullanım</a:t>
            </a:r>
            <a:r>
              <a:rPr lang="en-US" sz="1200" dirty="0" smtClean="0"/>
              <a:t> </a:t>
            </a:r>
            <a:r>
              <a:rPr lang="en-US" sz="1200" dirty="0" err="1" smtClean="0"/>
              <a:t>kabullerinde</a:t>
            </a:r>
            <a:r>
              <a:rPr lang="en-US" sz="1200" dirty="0" smtClean="0"/>
              <a:t>  control </a:t>
            </a:r>
            <a:r>
              <a:rPr lang="en-US" sz="1200" dirty="0" err="1" smtClean="0"/>
              <a:t>grubuna</a:t>
            </a:r>
            <a:r>
              <a:rPr lang="en-US" sz="1200" dirty="0" smtClean="0"/>
              <a:t> </a:t>
            </a:r>
            <a:r>
              <a:rPr lang="en-US" sz="1200" dirty="0" err="1" smtClean="0"/>
              <a:t>kıyasla</a:t>
            </a:r>
            <a:r>
              <a:rPr lang="en-US" sz="1200" dirty="0" smtClean="0"/>
              <a:t> </a:t>
            </a:r>
            <a:r>
              <a:rPr lang="en-US" sz="1200" dirty="0" err="1" smtClean="0"/>
              <a:t>çok</a:t>
            </a:r>
            <a:r>
              <a:rPr lang="en-US" sz="1200" dirty="0" smtClean="0"/>
              <a:t> </a:t>
            </a:r>
            <a:r>
              <a:rPr lang="en-US" sz="1200" dirty="0" err="1" smtClean="0"/>
              <a:t>daha</a:t>
            </a:r>
            <a:r>
              <a:rPr lang="en-US" sz="1200" dirty="0" smtClean="0"/>
              <a:t> </a:t>
            </a:r>
            <a:r>
              <a:rPr lang="en-US" sz="1200" dirty="0" err="1" smtClean="0"/>
              <a:t>büyük</a:t>
            </a:r>
            <a:r>
              <a:rPr lang="en-US" sz="1200" dirty="0" smtClean="0"/>
              <a:t> </a:t>
            </a:r>
            <a:r>
              <a:rPr lang="en-US" sz="1200" dirty="0" err="1" smtClean="0"/>
              <a:t>düşüş</a:t>
            </a:r>
            <a:r>
              <a:rPr lang="en-US" sz="1200" dirty="0" smtClean="0"/>
              <a:t> </a:t>
            </a:r>
            <a:r>
              <a:rPr lang="en-US" sz="1200" dirty="0" err="1" smtClean="0"/>
              <a:t>görülmüştür</a:t>
            </a:r>
            <a:r>
              <a:rPr lang="en-US" sz="1200" dirty="0" smtClean="0"/>
              <a:t>.</a:t>
            </a:r>
            <a:endParaRPr lang="tr-TR" sz="1600" dirty="0"/>
          </a:p>
        </p:txBody>
      </p:sp>
      <p:graphicFrame>
        <p:nvGraphicFramePr>
          <p:cNvPr id="6" name="Chart 5"/>
          <p:cNvGraphicFramePr/>
          <p:nvPr>
            <p:extLst/>
          </p:nvPr>
        </p:nvGraphicFramePr>
        <p:xfrm>
          <a:off x="7403973" y="2473083"/>
          <a:ext cx="4423965" cy="11263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val="95320230"/>
              </p:ext>
            </p:extLst>
          </p:nvPr>
        </p:nvGraphicFramePr>
        <p:xfrm>
          <a:off x="7403974" y="5186789"/>
          <a:ext cx="4423965" cy="14878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p:nvPr>
            <p:extLst/>
          </p:nvPr>
        </p:nvGraphicFramePr>
        <p:xfrm>
          <a:off x="7403973" y="3804210"/>
          <a:ext cx="4423965" cy="1270126"/>
        </p:xfrm>
        <a:graphic>
          <a:graphicData uri="http://schemas.openxmlformats.org/drawingml/2006/chart">
            <c:chart xmlns:c="http://schemas.openxmlformats.org/drawingml/2006/chart" xmlns:r="http://schemas.openxmlformats.org/officeDocument/2006/relationships" r:id="rId5"/>
          </a:graphicData>
        </a:graphic>
      </p:graphicFrame>
      <p:sp>
        <p:nvSpPr>
          <p:cNvPr id="15" name="TextBox 14"/>
          <p:cNvSpPr txBox="1"/>
          <p:nvPr/>
        </p:nvSpPr>
        <p:spPr>
          <a:xfrm>
            <a:off x="6293530" y="1643943"/>
            <a:ext cx="1374479" cy="338554"/>
          </a:xfrm>
          <a:prstGeom prst="rect">
            <a:avLst/>
          </a:prstGeom>
          <a:noFill/>
        </p:spPr>
        <p:txBody>
          <a:bodyPr wrap="none" rtlCol="0">
            <a:spAutoFit/>
          </a:bodyPr>
          <a:lstStyle/>
          <a:p>
            <a:r>
              <a:rPr lang="tr-TR" sz="1600" b="1" dirty="0" smtClean="0">
                <a:solidFill>
                  <a:srgbClr val="C00000"/>
                </a:solidFill>
              </a:rPr>
              <a:t>Şiddetsiz Ceza</a:t>
            </a:r>
            <a:endParaRPr lang="tr-TR" sz="1600" b="1" dirty="0">
              <a:solidFill>
                <a:srgbClr val="C00000"/>
              </a:solidFill>
            </a:endParaRPr>
          </a:p>
        </p:txBody>
      </p:sp>
      <p:sp>
        <p:nvSpPr>
          <p:cNvPr id="16" name="TextBox 15"/>
          <p:cNvSpPr txBox="1"/>
          <p:nvPr/>
        </p:nvSpPr>
        <p:spPr>
          <a:xfrm>
            <a:off x="6366685" y="3000611"/>
            <a:ext cx="1422377" cy="338554"/>
          </a:xfrm>
          <a:prstGeom prst="rect">
            <a:avLst/>
          </a:prstGeom>
          <a:noFill/>
        </p:spPr>
        <p:txBody>
          <a:bodyPr wrap="none" rtlCol="0">
            <a:spAutoFit/>
          </a:bodyPr>
          <a:lstStyle/>
          <a:p>
            <a:r>
              <a:rPr lang="tr-TR" sz="1600" b="1" dirty="0" smtClean="0">
                <a:solidFill>
                  <a:srgbClr val="C00000"/>
                </a:solidFill>
              </a:rPr>
              <a:t>Psikolojik Ceza</a:t>
            </a:r>
            <a:endParaRPr lang="tr-TR" sz="1600" b="1" dirty="0">
              <a:solidFill>
                <a:srgbClr val="C00000"/>
              </a:solidFill>
            </a:endParaRPr>
          </a:p>
        </p:txBody>
      </p:sp>
      <p:sp>
        <p:nvSpPr>
          <p:cNvPr id="17" name="TextBox 16"/>
          <p:cNvSpPr txBox="1"/>
          <p:nvPr/>
        </p:nvSpPr>
        <p:spPr>
          <a:xfrm>
            <a:off x="6366685" y="4448193"/>
            <a:ext cx="1226682" cy="338554"/>
          </a:xfrm>
          <a:prstGeom prst="rect">
            <a:avLst/>
          </a:prstGeom>
          <a:noFill/>
        </p:spPr>
        <p:txBody>
          <a:bodyPr wrap="none" rtlCol="0">
            <a:spAutoFit/>
          </a:bodyPr>
          <a:lstStyle/>
          <a:p>
            <a:r>
              <a:rPr lang="tr-TR" sz="1600" b="1" dirty="0" smtClean="0">
                <a:solidFill>
                  <a:srgbClr val="C00000"/>
                </a:solidFill>
              </a:rPr>
              <a:t>Fiziksel Ceza</a:t>
            </a:r>
            <a:endParaRPr lang="tr-TR" sz="1600" b="1" dirty="0">
              <a:solidFill>
                <a:srgbClr val="C00000"/>
              </a:solidFill>
            </a:endParaRPr>
          </a:p>
        </p:txBody>
      </p:sp>
      <p:sp>
        <p:nvSpPr>
          <p:cNvPr id="18" name="TextBox 17"/>
          <p:cNvSpPr txBox="1"/>
          <p:nvPr/>
        </p:nvSpPr>
        <p:spPr>
          <a:xfrm>
            <a:off x="6366685" y="5534656"/>
            <a:ext cx="1324402" cy="338554"/>
          </a:xfrm>
          <a:prstGeom prst="rect">
            <a:avLst/>
          </a:prstGeom>
          <a:noFill/>
        </p:spPr>
        <p:txBody>
          <a:bodyPr wrap="none" rtlCol="0">
            <a:spAutoFit/>
          </a:bodyPr>
          <a:lstStyle/>
          <a:p>
            <a:r>
              <a:rPr lang="tr-TR" sz="1600" b="1" dirty="0" smtClean="0">
                <a:solidFill>
                  <a:srgbClr val="C00000"/>
                </a:solidFill>
              </a:rPr>
              <a:t>Türkiye Ekleri</a:t>
            </a:r>
            <a:endParaRPr lang="tr-TR" sz="1600" b="1" dirty="0">
              <a:solidFill>
                <a:srgbClr val="C00000"/>
              </a:solidFill>
            </a:endParaRPr>
          </a:p>
        </p:txBody>
      </p:sp>
    </p:spTree>
    <p:extLst>
      <p:ext uri="{BB962C8B-B14F-4D97-AF65-F5344CB8AC3E}">
        <p14:creationId xmlns:p14="http://schemas.microsoft.com/office/powerpoint/2010/main" val="14975611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014237878"/>
              </p:ext>
            </p:extLst>
          </p:nvPr>
        </p:nvGraphicFramePr>
        <p:xfrm>
          <a:off x="3630504" y="1193650"/>
          <a:ext cx="8150861" cy="5126355"/>
        </p:xfrm>
        <a:graphic>
          <a:graphicData uri="http://schemas.openxmlformats.org/drawingml/2006/table">
            <a:tbl>
              <a:tblPr>
                <a:tableStyleId>{5C22544A-7EE6-4342-B048-85BDC9FD1C3A}</a:tableStyleId>
              </a:tblPr>
              <a:tblGrid>
                <a:gridCol w="4455587">
                  <a:extLst>
                    <a:ext uri="{9D8B030D-6E8A-4147-A177-3AD203B41FA5}">
                      <a16:colId xmlns:a16="http://schemas.microsoft.com/office/drawing/2014/main" xmlns="" val="20000"/>
                    </a:ext>
                  </a:extLst>
                </a:gridCol>
                <a:gridCol w="615879">
                  <a:extLst>
                    <a:ext uri="{9D8B030D-6E8A-4147-A177-3AD203B41FA5}">
                      <a16:colId xmlns:a16="http://schemas.microsoft.com/office/drawing/2014/main" xmlns="" val="20001"/>
                    </a:ext>
                  </a:extLst>
                </a:gridCol>
                <a:gridCol w="615879">
                  <a:extLst>
                    <a:ext uri="{9D8B030D-6E8A-4147-A177-3AD203B41FA5}">
                      <a16:colId xmlns:a16="http://schemas.microsoft.com/office/drawing/2014/main" xmlns="" val="20002"/>
                    </a:ext>
                  </a:extLst>
                </a:gridCol>
                <a:gridCol w="615879">
                  <a:extLst>
                    <a:ext uri="{9D8B030D-6E8A-4147-A177-3AD203B41FA5}">
                      <a16:colId xmlns:a16="http://schemas.microsoft.com/office/drawing/2014/main" xmlns="" val="20003"/>
                    </a:ext>
                  </a:extLst>
                </a:gridCol>
                <a:gridCol w="615879">
                  <a:extLst>
                    <a:ext uri="{9D8B030D-6E8A-4147-A177-3AD203B41FA5}">
                      <a16:colId xmlns:a16="http://schemas.microsoft.com/office/drawing/2014/main" xmlns="" val="20004"/>
                    </a:ext>
                  </a:extLst>
                </a:gridCol>
                <a:gridCol w="615879">
                  <a:extLst>
                    <a:ext uri="{9D8B030D-6E8A-4147-A177-3AD203B41FA5}">
                      <a16:colId xmlns:a16="http://schemas.microsoft.com/office/drawing/2014/main" xmlns="" val="20005"/>
                    </a:ext>
                  </a:extLst>
                </a:gridCol>
                <a:gridCol w="615879">
                  <a:extLst>
                    <a:ext uri="{9D8B030D-6E8A-4147-A177-3AD203B41FA5}">
                      <a16:colId xmlns:a16="http://schemas.microsoft.com/office/drawing/2014/main" xmlns="" val="20006"/>
                    </a:ext>
                  </a:extLst>
                </a:gridCol>
              </a:tblGrid>
              <a:tr h="161925">
                <a:tc rowSpan="2">
                  <a:txBody>
                    <a:bodyPr/>
                    <a:lstStyle/>
                    <a:p>
                      <a:pPr algn="l" fontAlgn="b"/>
                      <a:r>
                        <a:rPr lang="tr-TR" sz="1400" b="1" u="none" strike="noStrike" dirty="0">
                          <a:solidFill>
                            <a:schemeClr val="bg1"/>
                          </a:solidFill>
                          <a:effectLst/>
                        </a:rPr>
                        <a:t> </a:t>
                      </a:r>
                      <a:endParaRPr lang="tr-TR" sz="1400" b="1" i="0" u="none" strike="noStrike" dirty="0">
                        <a:solidFill>
                          <a:schemeClr val="bg1"/>
                        </a:solidFill>
                        <a:effectLst/>
                        <a:latin typeface="Arial" panose="020B0604020202020204" pitchFamily="34" charset="0"/>
                      </a:endParaRPr>
                    </a:p>
                    <a:p>
                      <a:pPr algn="r"/>
                      <a:r>
                        <a:rPr lang="tr-TR" sz="1400" b="1" u="none" strike="noStrike" dirty="0" smtClean="0">
                          <a:solidFill>
                            <a:schemeClr val="accent4">
                              <a:lumMod val="20000"/>
                              <a:lumOff val="80000"/>
                            </a:schemeClr>
                          </a:solidFill>
                          <a:effectLst/>
                        </a:rPr>
                        <a:t>(</a:t>
                      </a:r>
                      <a:r>
                        <a:rPr lang="tr-TR" sz="1400" b="1" dirty="0" smtClean="0">
                          <a:solidFill>
                            <a:srgbClr val="FF0000"/>
                          </a:solidFill>
                        </a:rPr>
                        <a:t>Hiç kullanmam diyenlerin %)</a:t>
                      </a:r>
                      <a:endParaRPr lang="tr-TR" sz="1400" b="1" i="0" u="none" strike="noStrike" dirty="0">
                        <a:solidFill>
                          <a:srgbClr val="FF0000"/>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a:solidFill>
                            <a:schemeClr val="bg1"/>
                          </a:solidFill>
                          <a:effectLst/>
                        </a:rPr>
                        <a:t>Farkındalık</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rPr>
                        <a:t>Kontrol</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61925">
                <a:tc vMerge="1">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rPr>
                        <a:t>PRE</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a:solidFill>
                            <a:schemeClr val="bg1"/>
                          </a:solidFill>
                          <a:effectLst/>
                        </a:rPr>
                        <a:t>POST</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rPr>
                        <a:t>PRE</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dirty="0">
                          <a:solidFill>
                            <a:schemeClr val="bg1"/>
                          </a:solidFill>
                          <a:effectLst/>
                        </a:rPr>
                        <a:t>POST</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b"/>
                      <a:r>
                        <a:rPr lang="tr-TR" sz="1400" b="1" u="none" strike="noStrike">
                          <a:solidFill>
                            <a:schemeClr val="bg1"/>
                          </a:solidFill>
                          <a:effectLst/>
                        </a:rPr>
                        <a:t>Yaptığının neden yanlış olduğunu anlatırım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2"/>
                  </a:ext>
                </a:extLst>
              </a:tr>
              <a:tr h="161925">
                <a:tc>
                  <a:txBody>
                    <a:bodyPr/>
                    <a:lstStyle/>
                    <a:p>
                      <a:pPr algn="l" fontAlgn="b"/>
                      <a:r>
                        <a:rPr lang="tr-TR" sz="1400" b="1" u="none" strike="noStrike">
                          <a:solidFill>
                            <a:schemeClr val="bg1"/>
                          </a:solidFill>
                          <a:effectLst/>
                        </a:rPr>
                        <a:t>Yaptığı yanlış şeyi neden yaptığını ona sorarım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3"/>
                  </a:ext>
                </a:extLst>
              </a:tr>
              <a:tr h="161925">
                <a:tc>
                  <a:txBody>
                    <a:bodyPr/>
                    <a:lstStyle/>
                    <a:p>
                      <a:pPr algn="l" fontAlgn="b"/>
                      <a:r>
                        <a:rPr lang="tr-TR" sz="1400" b="1" u="none" strike="noStrike">
                          <a:solidFill>
                            <a:schemeClr val="bg1"/>
                          </a:solidFill>
                          <a:effectLst/>
                        </a:rPr>
                        <a:t>Odasına gönderirim ve bir süre için çıkmasını yasaklarım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4"/>
                  </a:ext>
                </a:extLst>
              </a:tr>
              <a:tr h="161925">
                <a:tc>
                  <a:txBody>
                    <a:bodyPr/>
                    <a:lstStyle/>
                    <a:p>
                      <a:pPr algn="l" fontAlgn="b"/>
                      <a:r>
                        <a:rPr lang="tr-TR" sz="1400" b="1" u="none" strike="noStrike" dirty="0">
                          <a:solidFill>
                            <a:schemeClr val="bg1"/>
                          </a:solidFill>
                          <a:effectLst/>
                        </a:rPr>
                        <a:t>Dikkatini dağıtmaya çalışırım</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31%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5"/>
                  </a:ext>
                </a:extLst>
              </a:tr>
              <a:tr h="161925">
                <a:tc>
                  <a:txBody>
                    <a:bodyPr/>
                    <a:lstStyle/>
                    <a:p>
                      <a:pPr algn="l" fontAlgn="b"/>
                      <a:r>
                        <a:rPr lang="tr-TR" sz="1400" b="1" u="none" strike="noStrike" dirty="0">
                          <a:solidFill>
                            <a:srgbClr val="FF0000"/>
                          </a:solidFill>
                          <a:effectLst/>
                        </a:rPr>
                        <a:t>Susması için istediğini veririm ya da yaparım</a:t>
                      </a:r>
                      <a:endParaRPr lang="tr-TR" sz="1400" b="1" i="0" u="none" strike="noStrike" dirty="0">
                        <a:solidFill>
                          <a:srgbClr val="FF0000"/>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35%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6"/>
                  </a:ext>
                </a:extLst>
              </a:tr>
              <a:tr h="161925">
                <a:tc>
                  <a:txBody>
                    <a:bodyPr/>
                    <a:lstStyle/>
                    <a:p>
                      <a:pPr algn="l" fontAlgn="b"/>
                      <a:r>
                        <a:rPr lang="tr-TR" sz="1400" b="1" u="none" strike="noStrike" dirty="0">
                          <a:solidFill>
                            <a:srgbClr val="FF0000"/>
                          </a:solidFill>
                          <a:effectLst/>
                        </a:rPr>
                        <a:t>Yanlış davranışını görmemezlikten gelirim</a:t>
                      </a:r>
                      <a:endParaRPr lang="tr-TR" sz="1400" b="1" i="0" u="none" strike="noStrike" dirty="0">
                        <a:solidFill>
                          <a:srgbClr val="FF0000"/>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59%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7"/>
                  </a:ext>
                </a:extLst>
              </a:tr>
              <a:tr h="161925">
                <a:tc>
                  <a:txBody>
                    <a:bodyPr/>
                    <a:lstStyle/>
                    <a:p>
                      <a:pPr algn="l" fontAlgn="b"/>
                      <a:r>
                        <a:rPr lang="tr-TR" sz="1400" b="1" u="none" strike="noStrike">
                          <a:solidFill>
                            <a:schemeClr val="bg1"/>
                          </a:solidFill>
                          <a:effectLst/>
                        </a:rPr>
                        <a:t>Sevdiği bir şeyi elinden alırım veya yapmasını yasaklarım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46%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8"/>
                  </a:ext>
                </a:extLst>
              </a:tr>
              <a:tr h="161925">
                <a:tc>
                  <a:txBody>
                    <a:bodyPr/>
                    <a:lstStyle/>
                    <a:p>
                      <a:pPr algn="l" fontAlgn="b"/>
                      <a:r>
                        <a:rPr lang="tr-TR" sz="1400" b="1" u="none" strike="noStrike" dirty="0">
                          <a:solidFill>
                            <a:srgbClr val="FF0000"/>
                          </a:solidFill>
                          <a:effectLst/>
                        </a:rPr>
                        <a:t>Küserim, onu artık sevmediğimi söylerim</a:t>
                      </a:r>
                      <a:endParaRPr lang="tr-TR" sz="1400" b="1" i="0" u="none" strike="noStrike" dirty="0">
                        <a:solidFill>
                          <a:srgbClr val="FF0000"/>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51%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9"/>
                  </a:ext>
                </a:extLst>
              </a:tr>
              <a:tr h="161925">
                <a:tc>
                  <a:txBody>
                    <a:bodyPr/>
                    <a:lstStyle/>
                    <a:p>
                      <a:pPr algn="l" fontAlgn="b"/>
                      <a:r>
                        <a:rPr lang="tr-TR" sz="1400" b="1" u="none" strike="noStrike" dirty="0">
                          <a:solidFill>
                            <a:srgbClr val="FF0000"/>
                          </a:solidFill>
                          <a:effectLst/>
                        </a:rPr>
                        <a:t>Başkalarıyla kıyaslarım, ayıplarım</a:t>
                      </a:r>
                      <a:endParaRPr lang="tr-TR" sz="1400" b="1" i="0" u="none" strike="noStrike" dirty="0">
                        <a:solidFill>
                          <a:srgbClr val="FF0000"/>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0"/>
                  </a:ext>
                </a:extLst>
              </a:tr>
              <a:tr h="161925">
                <a:tc>
                  <a:txBody>
                    <a:bodyPr/>
                    <a:lstStyle/>
                    <a:p>
                      <a:pPr algn="l" fontAlgn="b"/>
                      <a:r>
                        <a:rPr lang="tr-TR" sz="1400" b="1" u="none" strike="noStrike">
                          <a:solidFill>
                            <a:schemeClr val="bg1"/>
                          </a:solidFill>
                          <a:effectLst/>
                        </a:rPr>
                        <a:t>Eşyalarına zarar vermekle tehdit ederim ya da zarar veririm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83%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1"/>
                  </a:ext>
                </a:extLst>
              </a:tr>
              <a:tr h="161925">
                <a:tc>
                  <a:txBody>
                    <a:bodyPr/>
                    <a:lstStyle/>
                    <a:p>
                      <a:pPr algn="l" fontAlgn="b"/>
                      <a:r>
                        <a:rPr lang="fi-FI" sz="1400" b="1" u="none" strike="noStrike" dirty="0">
                          <a:solidFill>
                            <a:schemeClr val="bg1"/>
                          </a:solidFill>
                          <a:effectLst/>
                        </a:rPr>
                        <a:t>Vurmam ama vurmakla tehdit ederim</a:t>
                      </a:r>
                      <a:endParaRPr lang="fi-FI"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35%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2"/>
                  </a:ext>
                </a:extLst>
              </a:tr>
              <a:tr h="161925">
                <a:tc>
                  <a:txBody>
                    <a:bodyPr/>
                    <a:lstStyle/>
                    <a:p>
                      <a:pPr algn="l" fontAlgn="b"/>
                      <a:r>
                        <a:rPr lang="tr-TR" sz="1400" b="1" u="none" strike="noStrike">
                          <a:solidFill>
                            <a:schemeClr val="bg1"/>
                          </a:solidFill>
                          <a:effectLst/>
                        </a:rPr>
                        <a:t>Bağırıp çağırarak azarlarım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31%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3"/>
                  </a:ext>
                </a:extLst>
              </a:tr>
              <a:tr h="161925">
                <a:tc>
                  <a:txBody>
                    <a:bodyPr/>
                    <a:lstStyle/>
                    <a:p>
                      <a:pPr algn="l" fontAlgn="b"/>
                      <a:r>
                        <a:rPr lang="tr-TR" sz="1400" b="1" u="none" strike="noStrike">
                          <a:solidFill>
                            <a:schemeClr val="bg1"/>
                          </a:solidFill>
                          <a:effectLst/>
                        </a:rPr>
                        <a:t>Beddua ederim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4"/>
                  </a:ext>
                </a:extLst>
              </a:tr>
              <a:tr h="161925">
                <a:tc>
                  <a:txBody>
                    <a:bodyPr/>
                    <a:lstStyle/>
                    <a:p>
                      <a:pPr algn="l" fontAlgn="b"/>
                      <a:r>
                        <a:rPr lang="tr-TR" sz="1400" b="1" u="none" strike="noStrike" dirty="0">
                          <a:solidFill>
                            <a:schemeClr val="bg1"/>
                          </a:solidFill>
                          <a:effectLst/>
                        </a:rPr>
                        <a:t>“Aptalsın, tembelsin, salaksın” gibi tabirler kullanırım</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5"/>
                  </a:ext>
                </a:extLst>
              </a:tr>
              <a:tr h="161925">
                <a:tc>
                  <a:txBody>
                    <a:bodyPr/>
                    <a:lstStyle/>
                    <a:p>
                      <a:pPr algn="l" fontAlgn="b"/>
                      <a:r>
                        <a:rPr lang="tr-TR" sz="1400" b="1" u="none" strike="noStrike">
                          <a:solidFill>
                            <a:schemeClr val="bg1"/>
                          </a:solidFill>
                          <a:effectLst/>
                        </a:rPr>
                        <a:t>Onu evden kovacağımı ya da göndereceğimi söylerim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87%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6"/>
                  </a:ext>
                </a:extLst>
              </a:tr>
              <a:tr h="161925">
                <a:tc>
                  <a:txBody>
                    <a:bodyPr/>
                    <a:lstStyle/>
                    <a:p>
                      <a:pPr algn="l" fontAlgn="b"/>
                      <a:r>
                        <a:rPr lang="tr-TR" sz="1400" b="1" u="none" strike="noStrike">
                          <a:solidFill>
                            <a:schemeClr val="bg1"/>
                          </a:solidFill>
                          <a:effectLst/>
                        </a:rPr>
                        <a:t>Çimdik atarım, kulak çekerim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7"/>
                  </a:ext>
                </a:extLst>
              </a:tr>
              <a:tr h="161925">
                <a:tc>
                  <a:txBody>
                    <a:bodyPr/>
                    <a:lstStyle/>
                    <a:p>
                      <a:pPr algn="l" fontAlgn="b"/>
                      <a:r>
                        <a:rPr lang="tr-TR" sz="1400" b="1" u="none" strike="noStrike">
                          <a:solidFill>
                            <a:schemeClr val="bg1"/>
                          </a:solidFill>
                          <a:effectLst/>
                        </a:rPr>
                        <a:t>Poposuna, el, kol veya bacaklarına vururum.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49%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8"/>
                  </a:ext>
                </a:extLst>
              </a:tr>
              <a:tr h="161925">
                <a:tc>
                  <a:txBody>
                    <a:bodyPr/>
                    <a:lstStyle/>
                    <a:p>
                      <a:pPr algn="l" fontAlgn="b"/>
                      <a:r>
                        <a:rPr lang="tr-TR" sz="1400" b="1" u="none" strike="noStrike">
                          <a:solidFill>
                            <a:schemeClr val="bg1"/>
                          </a:solidFill>
                          <a:effectLst/>
                        </a:rPr>
                        <a:t>Tokat atarım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9"/>
                  </a:ext>
                </a:extLst>
              </a:tr>
              <a:tr h="161925">
                <a:tc>
                  <a:txBody>
                    <a:bodyPr/>
                    <a:lstStyle/>
                    <a:p>
                      <a:pPr algn="l" fontAlgn="b"/>
                      <a:r>
                        <a:rPr lang="tr-TR" sz="1400" b="1" u="none" strike="noStrike" dirty="0">
                          <a:solidFill>
                            <a:schemeClr val="bg1"/>
                          </a:solidFill>
                          <a:effectLst/>
                        </a:rPr>
                        <a:t>İyice </a:t>
                      </a:r>
                      <a:r>
                        <a:rPr lang="tr-TR" sz="1400" b="1" u="none" strike="noStrike" dirty="0" smtClean="0">
                          <a:solidFill>
                            <a:schemeClr val="bg1"/>
                          </a:solidFill>
                          <a:effectLst/>
                        </a:rPr>
                        <a:t>döverim</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89%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0"/>
                  </a:ext>
                </a:extLst>
              </a:tr>
              <a:tr h="161925">
                <a:tc>
                  <a:txBody>
                    <a:bodyPr/>
                    <a:lstStyle/>
                    <a:p>
                      <a:pPr algn="l" fontAlgn="b"/>
                      <a:r>
                        <a:rPr lang="tr-TR" sz="1400" b="1" u="none" strike="noStrike" dirty="0">
                          <a:solidFill>
                            <a:schemeClr val="bg1"/>
                          </a:solidFill>
                          <a:effectLst/>
                        </a:rPr>
                        <a:t>Evden </a:t>
                      </a:r>
                      <a:r>
                        <a:rPr lang="tr-TR" sz="1400" b="1" u="none" strike="noStrike" dirty="0" smtClean="0">
                          <a:solidFill>
                            <a:schemeClr val="bg1"/>
                          </a:solidFill>
                          <a:effectLst/>
                        </a:rPr>
                        <a:t>atarım</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100%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100%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1"/>
                  </a:ext>
                </a:extLst>
              </a:tr>
              <a:tr h="161925">
                <a:tc>
                  <a:txBody>
                    <a:bodyPr/>
                    <a:lstStyle/>
                    <a:p>
                      <a:pPr algn="l" fontAlgn="b"/>
                      <a:r>
                        <a:rPr lang="tr-TR" sz="1400" b="1" u="none" strike="noStrike" dirty="0">
                          <a:solidFill>
                            <a:schemeClr val="bg1"/>
                          </a:solidFill>
                          <a:effectLst/>
                        </a:rPr>
                        <a:t>Bıçak, sopa ve benzeri ile </a:t>
                      </a:r>
                      <a:r>
                        <a:rPr lang="tr-TR" sz="1400" b="1" u="none" strike="noStrike" dirty="0" smtClean="0">
                          <a:solidFill>
                            <a:schemeClr val="bg1"/>
                          </a:solidFill>
                          <a:effectLst/>
                        </a:rPr>
                        <a:t>yaralarım</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dirty="0">
                          <a:effectLst/>
                        </a:rPr>
                        <a:t>100%</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100%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100%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99%</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2"/>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37</a:t>
            </a:fld>
            <a:endParaRPr lang="en-US"/>
          </a:p>
        </p:txBody>
      </p:sp>
      <p:sp>
        <p:nvSpPr>
          <p:cNvPr id="7" name="Rectangle 6"/>
          <p:cNvSpPr/>
          <p:nvPr/>
        </p:nvSpPr>
        <p:spPr>
          <a:xfrm>
            <a:off x="642715" y="1057579"/>
            <a:ext cx="2629652" cy="523220"/>
          </a:xfrm>
          <a:prstGeom prst="rect">
            <a:avLst/>
          </a:prstGeom>
        </p:spPr>
        <p:txBody>
          <a:bodyPr wrap="square">
            <a:spAutoFit/>
          </a:bodyPr>
          <a:lstStyle/>
          <a:p>
            <a:r>
              <a:rPr lang="tr-TR" sz="1400" dirty="0" smtClean="0">
                <a:latin typeface="Calibri" panose="020F0502020204030204" pitchFamily="34" charset="0"/>
                <a:ea typeface="Times New Roman" panose="02020603050405020304" pitchFamily="18" charset="0"/>
                <a:cs typeface="Times New Roman" panose="02020603050405020304" pitchFamily="18" charset="0"/>
              </a:rPr>
              <a:t>Bu </a:t>
            </a:r>
            <a:r>
              <a:rPr lang="tr-TR" sz="1400" dirty="0">
                <a:latin typeface="Calibri" panose="020F0502020204030204" pitchFamily="34" charset="0"/>
                <a:ea typeface="Times New Roman" panose="02020603050405020304" pitchFamily="18" charset="0"/>
                <a:cs typeface="Times New Roman" panose="02020603050405020304" pitchFamily="18" charset="0"/>
              </a:rPr>
              <a:t>aşağıda sıralı yöntemleri </a:t>
            </a:r>
            <a:r>
              <a:rPr lang="tr-TR" sz="1400" b="1" dirty="0">
                <a:latin typeface="Calibri" panose="020F0502020204030204" pitchFamily="34" charset="0"/>
                <a:ea typeface="Times New Roman" panose="02020603050405020304" pitchFamily="18" charset="0"/>
                <a:cs typeface="Times New Roman" panose="02020603050405020304" pitchFamily="18" charset="0"/>
              </a:rPr>
              <a:t>ne sıklıkta kullandığınızı</a:t>
            </a:r>
            <a:r>
              <a:rPr lang="tr-TR" sz="1400" dirty="0">
                <a:latin typeface="Calibri" panose="020F0502020204030204" pitchFamily="34" charset="0"/>
                <a:ea typeface="Times New Roman" panose="02020603050405020304" pitchFamily="18" charset="0"/>
                <a:cs typeface="Times New Roman" panose="02020603050405020304" pitchFamily="18" charset="0"/>
              </a:rPr>
              <a:t> </a:t>
            </a:r>
            <a:r>
              <a:rPr lang="tr-TR" sz="1400" dirty="0" smtClean="0">
                <a:latin typeface="Calibri" panose="020F0502020204030204" pitchFamily="34" charset="0"/>
                <a:ea typeface="Times New Roman" panose="02020603050405020304" pitchFamily="18" charset="0"/>
                <a:cs typeface="Times New Roman" panose="02020603050405020304" pitchFamily="18" charset="0"/>
              </a:rPr>
              <a:t> belirtiniz</a:t>
            </a:r>
            <a:r>
              <a:rPr lang="tr-TR" sz="1400" dirty="0">
                <a:latin typeface="Calibri" panose="020F0502020204030204" pitchFamily="34" charset="0"/>
                <a:ea typeface="Times New Roman" panose="02020603050405020304" pitchFamily="18" charset="0"/>
                <a:cs typeface="Times New Roman" panose="02020603050405020304" pitchFamily="18" charset="0"/>
              </a:rPr>
              <a:t>.</a:t>
            </a:r>
            <a:endParaRPr lang="tr-TR" sz="1400" dirty="0"/>
          </a:p>
        </p:txBody>
      </p:sp>
      <p:sp>
        <p:nvSpPr>
          <p:cNvPr id="8" name="5-Point Star 7"/>
          <p:cNvSpPr/>
          <p:nvPr/>
        </p:nvSpPr>
        <p:spPr>
          <a:xfrm>
            <a:off x="328476" y="1191534"/>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own Arrow 8"/>
          <p:cNvSpPr/>
          <p:nvPr/>
        </p:nvSpPr>
        <p:spPr>
          <a:xfrm>
            <a:off x="9585619" y="184101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a:off x="11458807" y="2071829"/>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flipV="1">
            <a:off x="9585619" y="2519982"/>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p:nvPr/>
        </p:nvSpPr>
        <p:spPr>
          <a:xfrm flipV="1">
            <a:off x="11458807" y="2519982"/>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flipV="1">
            <a:off x="9585619" y="2724698"/>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flipV="1">
            <a:off x="9585619" y="2947504"/>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flipV="1">
            <a:off x="9585619" y="3181198"/>
            <a:ext cx="100064" cy="138978"/>
          </a:xfrm>
          <a:prstGeom prst="downArrow">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flipV="1">
            <a:off x="9585619" y="3414892"/>
            <a:ext cx="100064" cy="138978"/>
          </a:xfrm>
          <a:prstGeom prst="downArrow">
            <a:avLst/>
          </a:prstGeom>
          <a:solidFill>
            <a:schemeClr val="accent6"/>
          </a:solidFill>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flipV="1">
            <a:off x="9585619" y="3637698"/>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flipV="1">
            <a:off x="9585619" y="3867775"/>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flipV="1">
            <a:off x="9585619" y="4075907"/>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flipV="1">
            <a:off x="9585619" y="4283563"/>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flipV="1">
            <a:off x="9585619" y="4506369"/>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flipV="1">
            <a:off x="9585619" y="4964460"/>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p:nvPr/>
        </p:nvSpPr>
        <p:spPr>
          <a:xfrm flipV="1">
            <a:off x="9585619" y="5187576"/>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p:nvPr/>
        </p:nvSpPr>
        <p:spPr>
          <a:xfrm flipV="1">
            <a:off x="9585619" y="5402989"/>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Down Arrow 26"/>
          <p:cNvSpPr/>
          <p:nvPr/>
        </p:nvSpPr>
        <p:spPr>
          <a:xfrm flipV="1">
            <a:off x="9585619" y="5629628"/>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p:nvPr/>
        </p:nvSpPr>
        <p:spPr>
          <a:xfrm>
            <a:off x="11458807" y="3414892"/>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Down Arrow 29"/>
          <p:cNvSpPr/>
          <p:nvPr/>
        </p:nvSpPr>
        <p:spPr>
          <a:xfrm>
            <a:off x="11458807" y="3637698"/>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1" name="Down Arrow 30"/>
          <p:cNvSpPr/>
          <p:nvPr/>
        </p:nvSpPr>
        <p:spPr>
          <a:xfrm>
            <a:off x="11458807" y="4075907"/>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p:nvPr/>
        </p:nvSpPr>
        <p:spPr>
          <a:xfrm>
            <a:off x="11458807" y="5402989"/>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TextBox 27"/>
          <p:cNvSpPr txBox="1"/>
          <p:nvPr/>
        </p:nvSpPr>
        <p:spPr>
          <a:xfrm>
            <a:off x="712855" y="1600855"/>
            <a:ext cx="2566417" cy="4708981"/>
          </a:xfrm>
          <a:prstGeom prst="rect">
            <a:avLst/>
          </a:prstGeom>
          <a:solidFill>
            <a:schemeClr val="bg2"/>
          </a:solidFill>
        </p:spPr>
        <p:txBody>
          <a:bodyPr wrap="square" rtlCol="0">
            <a:spAutoFit/>
          </a:bodyPr>
          <a:lstStyle/>
          <a:p>
            <a:r>
              <a:rPr lang="en-US" sz="1200" dirty="0" err="1"/>
              <a:t>Müdahale</a:t>
            </a:r>
            <a:r>
              <a:rPr lang="en-US" sz="1200" dirty="0"/>
              <a:t> </a:t>
            </a:r>
            <a:r>
              <a:rPr lang="en-US" sz="1200" dirty="0" err="1"/>
              <a:t>gruplarında</a:t>
            </a:r>
            <a:r>
              <a:rPr lang="en-US" sz="1200" dirty="0"/>
              <a:t>, </a:t>
            </a:r>
            <a:r>
              <a:rPr lang="en-US" sz="1200" dirty="0" err="1"/>
              <a:t>kontrol</a:t>
            </a:r>
            <a:r>
              <a:rPr lang="en-US" sz="1200" dirty="0"/>
              <a:t> </a:t>
            </a:r>
            <a:r>
              <a:rPr lang="en-US" sz="1200" dirty="0" err="1"/>
              <a:t>grubu</a:t>
            </a:r>
            <a:r>
              <a:rPr lang="en-US" sz="1200" dirty="0"/>
              <a:t> </a:t>
            </a:r>
            <a:r>
              <a:rPr lang="en-US" sz="1200" dirty="0" err="1"/>
              <a:t>ile</a:t>
            </a:r>
            <a:r>
              <a:rPr lang="en-US" sz="1200" dirty="0"/>
              <a:t> </a:t>
            </a:r>
            <a:r>
              <a:rPr lang="en-US" sz="1200" dirty="0" err="1"/>
              <a:t>karşılaştırıldığında</a:t>
            </a:r>
            <a:r>
              <a:rPr lang="en-US" sz="1200" dirty="0"/>
              <a:t> </a:t>
            </a:r>
            <a:r>
              <a:rPr lang="en-US" sz="1200" dirty="0" err="1" smtClean="0"/>
              <a:t>daha</a:t>
            </a:r>
            <a:r>
              <a:rPr lang="en-US" sz="1200" dirty="0" smtClean="0"/>
              <a:t> </a:t>
            </a:r>
            <a:r>
              <a:rPr lang="en-US" sz="1200" dirty="0" err="1"/>
              <a:t>fazla</a:t>
            </a:r>
            <a:r>
              <a:rPr lang="en-US" sz="1200" dirty="0"/>
              <a:t> </a:t>
            </a:r>
            <a:r>
              <a:rPr lang="en-US" sz="1200" dirty="0" err="1" smtClean="0"/>
              <a:t>sayıda</a:t>
            </a:r>
            <a:r>
              <a:rPr lang="en-US" sz="1200" dirty="0" smtClean="0"/>
              <a:t> </a:t>
            </a:r>
            <a:r>
              <a:rPr lang="en-US" sz="1200" dirty="0" err="1" smtClean="0"/>
              <a:t>maddede</a:t>
            </a:r>
            <a:r>
              <a:rPr lang="en-US" sz="1200" dirty="0" smtClean="0"/>
              <a:t>  </a:t>
            </a:r>
            <a:r>
              <a:rPr lang="en-US" sz="1200" dirty="0" err="1" smtClean="0"/>
              <a:t>istenen</a:t>
            </a:r>
            <a:r>
              <a:rPr lang="en-US" sz="1200" dirty="0" smtClean="0"/>
              <a:t> </a:t>
            </a:r>
            <a:r>
              <a:rPr lang="en-US" sz="1200" dirty="0" err="1" smtClean="0"/>
              <a:t>yönde</a:t>
            </a:r>
            <a:r>
              <a:rPr lang="en-US" sz="1200" dirty="0" smtClean="0"/>
              <a:t> </a:t>
            </a:r>
            <a:r>
              <a:rPr lang="en-US" sz="1200" dirty="0" err="1" smtClean="0"/>
              <a:t>bir</a:t>
            </a:r>
            <a:r>
              <a:rPr lang="en-US" sz="1200" dirty="0" smtClean="0"/>
              <a:t> </a:t>
            </a:r>
            <a:r>
              <a:rPr lang="en-US" sz="1200" dirty="0" err="1"/>
              <a:t>değişiklik</a:t>
            </a:r>
            <a:r>
              <a:rPr lang="en-US" sz="1200" dirty="0"/>
              <a:t> </a:t>
            </a:r>
            <a:r>
              <a:rPr lang="en-US" sz="1200" dirty="0" err="1" smtClean="0"/>
              <a:t>gözlemliyoruz</a:t>
            </a:r>
            <a:r>
              <a:rPr lang="en-US" sz="1200" dirty="0" smtClean="0"/>
              <a:t>*. </a:t>
            </a:r>
            <a:r>
              <a:rPr lang="en-US" sz="1200" dirty="0" err="1"/>
              <a:t>Tüm</a:t>
            </a:r>
            <a:r>
              <a:rPr lang="en-US" sz="1200" dirty="0"/>
              <a:t> </a:t>
            </a:r>
            <a:r>
              <a:rPr lang="en-US" sz="1200" dirty="0" err="1"/>
              <a:t>değişiklikler</a:t>
            </a:r>
            <a:r>
              <a:rPr lang="en-US" sz="1200" dirty="0"/>
              <a:t>, </a:t>
            </a:r>
            <a:r>
              <a:rPr lang="en-US" sz="1200" dirty="0" err="1" smtClean="0"/>
              <a:t>daha</a:t>
            </a:r>
            <a:r>
              <a:rPr lang="en-US" sz="1200" dirty="0" smtClean="0"/>
              <a:t> </a:t>
            </a:r>
            <a:r>
              <a:rPr lang="en-US" sz="1200" dirty="0" err="1" smtClean="0"/>
              <a:t>az</a:t>
            </a:r>
            <a:r>
              <a:rPr lang="en-US" sz="1200" dirty="0" smtClean="0"/>
              <a:t> </a:t>
            </a:r>
            <a:r>
              <a:rPr lang="en-US" sz="1200" dirty="0" err="1"/>
              <a:t>şiddet</a:t>
            </a:r>
            <a:r>
              <a:rPr lang="en-US" sz="1200" dirty="0"/>
              <a:t> </a:t>
            </a:r>
            <a:r>
              <a:rPr lang="en-US" sz="1200" dirty="0" err="1" smtClean="0"/>
              <a:t>veyya</a:t>
            </a:r>
            <a:r>
              <a:rPr lang="en-US" sz="1200" dirty="0" smtClean="0"/>
              <a:t> </a:t>
            </a:r>
            <a:r>
              <a:rPr lang="en-US" sz="1200" dirty="0" err="1" smtClean="0"/>
              <a:t>manipülasyon</a:t>
            </a:r>
            <a:r>
              <a:rPr lang="en-US" sz="1200" dirty="0" smtClean="0"/>
              <a:t> </a:t>
            </a:r>
            <a:r>
              <a:rPr lang="en-US" sz="1200" dirty="0" err="1" smtClean="0"/>
              <a:t>içeren</a:t>
            </a:r>
            <a:r>
              <a:rPr lang="en-US" sz="1200" dirty="0" smtClean="0"/>
              <a:t> </a:t>
            </a:r>
            <a:r>
              <a:rPr lang="en-US" sz="1200" dirty="0" err="1" smtClean="0"/>
              <a:t>bir</a:t>
            </a:r>
            <a:r>
              <a:rPr lang="en-US" sz="1200" dirty="0" smtClean="0"/>
              <a:t> </a:t>
            </a:r>
            <a:r>
              <a:rPr lang="en-US" sz="1200" dirty="0" err="1"/>
              <a:t>disiplin</a:t>
            </a:r>
            <a:r>
              <a:rPr lang="en-US" sz="1200" dirty="0"/>
              <a:t> </a:t>
            </a:r>
            <a:r>
              <a:rPr lang="en-US" sz="1200" dirty="0" err="1" smtClean="0"/>
              <a:t>yolunu</a:t>
            </a:r>
            <a:r>
              <a:rPr lang="en-US" sz="1200" dirty="0" smtClean="0"/>
              <a:t> </a:t>
            </a:r>
            <a:r>
              <a:rPr lang="en-US" sz="1200" dirty="0" err="1" smtClean="0"/>
              <a:t>girildiğini</a:t>
            </a:r>
            <a:r>
              <a:rPr lang="en-US" sz="1200" dirty="0" smtClean="0"/>
              <a:t> </a:t>
            </a:r>
            <a:r>
              <a:rPr lang="en-US" sz="1200" dirty="0" err="1"/>
              <a:t>gösteren</a:t>
            </a:r>
            <a:r>
              <a:rPr lang="en-US" sz="1200" dirty="0"/>
              <a:t> </a:t>
            </a:r>
            <a:r>
              <a:rPr lang="en-US" sz="1200" dirty="0" err="1" smtClean="0"/>
              <a:t>yöndedir</a:t>
            </a:r>
            <a:r>
              <a:rPr lang="en-US" sz="1200" dirty="0"/>
              <a:t>.</a:t>
            </a:r>
          </a:p>
          <a:p>
            <a:endParaRPr lang="en-US" sz="1200" dirty="0"/>
          </a:p>
          <a:p>
            <a:r>
              <a:rPr lang="en-US" sz="1200" dirty="0" err="1"/>
              <a:t>Aşırı</a:t>
            </a:r>
            <a:r>
              <a:rPr lang="en-US" sz="1200" dirty="0"/>
              <a:t> </a:t>
            </a:r>
            <a:r>
              <a:rPr lang="en-US" sz="1200" dirty="0" err="1"/>
              <a:t>fiziksel</a:t>
            </a:r>
            <a:r>
              <a:rPr lang="en-US" sz="1200" dirty="0"/>
              <a:t> </a:t>
            </a:r>
            <a:r>
              <a:rPr lang="en-US" sz="1200" dirty="0" err="1"/>
              <a:t>şiddet</a:t>
            </a:r>
            <a:r>
              <a:rPr lang="en-US" sz="1200" dirty="0"/>
              <a:t> hem </a:t>
            </a:r>
            <a:r>
              <a:rPr lang="en-US" sz="1200" dirty="0" err="1"/>
              <a:t>müdahale</a:t>
            </a:r>
            <a:r>
              <a:rPr lang="en-US" sz="1200" dirty="0"/>
              <a:t> hem de </a:t>
            </a:r>
            <a:r>
              <a:rPr lang="en-US" sz="1200" dirty="0" err="1"/>
              <a:t>kontrol</a:t>
            </a:r>
            <a:r>
              <a:rPr lang="en-US" sz="1200" dirty="0"/>
              <a:t> </a:t>
            </a:r>
            <a:r>
              <a:rPr lang="en-US" sz="1200" dirty="0" err="1"/>
              <a:t>gruplarında</a:t>
            </a:r>
            <a:r>
              <a:rPr lang="en-US" sz="1200" dirty="0"/>
              <a:t> </a:t>
            </a:r>
            <a:r>
              <a:rPr lang="en-US" sz="1200" dirty="0" err="1"/>
              <a:t>çok</a:t>
            </a:r>
            <a:r>
              <a:rPr lang="en-US" sz="1200" dirty="0"/>
              <a:t> </a:t>
            </a:r>
            <a:r>
              <a:rPr lang="en-US" sz="1200" dirty="0" err="1"/>
              <a:t>nadiren</a:t>
            </a:r>
            <a:r>
              <a:rPr lang="en-US" sz="1200" dirty="0"/>
              <a:t> </a:t>
            </a:r>
            <a:r>
              <a:rPr lang="en-US" sz="1200" dirty="0" err="1"/>
              <a:t>kullanılmaktadır</a:t>
            </a:r>
            <a:r>
              <a:rPr lang="en-US" sz="1200" dirty="0"/>
              <a:t> </a:t>
            </a:r>
            <a:r>
              <a:rPr lang="en-US" sz="1200" dirty="0" err="1"/>
              <a:t>ve</a:t>
            </a:r>
            <a:r>
              <a:rPr lang="en-US" sz="1200" dirty="0"/>
              <a:t> </a:t>
            </a:r>
            <a:r>
              <a:rPr lang="en-US" sz="1200" dirty="0" err="1" smtClean="0"/>
              <a:t>müdahale</a:t>
            </a:r>
            <a:r>
              <a:rPr lang="en-US" sz="1200" dirty="0" smtClean="0"/>
              <a:t> </a:t>
            </a:r>
            <a:r>
              <a:rPr lang="en-US" sz="1200" dirty="0" err="1"/>
              <a:t>sonrası</a:t>
            </a:r>
            <a:r>
              <a:rPr lang="en-US" sz="1200" dirty="0"/>
              <a:t> </a:t>
            </a:r>
            <a:r>
              <a:rPr lang="en-US" sz="1200" dirty="0" err="1"/>
              <a:t>değerlendirmelerdeki</a:t>
            </a:r>
            <a:r>
              <a:rPr lang="en-US" sz="1200" dirty="0"/>
              <a:t> </a:t>
            </a:r>
            <a:r>
              <a:rPr lang="en-US" sz="1200" dirty="0" err="1"/>
              <a:t>sıklıkları</a:t>
            </a:r>
            <a:r>
              <a:rPr lang="en-US" sz="1200" dirty="0"/>
              <a:t>, </a:t>
            </a:r>
            <a:r>
              <a:rPr lang="en-US" sz="1200" dirty="0" err="1"/>
              <a:t>kontrol</a:t>
            </a:r>
            <a:r>
              <a:rPr lang="en-US" sz="1200" dirty="0"/>
              <a:t> </a:t>
            </a:r>
            <a:r>
              <a:rPr lang="en-US" sz="1200" dirty="0" err="1"/>
              <a:t>grubu</a:t>
            </a:r>
            <a:r>
              <a:rPr lang="en-US" sz="1200" dirty="0"/>
              <a:t> </a:t>
            </a:r>
            <a:r>
              <a:rPr lang="en-US" sz="1200" dirty="0" err="1"/>
              <a:t>arasında</a:t>
            </a:r>
            <a:r>
              <a:rPr lang="en-US" sz="1200" dirty="0"/>
              <a:t> </a:t>
            </a:r>
            <a:r>
              <a:rPr lang="en-US" sz="1200" dirty="0" err="1"/>
              <a:t>daha</a:t>
            </a:r>
            <a:r>
              <a:rPr lang="en-US" sz="1200" dirty="0"/>
              <a:t> </a:t>
            </a:r>
            <a:r>
              <a:rPr lang="en-US" sz="1200" dirty="0" err="1"/>
              <a:t>fazla</a:t>
            </a:r>
            <a:r>
              <a:rPr lang="en-US" sz="1200" dirty="0"/>
              <a:t> </a:t>
            </a:r>
            <a:r>
              <a:rPr lang="en-US" sz="1200" dirty="0" err="1"/>
              <a:t>kullanıldığı</a:t>
            </a:r>
            <a:r>
              <a:rPr lang="en-US" sz="1200" dirty="0"/>
              <a:t> </a:t>
            </a:r>
            <a:r>
              <a:rPr lang="en-US" sz="1200" dirty="0" err="1"/>
              <a:t>bildirilen</a:t>
            </a:r>
            <a:r>
              <a:rPr lang="en-US" sz="1200" dirty="0"/>
              <a:t> </a:t>
            </a:r>
            <a:r>
              <a:rPr lang="en-US" sz="1200" dirty="0" err="1"/>
              <a:t>istisnalar</a:t>
            </a:r>
            <a:r>
              <a:rPr lang="en-US" sz="1200" dirty="0"/>
              <a:t> </a:t>
            </a:r>
            <a:r>
              <a:rPr lang="en-US" sz="1200" dirty="0" err="1"/>
              <a:t>haricinde</a:t>
            </a:r>
            <a:r>
              <a:rPr lang="en-US" sz="1200" dirty="0"/>
              <a:t> </a:t>
            </a:r>
            <a:r>
              <a:rPr lang="en-US" sz="1200" dirty="0" err="1"/>
              <a:t>düşmüştür</a:t>
            </a:r>
            <a:r>
              <a:rPr lang="en-US" sz="1200" dirty="0"/>
              <a:t>.</a:t>
            </a:r>
          </a:p>
          <a:p>
            <a:endParaRPr lang="en-US" sz="1200" dirty="0"/>
          </a:p>
          <a:p>
            <a:r>
              <a:rPr lang="en-US" sz="1200" dirty="0" err="1"/>
              <a:t>Türkiye'de</a:t>
            </a:r>
            <a:r>
              <a:rPr lang="en-US" sz="1200" dirty="0"/>
              <a:t> </a:t>
            </a:r>
            <a:r>
              <a:rPr lang="en-US" sz="1200" dirty="0" err="1"/>
              <a:t>sıkça</a:t>
            </a:r>
            <a:r>
              <a:rPr lang="en-US" sz="1200" dirty="0"/>
              <a:t> </a:t>
            </a:r>
            <a:r>
              <a:rPr lang="en-US" sz="1200" dirty="0" err="1" smtClean="0"/>
              <a:t>kullanıldığı</a:t>
            </a:r>
            <a:r>
              <a:rPr lang="en-US" sz="1200" dirty="0" smtClean="0"/>
              <a:t> </a:t>
            </a:r>
            <a:r>
              <a:rPr lang="en-US" sz="1200" dirty="0" err="1" smtClean="0"/>
              <a:t>raporlanan</a:t>
            </a:r>
            <a:r>
              <a:rPr lang="en-US" sz="1200" dirty="0" smtClean="0"/>
              <a:t> (</a:t>
            </a:r>
            <a:r>
              <a:rPr lang="en-US" sz="1200" dirty="0" err="1" smtClean="0"/>
              <a:t>kırmızı</a:t>
            </a:r>
            <a:r>
              <a:rPr lang="en-US" sz="1200" dirty="0" smtClean="0"/>
              <a:t> </a:t>
            </a:r>
            <a:r>
              <a:rPr lang="en-US" sz="1200" dirty="0" err="1"/>
              <a:t>ile</a:t>
            </a:r>
            <a:r>
              <a:rPr lang="en-US" sz="1200" dirty="0"/>
              <a:t> </a:t>
            </a:r>
            <a:r>
              <a:rPr lang="en-US" sz="1200" dirty="0" err="1"/>
              <a:t>işaretlenmiş</a:t>
            </a:r>
            <a:r>
              <a:rPr lang="en-US" sz="1200" dirty="0"/>
              <a:t>) </a:t>
            </a:r>
            <a:r>
              <a:rPr lang="en-US" sz="1200" dirty="0" smtClean="0"/>
              <a:t>4 </a:t>
            </a:r>
            <a:r>
              <a:rPr lang="en-US" sz="1200" dirty="0" err="1"/>
              <a:t>disiplin</a:t>
            </a:r>
            <a:r>
              <a:rPr lang="en-US" sz="1200" dirty="0"/>
              <a:t> </a:t>
            </a:r>
            <a:r>
              <a:rPr lang="en-US" sz="1200" dirty="0" err="1"/>
              <a:t>yönteminin</a:t>
            </a:r>
            <a:r>
              <a:rPr lang="en-US" sz="1200" dirty="0"/>
              <a:t> </a:t>
            </a:r>
            <a:r>
              <a:rPr lang="en-US" sz="1200" dirty="0" err="1"/>
              <a:t>kullanılmasının</a:t>
            </a:r>
            <a:r>
              <a:rPr lang="en-US" sz="1200" dirty="0"/>
              <a:t>, </a:t>
            </a:r>
            <a:r>
              <a:rPr lang="en-US" sz="1200" dirty="0" err="1"/>
              <a:t>k</a:t>
            </a:r>
            <a:r>
              <a:rPr lang="en-US" sz="1200" dirty="0" err="1" smtClean="0"/>
              <a:t>ontrol</a:t>
            </a:r>
            <a:r>
              <a:rPr lang="en-US" sz="1200" dirty="0" smtClean="0"/>
              <a:t> </a:t>
            </a:r>
            <a:r>
              <a:rPr lang="en-US" sz="1200" dirty="0" err="1" smtClean="0"/>
              <a:t>grubunda</a:t>
            </a:r>
            <a:r>
              <a:rPr lang="en-US" sz="1200" dirty="0" smtClean="0"/>
              <a:t> </a:t>
            </a:r>
            <a:r>
              <a:rPr lang="en-US" sz="1200" dirty="0" err="1"/>
              <a:t>aynı</a:t>
            </a:r>
            <a:r>
              <a:rPr lang="en-US" sz="1200" dirty="0"/>
              <a:t> </a:t>
            </a:r>
            <a:r>
              <a:rPr lang="en-US" sz="1200" dirty="0" err="1"/>
              <a:t>kalırken</a:t>
            </a:r>
            <a:r>
              <a:rPr lang="en-US" sz="1200" dirty="0"/>
              <a:t>, </a:t>
            </a:r>
            <a:r>
              <a:rPr lang="en-US" sz="1200" dirty="0" err="1" smtClean="0"/>
              <a:t>müdahale</a:t>
            </a:r>
            <a:r>
              <a:rPr lang="en-US" sz="1200" dirty="0" smtClean="0"/>
              <a:t> </a:t>
            </a:r>
            <a:r>
              <a:rPr lang="en-US" sz="1200" dirty="0" err="1" smtClean="0"/>
              <a:t>grubunda</a:t>
            </a:r>
            <a:r>
              <a:rPr lang="en-US" sz="1200" dirty="0" smtClean="0"/>
              <a:t> </a:t>
            </a:r>
            <a:r>
              <a:rPr lang="en-US" sz="1200" dirty="0" err="1" smtClean="0"/>
              <a:t>artma</a:t>
            </a:r>
            <a:r>
              <a:rPr lang="en-US" sz="1200" dirty="0" smtClean="0"/>
              <a:t> </a:t>
            </a:r>
            <a:r>
              <a:rPr lang="en-US" sz="1200" dirty="0" err="1" smtClean="0"/>
              <a:t>yönünde</a:t>
            </a:r>
            <a:r>
              <a:rPr lang="en-US" sz="1200" dirty="0" smtClean="0"/>
              <a:t> </a:t>
            </a:r>
            <a:r>
              <a:rPr lang="en-US" sz="1200" dirty="0" err="1"/>
              <a:t>olduğu</a:t>
            </a:r>
            <a:r>
              <a:rPr lang="en-US" sz="1200" dirty="0"/>
              <a:t> </a:t>
            </a:r>
            <a:r>
              <a:rPr lang="en-US" sz="1200" dirty="0" err="1"/>
              <a:t>dikkat</a:t>
            </a:r>
            <a:r>
              <a:rPr lang="en-US" sz="1200" dirty="0"/>
              <a:t> </a:t>
            </a:r>
            <a:r>
              <a:rPr lang="en-US" sz="1200" dirty="0" err="1"/>
              <a:t>çekmektedir</a:t>
            </a:r>
            <a:r>
              <a:rPr lang="en-US" sz="1200" dirty="0" smtClean="0"/>
              <a:t>.</a:t>
            </a:r>
          </a:p>
          <a:p>
            <a:endParaRPr lang="en-US" sz="1200" dirty="0" smtClean="0"/>
          </a:p>
          <a:p>
            <a:r>
              <a:rPr lang="en-US" sz="1200" dirty="0" smtClean="0"/>
              <a:t>*(</a:t>
            </a:r>
            <a:r>
              <a:rPr lang="en-US" sz="1200" dirty="0" err="1" smtClean="0"/>
              <a:t>yandaki</a:t>
            </a:r>
            <a:r>
              <a:rPr lang="en-US" sz="1200" dirty="0" smtClean="0"/>
              <a:t> </a:t>
            </a:r>
            <a:r>
              <a:rPr lang="en-US" sz="1200" dirty="0" err="1" smtClean="0"/>
              <a:t>tabloda</a:t>
            </a:r>
            <a:r>
              <a:rPr lang="en-US" sz="1200" dirty="0" smtClean="0"/>
              <a:t> “</a:t>
            </a:r>
            <a:r>
              <a:rPr lang="en-US" sz="1200" dirty="0" err="1" smtClean="0"/>
              <a:t>hiç</a:t>
            </a:r>
            <a:r>
              <a:rPr lang="en-US" sz="1200" dirty="0" smtClean="0"/>
              <a:t> </a:t>
            </a:r>
            <a:r>
              <a:rPr lang="en-US" sz="1200" dirty="0" err="1" smtClean="0"/>
              <a:t>kullanmam</a:t>
            </a:r>
            <a:r>
              <a:rPr lang="en-US" sz="1200" dirty="0" smtClean="0"/>
              <a:t>” </a:t>
            </a:r>
            <a:r>
              <a:rPr lang="en-US" sz="1200" dirty="0" err="1" smtClean="0"/>
              <a:t>diyenlerin</a:t>
            </a:r>
            <a:r>
              <a:rPr lang="en-US" sz="1200" dirty="0" smtClean="0"/>
              <a:t> </a:t>
            </a:r>
            <a:r>
              <a:rPr lang="en-US" sz="1200" dirty="0" err="1" smtClean="0"/>
              <a:t>oranları</a:t>
            </a:r>
            <a:r>
              <a:rPr lang="en-US" sz="1200" dirty="0" smtClean="0"/>
              <a:t> </a:t>
            </a:r>
            <a:r>
              <a:rPr lang="en-US" sz="1200" dirty="0" err="1" smtClean="0"/>
              <a:t>raporlanmıştır</a:t>
            </a:r>
            <a:r>
              <a:rPr lang="en-US" sz="1200" dirty="0" smtClean="0"/>
              <a:t>)</a:t>
            </a:r>
            <a:endParaRPr lang="en-US" sz="1200" dirty="0"/>
          </a:p>
        </p:txBody>
      </p:sp>
      <p:sp>
        <p:nvSpPr>
          <p:cNvPr id="3" name="Title 2"/>
          <p:cNvSpPr>
            <a:spLocks noGrp="1"/>
          </p:cNvSpPr>
          <p:nvPr>
            <p:ph type="title"/>
          </p:nvPr>
        </p:nvSpPr>
        <p:spPr/>
        <p:txBody>
          <a:bodyPr>
            <a:normAutofit fontScale="90000"/>
          </a:bodyPr>
          <a:lstStyle/>
          <a:p>
            <a:r>
              <a:rPr lang="tr-TR" dirty="0" smtClean="0"/>
              <a:t>Davranışsal Disiplin ve Kötü Muamele- </a:t>
            </a:r>
            <a:r>
              <a:rPr lang="tr-TR" dirty="0" err="1" smtClean="0"/>
              <a:t>CTS</a:t>
            </a:r>
            <a:r>
              <a:rPr lang="tr-TR" dirty="0" smtClean="0"/>
              <a:t>-PC Kullanım Sıklığı</a:t>
            </a:r>
            <a:endParaRPr lang="tr-TR" dirty="0"/>
          </a:p>
        </p:txBody>
      </p:sp>
    </p:spTree>
    <p:extLst>
      <p:ext uri="{BB962C8B-B14F-4D97-AF65-F5344CB8AC3E}">
        <p14:creationId xmlns:p14="http://schemas.microsoft.com/office/powerpoint/2010/main" val="3359914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Disiplin Yönteminin Zararına Yönelik </a:t>
            </a:r>
            <a:r>
              <a:rPr lang="tr-TR" dirty="0"/>
              <a:t>Düşünceler-CTS-17</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76896474"/>
              </p:ext>
            </p:extLst>
          </p:nvPr>
        </p:nvGraphicFramePr>
        <p:xfrm>
          <a:off x="3717374" y="1137205"/>
          <a:ext cx="8056626" cy="5126355"/>
        </p:xfrm>
        <a:graphic>
          <a:graphicData uri="http://schemas.openxmlformats.org/drawingml/2006/table">
            <a:tbl>
              <a:tblPr>
                <a:tableStyleId>{5C22544A-7EE6-4342-B048-85BDC9FD1C3A}</a:tableStyleId>
              </a:tblPr>
              <a:tblGrid>
                <a:gridCol w="4407980">
                  <a:extLst>
                    <a:ext uri="{9D8B030D-6E8A-4147-A177-3AD203B41FA5}">
                      <a16:colId xmlns:a16="http://schemas.microsoft.com/office/drawing/2014/main" xmlns="" val="20000"/>
                    </a:ext>
                  </a:extLst>
                </a:gridCol>
                <a:gridCol w="632523">
                  <a:extLst>
                    <a:ext uri="{9D8B030D-6E8A-4147-A177-3AD203B41FA5}">
                      <a16:colId xmlns:a16="http://schemas.microsoft.com/office/drawing/2014/main" xmlns="" val="20001"/>
                    </a:ext>
                  </a:extLst>
                </a:gridCol>
                <a:gridCol w="632523">
                  <a:extLst>
                    <a:ext uri="{9D8B030D-6E8A-4147-A177-3AD203B41FA5}">
                      <a16:colId xmlns:a16="http://schemas.microsoft.com/office/drawing/2014/main" xmlns="" val="20002"/>
                    </a:ext>
                  </a:extLst>
                </a:gridCol>
                <a:gridCol w="609664">
                  <a:extLst>
                    <a:ext uri="{9D8B030D-6E8A-4147-A177-3AD203B41FA5}">
                      <a16:colId xmlns:a16="http://schemas.microsoft.com/office/drawing/2014/main" xmlns="" val="20003"/>
                    </a:ext>
                  </a:extLst>
                </a:gridCol>
                <a:gridCol w="655382">
                  <a:extLst>
                    <a:ext uri="{9D8B030D-6E8A-4147-A177-3AD203B41FA5}">
                      <a16:colId xmlns:a16="http://schemas.microsoft.com/office/drawing/2014/main" xmlns="" val="20004"/>
                    </a:ext>
                  </a:extLst>
                </a:gridCol>
                <a:gridCol w="632523">
                  <a:extLst>
                    <a:ext uri="{9D8B030D-6E8A-4147-A177-3AD203B41FA5}">
                      <a16:colId xmlns:a16="http://schemas.microsoft.com/office/drawing/2014/main" xmlns="" val="20005"/>
                    </a:ext>
                  </a:extLst>
                </a:gridCol>
                <a:gridCol w="486031">
                  <a:extLst>
                    <a:ext uri="{9D8B030D-6E8A-4147-A177-3AD203B41FA5}">
                      <a16:colId xmlns:a16="http://schemas.microsoft.com/office/drawing/2014/main" xmlns="" val="20006"/>
                    </a:ext>
                  </a:extLst>
                </a:gridCol>
              </a:tblGrid>
              <a:tr h="161925">
                <a:tc rowSpan="2">
                  <a:txBody>
                    <a:bodyPr/>
                    <a:lstStyle/>
                    <a:p>
                      <a:pPr algn="r"/>
                      <a:r>
                        <a:rPr lang="tr-TR" sz="1400" b="1" dirty="0" smtClean="0">
                          <a:solidFill>
                            <a:schemeClr val="accent4">
                              <a:lumMod val="20000"/>
                              <a:lumOff val="80000"/>
                            </a:schemeClr>
                          </a:solidFill>
                        </a:rPr>
                        <a:t>(Hiç zarar vermez diyenlerin</a:t>
                      </a:r>
                      <a:r>
                        <a:rPr lang="tr-TR" sz="1400" b="1" baseline="0" dirty="0" smtClean="0">
                          <a:solidFill>
                            <a:schemeClr val="accent4">
                              <a:lumMod val="20000"/>
                              <a:lumOff val="80000"/>
                            </a:schemeClr>
                          </a:solidFill>
                        </a:rPr>
                        <a:t> %)</a:t>
                      </a:r>
                      <a:endParaRPr lang="tr-TR" sz="1400" b="1" dirty="0">
                        <a:solidFill>
                          <a:schemeClr val="accent4">
                            <a:lumMod val="20000"/>
                            <a:lumOff val="80000"/>
                          </a:schemeClr>
                        </a:solidFill>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a:solidFill>
                            <a:schemeClr val="bg1"/>
                          </a:solidFill>
                          <a:effectLst/>
                        </a:rPr>
                        <a:t>Farkındalık</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dirty="0">
                          <a:solidFill>
                            <a:schemeClr val="bg1"/>
                          </a:solidFill>
                          <a:effectLst/>
                        </a:rPr>
                        <a:t>Kontrol</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61925">
                <a:tc vMerge="1">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rPr>
                        <a:t>PRE</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a:solidFill>
                            <a:schemeClr val="bg1"/>
                          </a:solidFill>
                          <a:effectLst/>
                        </a:rPr>
                        <a:t>POST</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a:solidFill>
                            <a:schemeClr val="bg1"/>
                          </a:solidFill>
                          <a:effectLst/>
                        </a:rPr>
                        <a:t> </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dirty="0">
                          <a:solidFill>
                            <a:schemeClr val="bg1"/>
                          </a:solidFill>
                          <a:effectLst/>
                        </a:rPr>
                        <a:t>PRE</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a:solidFill>
                            <a:schemeClr val="bg1"/>
                          </a:solidFill>
                          <a:effectLst/>
                        </a:rPr>
                        <a:t>POST</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b"/>
                      <a:r>
                        <a:rPr lang="tr-TR" sz="1400" b="1" u="none" strike="noStrike">
                          <a:solidFill>
                            <a:schemeClr val="bg1"/>
                          </a:solidFill>
                          <a:effectLst/>
                        </a:rPr>
                        <a:t>Yaptığının neden yanlış olduğunu anlatırım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88%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2"/>
                  </a:ext>
                </a:extLst>
              </a:tr>
              <a:tr h="161925">
                <a:tc>
                  <a:txBody>
                    <a:bodyPr/>
                    <a:lstStyle/>
                    <a:p>
                      <a:pPr algn="l" fontAlgn="b"/>
                      <a:r>
                        <a:rPr lang="tr-TR" sz="1400" b="1" u="none" strike="noStrike">
                          <a:solidFill>
                            <a:schemeClr val="bg1"/>
                          </a:solidFill>
                          <a:effectLst/>
                        </a:rPr>
                        <a:t>Yaptığı yanlış şeyi neden yaptığını ona sorarım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86%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87%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3"/>
                  </a:ext>
                </a:extLst>
              </a:tr>
              <a:tr h="161925">
                <a:tc>
                  <a:txBody>
                    <a:bodyPr/>
                    <a:lstStyle/>
                    <a:p>
                      <a:pPr algn="l" fontAlgn="b"/>
                      <a:r>
                        <a:rPr lang="tr-TR" sz="1400" b="1" u="none" strike="noStrike">
                          <a:solidFill>
                            <a:schemeClr val="bg1"/>
                          </a:solidFill>
                          <a:effectLst/>
                        </a:rPr>
                        <a:t>Odasına gönderirim ve bir süre için çıkmasını yasaklarım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33%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4"/>
                  </a:ext>
                </a:extLst>
              </a:tr>
              <a:tr h="161925">
                <a:tc>
                  <a:txBody>
                    <a:bodyPr/>
                    <a:lstStyle/>
                    <a:p>
                      <a:pPr algn="l" fontAlgn="b"/>
                      <a:r>
                        <a:rPr lang="tr-TR" sz="1400" b="1" u="none" strike="noStrike">
                          <a:solidFill>
                            <a:schemeClr val="bg1"/>
                          </a:solidFill>
                          <a:effectLst/>
                        </a:rPr>
                        <a:t>Dikkatini dağıtmaya çalışırım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49%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5"/>
                  </a:ext>
                </a:extLst>
              </a:tr>
              <a:tr h="161925">
                <a:tc>
                  <a:txBody>
                    <a:bodyPr/>
                    <a:lstStyle/>
                    <a:p>
                      <a:pPr algn="l" fontAlgn="b"/>
                      <a:r>
                        <a:rPr lang="tr-TR" sz="1400" b="1" u="none" strike="noStrike">
                          <a:solidFill>
                            <a:schemeClr val="bg1"/>
                          </a:solidFill>
                          <a:effectLst/>
                        </a:rPr>
                        <a:t>Susması için istediğini veririm ya da yaparım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22%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6"/>
                  </a:ext>
                </a:extLst>
              </a:tr>
              <a:tr h="161925">
                <a:tc>
                  <a:txBody>
                    <a:bodyPr/>
                    <a:lstStyle/>
                    <a:p>
                      <a:pPr algn="l" fontAlgn="b"/>
                      <a:r>
                        <a:rPr lang="tr-TR" sz="1400" b="1" u="none" strike="noStrike">
                          <a:solidFill>
                            <a:schemeClr val="bg1"/>
                          </a:solidFill>
                          <a:effectLst/>
                        </a:rPr>
                        <a:t>Yanlış davranışını görmemezlikten gelirim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13%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14%</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7"/>
                  </a:ext>
                </a:extLst>
              </a:tr>
              <a:tr h="161925">
                <a:tc>
                  <a:txBody>
                    <a:bodyPr/>
                    <a:lstStyle/>
                    <a:p>
                      <a:pPr algn="l" fontAlgn="b"/>
                      <a:r>
                        <a:rPr lang="tr-TR" sz="1400" b="1" u="none" strike="noStrike">
                          <a:solidFill>
                            <a:schemeClr val="bg1"/>
                          </a:solidFill>
                          <a:effectLst/>
                        </a:rPr>
                        <a:t>Sevdiği bir şeyi elinden alırım veya yapmasını yasaklarım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18%</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21%</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8"/>
                  </a:ext>
                </a:extLst>
              </a:tr>
              <a:tr h="161925">
                <a:tc>
                  <a:txBody>
                    <a:bodyPr/>
                    <a:lstStyle/>
                    <a:p>
                      <a:pPr algn="l" fontAlgn="b"/>
                      <a:r>
                        <a:rPr lang="tr-TR" sz="1400" b="1" u="none" strike="noStrike">
                          <a:solidFill>
                            <a:schemeClr val="bg1"/>
                          </a:solidFill>
                          <a:effectLst/>
                        </a:rPr>
                        <a:t>Küserim, onu artık sevmediğimi söylerim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13%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9"/>
                  </a:ext>
                </a:extLst>
              </a:tr>
              <a:tr h="161925">
                <a:tc>
                  <a:txBody>
                    <a:bodyPr/>
                    <a:lstStyle/>
                    <a:p>
                      <a:pPr algn="l" fontAlgn="b"/>
                      <a:r>
                        <a:rPr lang="tr-TR" sz="1400" b="1" u="none" strike="noStrike">
                          <a:solidFill>
                            <a:schemeClr val="bg1"/>
                          </a:solidFill>
                          <a:effectLst/>
                        </a:rPr>
                        <a:t>Başkalarıyla kıyaslarım, ayıplarım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10%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10%</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0"/>
                  </a:ext>
                </a:extLst>
              </a:tr>
              <a:tr h="161925">
                <a:tc>
                  <a:txBody>
                    <a:bodyPr/>
                    <a:lstStyle/>
                    <a:p>
                      <a:pPr algn="l" fontAlgn="b"/>
                      <a:r>
                        <a:rPr lang="tr-TR" sz="1400" b="1" u="none" strike="noStrike">
                          <a:solidFill>
                            <a:schemeClr val="bg1"/>
                          </a:solidFill>
                          <a:effectLst/>
                        </a:rPr>
                        <a:t>Eşyalarına zarar vermekle tehdit ederim ya da zarar veririm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11%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7%</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1"/>
                  </a:ext>
                </a:extLst>
              </a:tr>
              <a:tr h="161925">
                <a:tc>
                  <a:txBody>
                    <a:bodyPr/>
                    <a:lstStyle/>
                    <a:p>
                      <a:pPr algn="l" fontAlgn="b"/>
                      <a:r>
                        <a:rPr lang="fi-FI" sz="1400" b="1" u="none" strike="noStrike">
                          <a:solidFill>
                            <a:schemeClr val="bg1"/>
                          </a:solidFill>
                          <a:effectLst/>
                        </a:rPr>
                        <a:t>Vurmam ama vurmakla tehdit ederim</a:t>
                      </a:r>
                      <a:endParaRPr lang="fi-FI"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10%</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2"/>
                  </a:ext>
                </a:extLst>
              </a:tr>
              <a:tr h="161925">
                <a:tc>
                  <a:txBody>
                    <a:bodyPr/>
                    <a:lstStyle/>
                    <a:p>
                      <a:pPr algn="l" fontAlgn="b"/>
                      <a:r>
                        <a:rPr lang="tr-TR" sz="1400" b="1" u="none" strike="noStrike">
                          <a:solidFill>
                            <a:schemeClr val="bg1"/>
                          </a:solidFill>
                          <a:effectLst/>
                        </a:rPr>
                        <a:t>Bağırıp çağırarak azarlarım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9%</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9%</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3"/>
                  </a:ext>
                </a:extLst>
              </a:tr>
              <a:tr h="161925">
                <a:tc>
                  <a:txBody>
                    <a:bodyPr/>
                    <a:lstStyle/>
                    <a:p>
                      <a:pPr algn="l" fontAlgn="b"/>
                      <a:r>
                        <a:rPr lang="tr-TR" sz="1400" b="1" u="none" strike="noStrike">
                          <a:solidFill>
                            <a:schemeClr val="bg1"/>
                          </a:solidFill>
                          <a:effectLst/>
                        </a:rPr>
                        <a:t>Beddua ederim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4%</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6%</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4"/>
                  </a:ext>
                </a:extLst>
              </a:tr>
              <a:tr h="161925">
                <a:tc>
                  <a:txBody>
                    <a:bodyPr/>
                    <a:lstStyle/>
                    <a:p>
                      <a:pPr algn="l" fontAlgn="b"/>
                      <a:r>
                        <a:rPr lang="tr-TR" sz="1400" b="1" u="none" strike="noStrike">
                          <a:solidFill>
                            <a:schemeClr val="bg1"/>
                          </a:solidFill>
                          <a:effectLst/>
                        </a:rPr>
                        <a:t>“Aptalsın, tembelsin, salaksın” gibi tabirler kullanırım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5%</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5"/>
                  </a:ext>
                </a:extLst>
              </a:tr>
              <a:tr h="161925">
                <a:tc>
                  <a:txBody>
                    <a:bodyPr/>
                    <a:lstStyle/>
                    <a:p>
                      <a:pPr algn="l" fontAlgn="b"/>
                      <a:r>
                        <a:rPr lang="tr-TR" sz="1400" b="1" u="none" strike="noStrike">
                          <a:solidFill>
                            <a:schemeClr val="bg1"/>
                          </a:solidFill>
                          <a:effectLst/>
                        </a:rPr>
                        <a:t>Onu evden kovacağımı ya da göndereceğimi söylerim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5%</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6"/>
                  </a:ext>
                </a:extLst>
              </a:tr>
              <a:tr h="161925">
                <a:tc>
                  <a:txBody>
                    <a:bodyPr/>
                    <a:lstStyle/>
                    <a:p>
                      <a:pPr algn="l" fontAlgn="b"/>
                      <a:r>
                        <a:rPr lang="tr-TR" sz="1400" b="1" u="none" strike="noStrike">
                          <a:solidFill>
                            <a:schemeClr val="bg1"/>
                          </a:solidFill>
                          <a:effectLst/>
                        </a:rPr>
                        <a:t>Çimdik atarım, kulak çekerim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3%</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8%</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7"/>
                  </a:ext>
                </a:extLst>
              </a:tr>
              <a:tr h="161925">
                <a:tc>
                  <a:txBody>
                    <a:bodyPr/>
                    <a:lstStyle/>
                    <a:p>
                      <a:pPr algn="l" fontAlgn="b"/>
                      <a:r>
                        <a:rPr lang="tr-TR" sz="1400" b="1" u="none" strike="noStrike">
                          <a:solidFill>
                            <a:schemeClr val="bg1"/>
                          </a:solidFill>
                          <a:effectLst/>
                        </a:rPr>
                        <a:t>Poposuna, el, kol veya bacaklarına vururum.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7%</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8%</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8"/>
                  </a:ext>
                </a:extLst>
              </a:tr>
              <a:tr h="161925">
                <a:tc>
                  <a:txBody>
                    <a:bodyPr/>
                    <a:lstStyle/>
                    <a:p>
                      <a:pPr algn="l" fontAlgn="b"/>
                      <a:r>
                        <a:rPr lang="tr-TR" sz="1400" b="1" u="none" strike="noStrike">
                          <a:solidFill>
                            <a:schemeClr val="bg1"/>
                          </a:solidFill>
                          <a:effectLst/>
                        </a:rPr>
                        <a:t>Tokat atarım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3%</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9"/>
                  </a:ext>
                </a:extLst>
              </a:tr>
              <a:tr h="161925">
                <a:tc>
                  <a:txBody>
                    <a:bodyPr/>
                    <a:lstStyle/>
                    <a:p>
                      <a:pPr algn="l" fontAlgn="b"/>
                      <a:r>
                        <a:rPr lang="tr-TR" sz="1400" b="1" u="none" strike="noStrike">
                          <a:solidFill>
                            <a:schemeClr val="bg1"/>
                          </a:solidFill>
                          <a:effectLst/>
                        </a:rPr>
                        <a:t>İyice döverim,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5%</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2%</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0"/>
                  </a:ext>
                </a:extLst>
              </a:tr>
              <a:tr h="161925">
                <a:tc>
                  <a:txBody>
                    <a:bodyPr/>
                    <a:lstStyle/>
                    <a:p>
                      <a:pPr algn="l" fontAlgn="b"/>
                      <a:r>
                        <a:rPr lang="tr-TR" sz="1400" b="1" u="none" strike="noStrike">
                          <a:solidFill>
                            <a:schemeClr val="bg1"/>
                          </a:solidFill>
                          <a:effectLst/>
                        </a:rPr>
                        <a:t>Evden atarım</a:t>
                      </a:r>
                      <a:endParaRPr lang="tr-TR" sz="1400" b="1" i="0" u="none" strike="noStrike">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a:effectLst/>
                        </a:rPr>
                        <a:t>6%</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3%</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1"/>
                  </a:ext>
                </a:extLst>
              </a:tr>
              <a:tr h="161925">
                <a:tc>
                  <a:txBody>
                    <a:bodyPr/>
                    <a:lstStyle/>
                    <a:p>
                      <a:pPr algn="l" fontAlgn="b"/>
                      <a:r>
                        <a:rPr lang="tr-TR" sz="1400" b="1" u="none" strike="noStrike" dirty="0">
                          <a:solidFill>
                            <a:schemeClr val="bg1"/>
                          </a:solidFill>
                          <a:effectLst/>
                        </a:rPr>
                        <a:t>Bıçak, sopa ve benzeri ile yaralarım.</a:t>
                      </a:r>
                      <a:endParaRPr lang="tr-TR" sz="14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400" u="none" strike="noStrike" dirty="0">
                          <a:effectLst/>
                        </a:rPr>
                        <a:t>6%</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2%</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 </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a:effectLst/>
                        </a:rPr>
                        <a:t>1%</a:t>
                      </a:r>
                      <a:endParaRPr lang="tr-TR" sz="14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tr-TR" sz="1400" u="none" strike="noStrike" dirty="0">
                          <a:effectLst/>
                        </a:rPr>
                        <a:t>2%</a:t>
                      </a:r>
                      <a:endParaRPr lang="tr-TR" sz="14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4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2"/>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38</a:t>
            </a:fld>
            <a:endParaRPr lang="en-US"/>
          </a:p>
        </p:txBody>
      </p:sp>
      <p:sp>
        <p:nvSpPr>
          <p:cNvPr id="8" name="Rectangle 7"/>
          <p:cNvSpPr/>
          <p:nvPr/>
        </p:nvSpPr>
        <p:spPr>
          <a:xfrm>
            <a:off x="603504" y="997302"/>
            <a:ext cx="3113870" cy="830997"/>
          </a:xfrm>
          <a:prstGeom prst="rect">
            <a:avLst/>
          </a:prstGeom>
        </p:spPr>
        <p:txBody>
          <a:bodyPr wrap="square">
            <a:spAutoFit/>
          </a:bodyPr>
          <a:lstStyle/>
          <a:p>
            <a:r>
              <a:rPr lang="tr-TR" sz="1600" dirty="0" smtClean="0">
                <a:latin typeface="Calibri" panose="020F0502020204030204" pitchFamily="34" charset="0"/>
                <a:ea typeface="Times New Roman" panose="02020603050405020304" pitchFamily="18" charset="0"/>
                <a:cs typeface="Times New Roman" panose="02020603050405020304" pitchFamily="18" charset="0"/>
              </a:rPr>
              <a:t>Kullanılan bu yöntemin </a:t>
            </a:r>
            <a:r>
              <a:rPr lang="tr-TR" sz="1600" b="1" dirty="0">
                <a:latin typeface="Calibri" panose="020F0502020204030204" pitchFamily="34" charset="0"/>
                <a:ea typeface="Times New Roman" panose="02020603050405020304" pitchFamily="18" charset="0"/>
                <a:cs typeface="Times New Roman" panose="02020603050405020304" pitchFamily="18" charset="0"/>
              </a:rPr>
              <a:t>çocuklara ne kadar zarar vereceğini</a:t>
            </a:r>
            <a:r>
              <a:rPr lang="tr-TR" sz="1600" dirty="0">
                <a:latin typeface="Calibri" panose="020F0502020204030204" pitchFamily="34" charset="0"/>
                <a:ea typeface="Times New Roman" panose="02020603050405020304" pitchFamily="18" charset="0"/>
                <a:cs typeface="Times New Roman" panose="02020603050405020304" pitchFamily="18" charset="0"/>
              </a:rPr>
              <a:t> değerlendirmenizi rica edeceğiz. </a:t>
            </a:r>
            <a:endParaRPr lang="tr-TR" sz="1600" dirty="0"/>
          </a:p>
        </p:txBody>
      </p:sp>
      <p:sp>
        <p:nvSpPr>
          <p:cNvPr id="9" name="5-Point Star 8"/>
          <p:cNvSpPr/>
          <p:nvPr/>
        </p:nvSpPr>
        <p:spPr>
          <a:xfrm>
            <a:off x="328476" y="1140401"/>
            <a:ext cx="183437"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own Arrow 6"/>
          <p:cNvSpPr/>
          <p:nvPr/>
        </p:nvSpPr>
        <p:spPr>
          <a:xfrm flipV="1">
            <a:off x="11504308" y="2071829"/>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a:off x="11513187" y="2293773"/>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a:off x="9666632" y="251571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p:nvPr/>
        </p:nvSpPr>
        <p:spPr>
          <a:xfrm>
            <a:off x="9666632" y="319041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a:off x="9666632" y="3432777"/>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a:off x="9666632" y="364562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a:off x="9666632" y="3868430"/>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a:off x="9666632" y="4091236"/>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a:off x="9666632" y="496155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a:off x="9666632" y="453902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a:off x="9666632" y="474028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a:off x="9666632" y="5850454"/>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a:off x="9666632" y="5427928"/>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a:off x="9666632" y="562918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a:off x="9666632" y="6079723"/>
            <a:ext cx="100064" cy="13897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flipV="1">
            <a:off x="11504308" y="4961554"/>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TextBox 24"/>
          <p:cNvSpPr txBox="1"/>
          <p:nvPr/>
        </p:nvSpPr>
        <p:spPr>
          <a:xfrm>
            <a:off x="674755" y="2068017"/>
            <a:ext cx="2714772" cy="3600986"/>
          </a:xfrm>
          <a:prstGeom prst="rect">
            <a:avLst/>
          </a:prstGeom>
          <a:solidFill>
            <a:schemeClr val="bg2"/>
          </a:solidFill>
        </p:spPr>
        <p:txBody>
          <a:bodyPr wrap="square" rtlCol="0">
            <a:spAutoFit/>
          </a:bodyPr>
          <a:lstStyle/>
          <a:p>
            <a:pPr algn="just"/>
            <a:r>
              <a:rPr lang="tr-TR" sz="1200" dirty="0" smtClean="0"/>
              <a:t>Müdahale </a:t>
            </a:r>
            <a:r>
              <a:rPr lang="tr-TR" sz="1200" dirty="0" smtClean="0"/>
              <a:t>grupları</a:t>
            </a:r>
            <a:r>
              <a:rPr lang="en-US" sz="1200" dirty="0" err="1" smtClean="0"/>
              <a:t>nda</a:t>
            </a:r>
            <a:r>
              <a:rPr lang="tr-TR" sz="1200" dirty="0" smtClean="0"/>
              <a:t>, </a:t>
            </a:r>
            <a:r>
              <a:rPr lang="tr-TR" sz="1200" dirty="0" smtClean="0"/>
              <a:t>kontrol </a:t>
            </a:r>
            <a:r>
              <a:rPr lang="tr-TR" sz="1200" dirty="0" smtClean="0"/>
              <a:t>grubu</a:t>
            </a:r>
            <a:r>
              <a:rPr lang="en-US" sz="1200" dirty="0" err="1" smtClean="0"/>
              <a:t>na</a:t>
            </a:r>
            <a:r>
              <a:rPr lang="en-US" sz="1200" dirty="0" smtClean="0"/>
              <a:t> </a:t>
            </a:r>
            <a:r>
              <a:rPr lang="en-US" sz="1200" dirty="0" err="1" smtClean="0"/>
              <a:t>kıyasla</a:t>
            </a:r>
            <a:r>
              <a:rPr lang="en-US" sz="1200" dirty="0" smtClean="0"/>
              <a:t>, </a:t>
            </a:r>
            <a:r>
              <a:rPr lang="tr-TR" sz="1200" dirty="0" smtClean="0"/>
              <a:t>daha </a:t>
            </a:r>
            <a:r>
              <a:rPr lang="tr-TR" sz="1200" dirty="0" smtClean="0"/>
              <a:t>fazla </a:t>
            </a:r>
            <a:r>
              <a:rPr lang="en-US" sz="1200" dirty="0" err="1" smtClean="0"/>
              <a:t>sayıda</a:t>
            </a:r>
            <a:r>
              <a:rPr lang="en-US" sz="1200" dirty="0" smtClean="0"/>
              <a:t> </a:t>
            </a:r>
            <a:r>
              <a:rPr lang="tr-TR" sz="1200" dirty="0" smtClean="0"/>
              <a:t>madde</a:t>
            </a:r>
            <a:r>
              <a:rPr lang="en-US" sz="1200" dirty="0" smtClean="0"/>
              <a:t>de </a:t>
            </a:r>
            <a:r>
              <a:rPr lang="tr-TR" sz="1200" dirty="0" smtClean="0"/>
              <a:t>değişiklik </a:t>
            </a:r>
            <a:r>
              <a:rPr lang="tr-TR" sz="1200" dirty="0" smtClean="0"/>
              <a:t>gözlemliyoruz. Tüm değişiklikler, fiziksel ve psikolojik cezanın zararlı sonuçlarının daha iyi anlaşıldığını gösteren bir yöndedir.</a:t>
            </a:r>
          </a:p>
          <a:p>
            <a:pPr algn="just"/>
            <a:endParaRPr lang="tr-TR" sz="1200" dirty="0" smtClean="0"/>
          </a:p>
          <a:p>
            <a:pPr algn="just"/>
            <a:r>
              <a:rPr lang="tr-TR" sz="1200" dirty="0" smtClean="0"/>
              <a:t>Müdahale grubundaki </a:t>
            </a:r>
            <a:r>
              <a:rPr lang="tr-TR" sz="1200" dirty="0" smtClean="0"/>
              <a:t>annelerin</a:t>
            </a:r>
            <a:r>
              <a:rPr lang="en-US" sz="1200" dirty="0" smtClean="0"/>
              <a:t> </a:t>
            </a:r>
            <a:r>
              <a:rPr lang="tr-TR" sz="1200" dirty="0" smtClean="0"/>
              <a:t>müdahale </a:t>
            </a:r>
            <a:r>
              <a:rPr lang="tr-TR" sz="1200" dirty="0" smtClean="0"/>
              <a:t>sonrası her türlü fiziksel cezaya ilişkin daha az kabul edici bir tutum (bu yöntemlerin çocuğa zararlı olduğunu söyleyerek</a:t>
            </a:r>
            <a:r>
              <a:rPr lang="tr-TR" sz="1200" dirty="0" smtClean="0"/>
              <a:t>)</a:t>
            </a:r>
            <a:r>
              <a:rPr lang="en-US" sz="1200" dirty="0" smtClean="0"/>
              <a:t> </a:t>
            </a:r>
            <a:r>
              <a:rPr lang="tr-TR" sz="1200" dirty="0" smtClean="0"/>
              <a:t> </a:t>
            </a:r>
            <a:r>
              <a:rPr lang="tr-TR" sz="1200" dirty="0" smtClean="0"/>
              <a:t>bildirdikleri dikkat çekmektedir.</a:t>
            </a:r>
          </a:p>
          <a:p>
            <a:pPr algn="just"/>
            <a:endParaRPr lang="tr-TR" sz="1200" dirty="0" smtClean="0"/>
          </a:p>
          <a:p>
            <a:pPr algn="just"/>
            <a:r>
              <a:rPr lang="tr-TR" sz="1200" dirty="0" smtClean="0"/>
              <a:t>Müdahale </a:t>
            </a:r>
            <a:r>
              <a:rPr lang="tr-TR" sz="1200" dirty="0" smtClean="0"/>
              <a:t>sonrası</a:t>
            </a:r>
            <a:r>
              <a:rPr lang="en-US" sz="1200" dirty="0" smtClean="0"/>
              <a:t>da</a:t>
            </a:r>
            <a:r>
              <a:rPr lang="tr-TR" sz="1200" dirty="0" smtClean="0"/>
              <a:t> </a:t>
            </a:r>
            <a:r>
              <a:rPr lang="tr-TR" sz="1200" dirty="0" smtClean="0"/>
              <a:t>müdahale </a:t>
            </a:r>
            <a:r>
              <a:rPr lang="tr-TR" sz="1200" dirty="0" smtClean="0"/>
              <a:t>grubu</a:t>
            </a:r>
            <a:r>
              <a:rPr lang="en-US" sz="1200" dirty="0" err="1" smtClean="0"/>
              <a:t>nda</a:t>
            </a:r>
            <a:r>
              <a:rPr lang="en-US" sz="1200" dirty="0" smtClean="0"/>
              <a:t> </a:t>
            </a:r>
            <a:r>
              <a:rPr lang="tr-TR" sz="1200" dirty="0" smtClean="0"/>
              <a:t>psikolojik </a:t>
            </a:r>
            <a:r>
              <a:rPr lang="tr-TR" sz="1200" dirty="0" smtClean="0"/>
              <a:t>cezaya ilişkin benzer bir yüksek bilinçlenme </a:t>
            </a:r>
            <a:r>
              <a:rPr lang="tr-TR" sz="1200" dirty="0" smtClean="0"/>
              <a:t>olduğu, </a:t>
            </a:r>
            <a:r>
              <a:rPr lang="tr-TR" sz="1200" dirty="0" smtClean="0"/>
              <a:t>ancak kontroller arasında bir değişiklik olmadığı da not edilmelidir.</a:t>
            </a:r>
          </a:p>
        </p:txBody>
      </p:sp>
    </p:spTree>
    <p:extLst>
      <p:ext uri="{BB962C8B-B14F-4D97-AF65-F5344CB8AC3E}">
        <p14:creationId xmlns:p14="http://schemas.microsoft.com/office/powerpoint/2010/main" val="4770754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Ebeveyn Önleme </a:t>
            </a:r>
            <a:r>
              <a:rPr lang="tr-TR" dirty="0"/>
              <a:t>ve Müdahale Stratejileri : </a:t>
            </a:r>
            <a:r>
              <a:rPr lang="en-US" dirty="0"/>
              <a:t>PARQ-SF</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39</a:t>
            </a:fld>
            <a:endParaRPr lang="en-US"/>
          </a:p>
        </p:txBody>
      </p:sp>
      <p:graphicFrame>
        <p:nvGraphicFramePr>
          <p:cNvPr id="8" name="Chart 7"/>
          <p:cNvGraphicFramePr/>
          <p:nvPr>
            <p:extLst>
              <p:ext uri="{D42A27DB-BD31-4B8C-83A1-F6EECF244321}">
                <p14:modId xmlns:p14="http://schemas.microsoft.com/office/powerpoint/2010/main" val="3024079402"/>
              </p:ext>
            </p:extLst>
          </p:nvPr>
        </p:nvGraphicFramePr>
        <p:xfrm>
          <a:off x="6801809" y="1164856"/>
          <a:ext cx="5026133" cy="199973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557783" y="984208"/>
            <a:ext cx="5785953" cy="5078313"/>
          </a:xfrm>
          <a:prstGeom prst="rect">
            <a:avLst/>
          </a:prstGeom>
          <a:solidFill>
            <a:schemeClr val="bg1">
              <a:lumMod val="95000"/>
            </a:schemeClr>
          </a:solidFill>
        </p:spPr>
        <p:txBody>
          <a:bodyPr wrap="square" rtlCol="0">
            <a:spAutoFit/>
          </a:bodyPr>
          <a:lstStyle/>
          <a:p>
            <a:pPr algn="just"/>
            <a:r>
              <a:rPr lang="tr-TR" sz="1200" dirty="0" smtClean="0"/>
              <a:t>“Ebeveyn Kabul / Reddetme Anketi” </a:t>
            </a:r>
            <a:r>
              <a:rPr lang="tr-TR" sz="1200" dirty="0" err="1" smtClean="0"/>
              <a:t>Rohner</a:t>
            </a:r>
            <a:r>
              <a:rPr lang="tr-TR" sz="1200" dirty="0" smtClean="0"/>
              <a:t>, </a:t>
            </a:r>
            <a:r>
              <a:rPr lang="tr-TR" sz="1200" dirty="0" err="1" smtClean="0"/>
              <a:t>Saavedra</a:t>
            </a:r>
            <a:r>
              <a:rPr lang="tr-TR" sz="1200" dirty="0" smtClean="0"/>
              <a:t> ve </a:t>
            </a:r>
            <a:r>
              <a:rPr lang="tr-TR" sz="1200" dirty="0" err="1" smtClean="0"/>
              <a:t>Granum</a:t>
            </a:r>
            <a:r>
              <a:rPr lang="tr-TR" sz="1200" dirty="0" smtClean="0"/>
              <a:t> (1980) tarafından geliştirilmiş ve </a:t>
            </a:r>
            <a:r>
              <a:rPr lang="tr-TR" sz="1200" dirty="0" err="1" smtClean="0"/>
              <a:t>Türkçe'ye</a:t>
            </a:r>
            <a:r>
              <a:rPr lang="tr-TR" sz="1200" dirty="0" smtClean="0"/>
              <a:t> uyarlanmıştır </a:t>
            </a:r>
            <a:r>
              <a:rPr lang="tr-TR" sz="1200" dirty="0" smtClean="0"/>
              <a:t>*</a:t>
            </a:r>
            <a:r>
              <a:rPr lang="tr-TR" sz="1200" baseline="30000" dirty="0" smtClean="0"/>
              <a:t>1,2</a:t>
            </a:r>
            <a:r>
              <a:rPr lang="tr-TR" sz="1200" dirty="0" smtClean="0"/>
              <a:t>. Ebeveyn </a:t>
            </a:r>
            <a:r>
              <a:rPr lang="tr-TR" sz="1200" dirty="0" smtClean="0"/>
              <a:t>Kabul</a:t>
            </a:r>
            <a:r>
              <a:rPr lang="en-US" sz="1200" dirty="0" smtClean="0"/>
              <a:t>-</a:t>
            </a:r>
            <a:r>
              <a:rPr lang="tr-TR" sz="1200" dirty="0" smtClean="0"/>
              <a:t>re </a:t>
            </a:r>
            <a:r>
              <a:rPr lang="tr-TR" sz="1200" dirty="0" smtClean="0"/>
              <a:t>teorisi ve elde edilen anket formu, çocuğun ebeveyn tarafından </a:t>
            </a:r>
            <a:r>
              <a:rPr lang="tr-TR" sz="1200" dirty="0"/>
              <a:t>kabul </a:t>
            </a:r>
            <a:r>
              <a:rPr lang="tr-TR" sz="1200" dirty="0" smtClean="0"/>
              <a:t>edilmesi</a:t>
            </a:r>
            <a:r>
              <a:rPr lang="en-US" sz="1200" dirty="0" smtClean="0"/>
              <a:t>ne</a:t>
            </a:r>
            <a:r>
              <a:rPr lang="tr-TR" sz="1200" dirty="0" smtClean="0"/>
              <a:t> ve</a:t>
            </a:r>
            <a:r>
              <a:rPr lang="en-US" sz="1200" dirty="0" err="1" smtClean="0"/>
              <a:t>ya</a:t>
            </a:r>
            <a:r>
              <a:rPr lang="tr-TR" sz="1200" dirty="0" smtClean="0"/>
              <a:t> reddedilmesin</a:t>
            </a:r>
            <a:r>
              <a:rPr lang="en-US" sz="1200" dirty="0"/>
              <a:t>e</a:t>
            </a:r>
            <a:r>
              <a:rPr lang="tr-TR" sz="1200" dirty="0" smtClean="0"/>
              <a:t> </a:t>
            </a:r>
            <a:r>
              <a:rPr lang="tr-TR" sz="1200" dirty="0"/>
              <a:t>çocuk-ebeveyn </a:t>
            </a:r>
            <a:r>
              <a:rPr lang="tr-TR" sz="1200" dirty="0" smtClean="0"/>
              <a:t>ilişkisinin </a:t>
            </a:r>
            <a:r>
              <a:rPr lang="tr-TR" sz="1200" dirty="0" smtClean="0"/>
              <a:t>niteliğin</a:t>
            </a:r>
            <a:r>
              <a:rPr lang="en-US" sz="1200" dirty="0" err="1" smtClean="0"/>
              <a:t>i</a:t>
            </a:r>
            <a:r>
              <a:rPr lang="en-US" sz="1200" dirty="0" smtClean="0"/>
              <a:t> </a:t>
            </a:r>
            <a:r>
              <a:rPr lang="en-US" sz="1200" dirty="0" err="1" smtClean="0"/>
              <a:t>belirleyen</a:t>
            </a:r>
            <a:r>
              <a:rPr lang="tr-TR" sz="1200" dirty="0" smtClean="0"/>
              <a:t> </a:t>
            </a:r>
            <a:r>
              <a:rPr lang="tr-TR" sz="1200" dirty="0" smtClean="0"/>
              <a:t>önemli göstergelerinden biri olarak </a:t>
            </a:r>
            <a:r>
              <a:rPr lang="tr-TR" sz="1200" dirty="0" smtClean="0"/>
              <a:t>odaklanır</a:t>
            </a:r>
            <a:r>
              <a:rPr lang="tr-TR" sz="1200" dirty="0" smtClean="0"/>
              <a:t>. Orijinal araç 60 maddelik bir üründür, ancak </a:t>
            </a:r>
            <a:r>
              <a:rPr lang="en-US" sz="1200" dirty="0" err="1" smtClean="0"/>
              <a:t>bu</a:t>
            </a:r>
            <a:r>
              <a:rPr lang="en-US" sz="1200" dirty="0" smtClean="0"/>
              <a:t> </a:t>
            </a:r>
            <a:r>
              <a:rPr lang="en-US" sz="1200" dirty="0" err="1" smtClean="0"/>
              <a:t>çalışmada</a:t>
            </a:r>
            <a:r>
              <a:rPr lang="en-US" sz="1200" dirty="0" smtClean="0"/>
              <a:t> </a:t>
            </a:r>
            <a:r>
              <a:rPr lang="tr-TR" sz="1200" dirty="0" smtClean="0"/>
              <a:t>geçerlilik </a:t>
            </a:r>
            <a:r>
              <a:rPr lang="tr-TR" sz="1200" dirty="0" smtClean="0"/>
              <a:t>ve güvenilirlik için test edilmiş olan </a:t>
            </a:r>
            <a:r>
              <a:rPr lang="tr-TR" sz="1200" dirty="0"/>
              <a:t>24 madde</a:t>
            </a:r>
            <a:r>
              <a:rPr lang="en-US" sz="1200" dirty="0" err="1" smtClean="0"/>
              <a:t>lik</a:t>
            </a:r>
            <a:r>
              <a:rPr lang="en-US" sz="1200" dirty="0" smtClean="0"/>
              <a:t> </a:t>
            </a:r>
            <a:r>
              <a:rPr lang="tr-TR" sz="1200" dirty="0" smtClean="0"/>
              <a:t>PARQ </a:t>
            </a:r>
            <a:r>
              <a:rPr lang="tr-TR" sz="1200" dirty="0" smtClean="0"/>
              <a:t>kısa </a:t>
            </a:r>
            <a:r>
              <a:rPr lang="tr-TR" sz="1200" dirty="0" smtClean="0"/>
              <a:t>form</a:t>
            </a:r>
            <a:r>
              <a:rPr lang="en-US" sz="1200" dirty="0" smtClean="0"/>
              <a:t> </a:t>
            </a:r>
            <a:r>
              <a:rPr lang="tr-TR" sz="1200" dirty="0" smtClean="0"/>
              <a:t>kulla</a:t>
            </a:r>
            <a:r>
              <a:rPr lang="en-US" sz="1200" dirty="0" err="1" smtClean="0"/>
              <a:t>nıldı</a:t>
            </a:r>
            <a:r>
              <a:rPr lang="tr-TR" sz="1200" dirty="0" smtClean="0"/>
              <a:t>. </a:t>
            </a:r>
            <a:r>
              <a:rPr lang="tr-TR" sz="1200" dirty="0" err="1" smtClean="0"/>
              <a:t>Pua</a:t>
            </a:r>
            <a:r>
              <a:rPr lang="en-US" sz="1200" dirty="0" err="1" smtClean="0"/>
              <a:t>nlanma</a:t>
            </a:r>
            <a:r>
              <a:rPr lang="tr-TR" sz="1200" dirty="0" smtClean="0"/>
              <a:t> sonra</a:t>
            </a:r>
            <a:r>
              <a:rPr lang="en-US" sz="1200" dirty="0" err="1" smtClean="0"/>
              <a:t>sında</a:t>
            </a:r>
            <a:r>
              <a:rPr lang="tr-TR" sz="1200" dirty="0" smtClean="0"/>
              <a:t>, </a:t>
            </a:r>
            <a:r>
              <a:rPr lang="tr-TR" sz="1200" dirty="0" smtClean="0"/>
              <a:t>puanlar aşağıdaki şekilde yorumlanabilir: puanlar ne kadar yüksekse, çocuğun reddi o kadar düşük veya çocuğun ebeveyn tarafından kabulü de o kadar yüksek olur;</a:t>
            </a:r>
          </a:p>
          <a:p>
            <a:pPr algn="just"/>
            <a:r>
              <a:rPr lang="tr-TR" sz="1200" dirty="0" smtClean="0"/>
              <a:t>KAMER personelinin incelemesi ve talebi üzerine, anket sonunda KAMER ebeveynlik programında ele alınan 5 davranış veya tutumu ele alan ankete 5 yeni madde eklenmiştir. Bu 5 ürün için puanlar ayrı ayrı sunulmuştur.</a:t>
            </a:r>
          </a:p>
          <a:p>
            <a:pPr algn="just"/>
            <a:endParaRPr lang="tr-TR" sz="1200" dirty="0" smtClean="0"/>
          </a:p>
          <a:p>
            <a:pPr algn="just"/>
            <a:r>
              <a:rPr lang="tr-TR" sz="1200" dirty="0" smtClean="0"/>
              <a:t>Müdahale grubu müdahale öncesi değerlendirmede kontrol grubundan anlamlı olarak daha düşük puan aldı ve bu da çocuğun daha düşük bir kabul gördüğüne işaret etti (82,6 </a:t>
            </a:r>
            <a:r>
              <a:rPr lang="tr-TR" sz="1200" dirty="0" err="1" smtClean="0"/>
              <a:t>vs</a:t>
            </a:r>
            <a:r>
              <a:rPr lang="tr-TR" sz="1200" dirty="0" smtClean="0"/>
              <a:t> 87,1). Ancak, müdahale sonrası değerlendirmede </a:t>
            </a:r>
            <a:r>
              <a:rPr lang="en-US" sz="1200" dirty="0" err="1" smtClean="0"/>
              <a:t>müdahale</a:t>
            </a:r>
            <a:r>
              <a:rPr lang="en-US" sz="1200" dirty="0" smtClean="0"/>
              <a:t> </a:t>
            </a:r>
            <a:r>
              <a:rPr lang="en-US" sz="1200" dirty="0" err="1" smtClean="0"/>
              <a:t>grubunun</a:t>
            </a:r>
            <a:r>
              <a:rPr lang="en-US" sz="1200" dirty="0" smtClean="0"/>
              <a:t> </a:t>
            </a:r>
            <a:r>
              <a:rPr lang="tr-TR" sz="1200" dirty="0" smtClean="0"/>
              <a:t>puanları </a:t>
            </a:r>
            <a:r>
              <a:rPr lang="tr-TR" sz="1200" dirty="0" smtClean="0"/>
              <a:t>önemli ölçüde artmış (82.6 - 86.5), kontrol grubu daha düşük puan almıştır (87.1 ve 85.1). Ayrıca, değişimin büyüklüğü müdahale grubu arasında kontrollerden anlamlı olarak daha fazlaydı (-3.9'a karşı 2.1). Böylece müdahale </a:t>
            </a:r>
            <a:r>
              <a:rPr lang="tr-TR" sz="1200" dirty="0" smtClean="0"/>
              <a:t>grubu</a:t>
            </a:r>
            <a:r>
              <a:rPr lang="en-US" sz="1200" dirty="0" smtClean="0"/>
              <a:t> </a:t>
            </a:r>
            <a:r>
              <a:rPr lang="en-US" sz="1200" dirty="0" err="1" smtClean="0"/>
              <a:t>kontrollere</a:t>
            </a:r>
            <a:r>
              <a:rPr lang="en-US" sz="1200" dirty="0"/>
              <a:t> </a:t>
            </a:r>
            <a:r>
              <a:rPr lang="en-US" sz="1200" dirty="0" err="1" smtClean="0"/>
              <a:t>kıyasla</a:t>
            </a:r>
            <a:r>
              <a:rPr lang="tr-TR" sz="1200" dirty="0" smtClean="0"/>
              <a:t>, </a:t>
            </a:r>
            <a:r>
              <a:rPr lang="tr-TR" sz="1200" dirty="0" smtClean="0"/>
              <a:t>müdahaleden 6 ay sonra çocuklarını </a:t>
            </a:r>
            <a:r>
              <a:rPr lang="en-US" sz="1200" dirty="0" err="1" smtClean="0"/>
              <a:t>daha</a:t>
            </a:r>
            <a:r>
              <a:rPr lang="en-US" sz="1200" dirty="0" smtClean="0"/>
              <a:t> </a:t>
            </a:r>
            <a:r>
              <a:rPr lang="en-US" sz="1200" dirty="0" err="1" smtClean="0"/>
              <a:t>fazla</a:t>
            </a:r>
            <a:r>
              <a:rPr lang="en-US" sz="1200" dirty="0" smtClean="0"/>
              <a:t> </a:t>
            </a:r>
            <a:r>
              <a:rPr lang="tr-TR" sz="1200" dirty="0" smtClean="0"/>
              <a:t>kabullenmeye başlamıştır</a:t>
            </a:r>
            <a:r>
              <a:rPr lang="en-US" sz="1200" dirty="0" smtClean="0"/>
              <a:t> </a:t>
            </a:r>
            <a:r>
              <a:rPr lang="en-US" sz="1200" dirty="0" err="1" smtClean="0"/>
              <a:t>diyebiliriz</a:t>
            </a:r>
            <a:r>
              <a:rPr lang="tr-TR" sz="1200" dirty="0" smtClean="0"/>
              <a:t>.</a:t>
            </a:r>
            <a:endParaRPr lang="tr-TR" sz="1200" dirty="0" smtClean="0"/>
          </a:p>
          <a:p>
            <a:pPr algn="just"/>
            <a:endParaRPr lang="tr-TR" sz="1200" dirty="0" smtClean="0"/>
          </a:p>
          <a:p>
            <a:pPr algn="just"/>
            <a:r>
              <a:rPr lang="tr-TR" sz="1200" dirty="0" err="1" smtClean="0"/>
              <a:t>KAMER'in</a:t>
            </a:r>
            <a:r>
              <a:rPr lang="tr-TR" sz="1200" dirty="0" smtClean="0"/>
              <a:t> çocuğun bir </a:t>
            </a:r>
            <a:r>
              <a:rPr lang="en-US" sz="1200" dirty="0" err="1" smtClean="0"/>
              <a:t>birey</a:t>
            </a:r>
            <a:r>
              <a:rPr lang="en-US" sz="1200" dirty="0" smtClean="0"/>
              <a:t> </a:t>
            </a:r>
            <a:r>
              <a:rPr lang="tr-TR" sz="1200" dirty="0" smtClean="0"/>
              <a:t>olarak </a:t>
            </a:r>
            <a:r>
              <a:rPr lang="tr-TR" sz="1200" dirty="0" err="1" smtClean="0"/>
              <a:t>kabu</a:t>
            </a:r>
            <a:r>
              <a:rPr lang="en-US" sz="1200" dirty="0" err="1" smtClean="0"/>
              <a:t>lüne</a:t>
            </a:r>
            <a:r>
              <a:rPr lang="en-US" sz="1200" dirty="0" smtClean="0"/>
              <a:t> </a:t>
            </a:r>
            <a:r>
              <a:rPr lang="en-US" sz="1200" dirty="0" err="1" smtClean="0"/>
              <a:t>odaklı</a:t>
            </a:r>
            <a:r>
              <a:rPr lang="en-US" sz="1200" dirty="0" smtClean="0"/>
              <a:t> </a:t>
            </a:r>
            <a:r>
              <a:rPr lang="tr-TR" sz="1200" dirty="0" smtClean="0"/>
              <a:t>ebeveyn davranışların</a:t>
            </a:r>
            <a:r>
              <a:rPr lang="en-US" sz="1200" dirty="0" err="1" smtClean="0"/>
              <a:t>ı</a:t>
            </a:r>
            <a:r>
              <a:rPr lang="en-US" sz="1200" dirty="0" smtClean="0"/>
              <a:t> </a:t>
            </a:r>
            <a:r>
              <a:rPr lang="en-US" sz="1200" dirty="0" err="1" smtClean="0"/>
              <a:t>değerlendiren</a:t>
            </a:r>
            <a:r>
              <a:rPr lang="tr-TR" sz="1200" dirty="0" smtClean="0"/>
              <a:t> ek </a:t>
            </a:r>
            <a:r>
              <a:rPr lang="tr-TR" sz="1200" dirty="0" smtClean="0"/>
              <a:t>5 maddesinin puanlaması </a:t>
            </a:r>
            <a:r>
              <a:rPr lang="tr-TR" sz="1200" dirty="0" smtClean="0"/>
              <a:t>için</a:t>
            </a:r>
            <a:r>
              <a:rPr lang="en-US" sz="1200" dirty="0" smtClean="0"/>
              <a:t> de</a:t>
            </a:r>
            <a:r>
              <a:rPr lang="tr-TR" sz="1200" dirty="0" smtClean="0"/>
              <a:t> </a:t>
            </a:r>
            <a:r>
              <a:rPr lang="tr-TR" sz="1200" dirty="0" smtClean="0"/>
              <a:t>benzer sonuçlar elde edilmiştir: Müdahale ve kontrol grupları müdahale öncesi değerlendirmede benzer şekilde </a:t>
            </a:r>
            <a:r>
              <a:rPr lang="en-US" sz="1200" dirty="0" err="1" smtClean="0"/>
              <a:t>puanlanmış</a:t>
            </a:r>
            <a:r>
              <a:rPr lang="en-US" sz="1200" dirty="0" smtClean="0"/>
              <a:t> </a:t>
            </a:r>
            <a:r>
              <a:rPr lang="tr-TR" sz="1200" dirty="0" smtClean="0"/>
              <a:t>olsalar </a:t>
            </a:r>
            <a:r>
              <a:rPr lang="tr-TR" sz="1200" dirty="0" smtClean="0"/>
              <a:t>da (13.9 ve 14) müdahale grubu puanları müdahale sonrası değerlendirmede anlamlı olarak artarken, </a:t>
            </a:r>
            <a:r>
              <a:rPr lang="tr-TR" sz="1200" dirty="0" smtClean="0"/>
              <a:t>(</a:t>
            </a:r>
            <a:r>
              <a:rPr lang="tr-TR" sz="1200" dirty="0" smtClean="0"/>
              <a:t>13,9'a 16,2), kontrol grubu daha düşük (14'e 13,5) </a:t>
            </a:r>
            <a:r>
              <a:rPr lang="tr-TR" sz="1200" dirty="0" smtClean="0"/>
              <a:t>puan</a:t>
            </a:r>
            <a:r>
              <a:rPr lang="en-US" sz="1200" dirty="0" err="1" smtClean="0"/>
              <a:t>lar</a:t>
            </a:r>
            <a:r>
              <a:rPr lang="en-US" sz="1200" dirty="0" smtClean="0"/>
              <a:t> </a:t>
            </a:r>
            <a:r>
              <a:rPr lang="en-US" sz="1200" dirty="0" err="1" smtClean="0"/>
              <a:t>elde</a:t>
            </a:r>
            <a:r>
              <a:rPr lang="en-US" sz="1200" dirty="0" smtClean="0"/>
              <a:t> </a:t>
            </a:r>
            <a:r>
              <a:rPr lang="en-US" sz="1200" dirty="0" err="1" smtClean="0"/>
              <a:t>etmişti</a:t>
            </a:r>
            <a:r>
              <a:rPr lang="tr-TR" sz="1200" dirty="0" smtClean="0"/>
              <a:t>. </a:t>
            </a:r>
            <a:r>
              <a:rPr lang="tr-TR" sz="1200" dirty="0" smtClean="0"/>
              <a:t>Ayrıca, değişimin büyüklüğü müdahale grubu arasında kontrol grubundan anlamlı olarak daha fazlaydı (-2.3'e karşı 0.5</a:t>
            </a:r>
            <a:r>
              <a:rPr lang="tr-TR" sz="1200" dirty="0" smtClean="0"/>
              <a:t>).</a:t>
            </a:r>
            <a:endParaRPr lang="tr-TR" sz="1200" dirty="0"/>
          </a:p>
        </p:txBody>
      </p:sp>
      <p:graphicFrame>
        <p:nvGraphicFramePr>
          <p:cNvPr id="6" name="Chart 5"/>
          <p:cNvGraphicFramePr/>
          <p:nvPr>
            <p:extLst>
              <p:ext uri="{D42A27DB-BD31-4B8C-83A1-F6EECF244321}">
                <p14:modId xmlns:p14="http://schemas.microsoft.com/office/powerpoint/2010/main" val="2748301899"/>
              </p:ext>
            </p:extLst>
          </p:nvPr>
        </p:nvGraphicFramePr>
        <p:xfrm>
          <a:off x="6930597" y="3457518"/>
          <a:ext cx="5026133" cy="195393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166718" y="930747"/>
            <a:ext cx="1413785" cy="338554"/>
          </a:xfrm>
          <a:prstGeom prst="rect">
            <a:avLst/>
          </a:prstGeom>
          <a:noFill/>
        </p:spPr>
        <p:txBody>
          <a:bodyPr wrap="none" rtlCol="0">
            <a:spAutoFit/>
          </a:bodyPr>
          <a:lstStyle/>
          <a:p>
            <a:r>
              <a:rPr lang="en-US" sz="1600" b="1" dirty="0" smtClean="0">
                <a:solidFill>
                  <a:srgbClr val="C00000"/>
                </a:solidFill>
              </a:rPr>
              <a:t>PARQ_SF Total</a:t>
            </a:r>
            <a:endParaRPr lang="tr-TR" sz="1600" b="1" dirty="0">
              <a:solidFill>
                <a:srgbClr val="C00000"/>
              </a:solidFill>
            </a:endParaRPr>
          </a:p>
        </p:txBody>
      </p:sp>
      <p:sp>
        <p:nvSpPr>
          <p:cNvPr id="10" name="TextBox 9"/>
          <p:cNvSpPr txBox="1"/>
          <p:nvPr/>
        </p:nvSpPr>
        <p:spPr>
          <a:xfrm>
            <a:off x="8166718" y="3171098"/>
            <a:ext cx="1338828" cy="338554"/>
          </a:xfrm>
          <a:prstGeom prst="rect">
            <a:avLst/>
          </a:prstGeom>
          <a:noFill/>
        </p:spPr>
        <p:txBody>
          <a:bodyPr wrap="none" rtlCol="0">
            <a:spAutoFit/>
          </a:bodyPr>
          <a:lstStyle/>
          <a:p>
            <a:r>
              <a:rPr lang="en-US" sz="1600" b="1" dirty="0" smtClean="0">
                <a:solidFill>
                  <a:srgbClr val="C00000"/>
                </a:solidFill>
              </a:rPr>
              <a:t>KAMER </a:t>
            </a:r>
            <a:r>
              <a:rPr lang="tr-TR" sz="1600" b="1" dirty="0" smtClean="0">
                <a:solidFill>
                  <a:srgbClr val="C00000"/>
                </a:solidFill>
              </a:rPr>
              <a:t>ekleri</a:t>
            </a:r>
            <a:endParaRPr lang="tr-TR" sz="1600" b="1" dirty="0">
              <a:solidFill>
                <a:srgbClr val="C00000"/>
              </a:solidFill>
            </a:endParaRPr>
          </a:p>
        </p:txBody>
      </p:sp>
      <p:sp>
        <p:nvSpPr>
          <p:cNvPr id="5" name="TextBox 4"/>
          <p:cNvSpPr txBox="1"/>
          <p:nvPr/>
        </p:nvSpPr>
        <p:spPr>
          <a:xfrm>
            <a:off x="6343737" y="5411450"/>
            <a:ext cx="5775284" cy="1446550"/>
          </a:xfrm>
          <a:prstGeom prst="rect">
            <a:avLst/>
          </a:prstGeom>
          <a:noFill/>
        </p:spPr>
        <p:txBody>
          <a:bodyPr wrap="square" rtlCol="0">
            <a:spAutoFit/>
          </a:bodyPr>
          <a:lstStyle/>
          <a:p>
            <a:r>
              <a:rPr lang="en-US" sz="1100" dirty="0" smtClean="0"/>
              <a:t>1. </a:t>
            </a:r>
            <a:r>
              <a:rPr lang="en-US" sz="1100" dirty="0" err="1" smtClean="0"/>
              <a:t>Anjel</a:t>
            </a:r>
            <a:r>
              <a:rPr lang="en-US" sz="1100" dirty="0"/>
              <a:t>, M. &amp; </a:t>
            </a:r>
            <a:r>
              <a:rPr lang="en-US" sz="1100" dirty="0" err="1"/>
              <a:t>Erkman</a:t>
            </a:r>
            <a:r>
              <a:rPr lang="en-US" sz="1100" dirty="0"/>
              <a:t>, F. (1993) </a:t>
            </a:r>
            <a:r>
              <a:rPr lang="en-US" sz="1100" b="1" dirty="0"/>
              <a:t>The </a:t>
            </a:r>
            <a:r>
              <a:rPr lang="en-US" sz="1100" b="1" dirty="0" err="1"/>
              <a:t>Transliteral</a:t>
            </a:r>
            <a:r>
              <a:rPr lang="en-US" sz="1100" b="1" dirty="0"/>
              <a:t> Equivalence, Reliability and Validity Studies of </a:t>
            </a:r>
            <a:r>
              <a:rPr lang="en-US" sz="1100" b="1" dirty="0" smtClean="0"/>
              <a:t>the Parental </a:t>
            </a:r>
            <a:r>
              <a:rPr lang="en-US" sz="1100" b="1" dirty="0"/>
              <a:t>Acceptance-Rejection Questionnaire (PARQ) Mother-Form: A Tool for Assessing Child </a:t>
            </a:r>
            <a:r>
              <a:rPr lang="en-US" sz="1100" b="1" dirty="0" smtClean="0"/>
              <a:t>Abuse</a:t>
            </a:r>
            <a:r>
              <a:rPr lang="en-US" sz="1100" i="1" dirty="0" smtClean="0"/>
              <a:t>. </a:t>
            </a:r>
            <a:r>
              <a:rPr lang="en-US" sz="1100" dirty="0" smtClean="0"/>
              <a:t>International </a:t>
            </a:r>
            <a:r>
              <a:rPr lang="en-US" sz="1100" dirty="0"/>
              <a:t>Society for Prevention of Child Abuse &amp; Neglect- Regional Conference, Ankara.</a:t>
            </a:r>
          </a:p>
          <a:p>
            <a:r>
              <a:rPr lang="en-US" sz="1100" dirty="0" smtClean="0"/>
              <a:t>2. </a:t>
            </a:r>
            <a:r>
              <a:rPr lang="en-US" sz="1100" dirty="0" err="1" smtClean="0"/>
              <a:t>Anjel</a:t>
            </a:r>
            <a:r>
              <a:rPr lang="en-US" sz="1100" dirty="0"/>
              <a:t>, M. &amp; </a:t>
            </a:r>
            <a:r>
              <a:rPr lang="en-US" sz="1100" dirty="0" err="1"/>
              <a:t>Erkman</a:t>
            </a:r>
            <a:r>
              <a:rPr lang="en-US" sz="1100" dirty="0"/>
              <a:t>, F. (1993) </a:t>
            </a:r>
            <a:r>
              <a:rPr lang="en-US" sz="1100" b="1" dirty="0"/>
              <a:t>The </a:t>
            </a:r>
            <a:r>
              <a:rPr lang="en-US" sz="1100" b="1" dirty="0" err="1"/>
              <a:t>Transliteral</a:t>
            </a:r>
            <a:r>
              <a:rPr lang="en-US" sz="1100" b="1" dirty="0"/>
              <a:t> Equivalence, Reliability and Validity Studies of the </a:t>
            </a:r>
            <a:r>
              <a:rPr lang="en-US" sz="1100" b="1" dirty="0" smtClean="0"/>
              <a:t>Parental Acceptance-Rejection </a:t>
            </a:r>
            <a:r>
              <a:rPr lang="en-US" sz="1100" b="1" dirty="0"/>
              <a:t>Questionnaire (PARQ) Mother-Form: A tool for Assessing Child Abuse</a:t>
            </a:r>
            <a:r>
              <a:rPr lang="en-US" sz="1100" i="1" dirty="0"/>
              <a:t>. </a:t>
            </a:r>
            <a:r>
              <a:rPr lang="en-US" sz="1100" dirty="0" smtClean="0"/>
              <a:t>International Society </a:t>
            </a:r>
            <a:r>
              <a:rPr lang="en-US" sz="1100" dirty="0"/>
              <a:t>for Prevention of Child Abuse &amp; Neglect- Regional Conference, Ankara.</a:t>
            </a:r>
            <a:endParaRPr lang="tr-TR" sz="1100" dirty="0"/>
          </a:p>
        </p:txBody>
      </p:sp>
    </p:spTree>
    <p:extLst>
      <p:ext uri="{BB962C8B-B14F-4D97-AF65-F5344CB8AC3E}">
        <p14:creationId xmlns:p14="http://schemas.microsoft.com/office/powerpoint/2010/main" val="1145172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İllere Göre Gerçekleşen Görüşme Sayıları</a:t>
            </a:r>
            <a:endParaRPr lang="tr-TR" dirty="0"/>
          </a:p>
        </p:txBody>
      </p:sp>
      <p:sp>
        <p:nvSpPr>
          <p:cNvPr id="4" name="Slide Number Placeholder 3"/>
          <p:cNvSpPr>
            <a:spLocks noGrp="1"/>
          </p:cNvSpPr>
          <p:nvPr>
            <p:ph type="sldNum" sz="quarter" idx="12"/>
          </p:nvPr>
        </p:nvSpPr>
        <p:spPr>
          <a:xfrm>
            <a:off x="9182925" y="6333966"/>
            <a:ext cx="2743200" cy="365125"/>
          </a:xfrm>
        </p:spPr>
        <p:txBody>
          <a:bodyPr/>
          <a:lstStyle/>
          <a:p>
            <a:fld id="{EDE33F61-6FEC-4FD1-81A4-86B6F1FB65B4}" type="slidenum">
              <a:rPr lang="en-US" smtClean="0"/>
              <a:t>4</a:t>
            </a:fld>
            <a:endParaRPr lang="en-US"/>
          </a:p>
        </p:txBody>
      </p:sp>
      <p:graphicFrame>
        <p:nvGraphicFramePr>
          <p:cNvPr id="13" name="Content Placeholder 4"/>
          <p:cNvGraphicFramePr>
            <a:graphicFrameLocks/>
          </p:cNvGraphicFramePr>
          <p:nvPr>
            <p:extLst>
              <p:ext uri="{D42A27DB-BD31-4B8C-83A1-F6EECF244321}">
                <p14:modId xmlns:p14="http://schemas.microsoft.com/office/powerpoint/2010/main" val="1960048962"/>
              </p:ext>
            </p:extLst>
          </p:nvPr>
        </p:nvGraphicFramePr>
        <p:xfrm>
          <a:off x="975301" y="1961418"/>
          <a:ext cx="5573905" cy="2743200"/>
        </p:xfrm>
        <a:graphic>
          <a:graphicData uri="http://schemas.openxmlformats.org/drawingml/2006/table">
            <a:tbl>
              <a:tblPr firstRow="1" bandRow="1">
                <a:tableStyleId>{5C22544A-7EE6-4342-B048-85BDC9FD1C3A}</a:tableStyleId>
              </a:tblPr>
              <a:tblGrid>
                <a:gridCol w="962851">
                  <a:extLst>
                    <a:ext uri="{9D8B030D-6E8A-4147-A177-3AD203B41FA5}">
                      <a16:colId xmlns:a16="http://schemas.microsoft.com/office/drawing/2014/main" xmlns="" val="20000"/>
                    </a:ext>
                  </a:extLst>
                </a:gridCol>
                <a:gridCol w="1074738">
                  <a:extLst>
                    <a:ext uri="{9D8B030D-6E8A-4147-A177-3AD203B41FA5}">
                      <a16:colId xmlns:a16="http://schemas.microsoft.com/office/drawing/2014/main" xmlns="" val="20001"/>
                    </a:ext>
                  </a:extLst>
                </a:gridCol>
                <a:gridCol w="1074738">
                  <a:extLst>
                    <a:ext uri="{9D8B030D-6E8A-4147-A177-3AD203B41FA5}">
                      <a16:colId xmlns:a16="http://schemas.microsoft.com/office/drawing/2014/main" xmlns="" val="20002"/>
                    </a:ext>
                  </a:extLst>
                </a:gridCol>
                <a:gridCol w="222568">
                  <a:extLst>
                    <a:ext uri="{9D8B030D-6E8A-4147-A177-3AD203B41FA5}">
                      <a16:colId xmlns:a16="http://schemas.microsoft.com/office/drawing/2014/main" xmlns="" val="20003"/>
                    </a:ext>
                  </a:extLst>
                </a:gridCol>
                <a:gridCol w="1119505">
                  <a:extLst>
                    <a:ext uri="{9D8B030D-6E8A-4147-A177-3AD203B41FA5}">
                      <a16:colId xmlns:a16="http://schemas.microsoft.com/office/drawing/2014/main" xmlns="" val="20004"/>
                    </a:ext>
                  </a:extLst>
                </a:gridCol>
                <a:gridCol w="1119505">
                  <a:extLst>
                    <a:ext uri="{9D8B030D-6E8A-4147-A177-3AD203B41FA5}">
                      <a16:colId xmlns:a16="http://schemas.microsoft.com/office/drawing/2014/main" xmlns="" val="20005"/>
                    </a:ext>
                  </a:extLst>
                </a:gridCol>
              </a:tblGrid>
              <a:tr h="370840">
                <a:tc>
                  <a:txBody>
                    <a:bodyPr/>
                    <a:lstStyle/>
                    <a:p>
                      <a:endParaRPr lang="tr-TR" sz="1400" dirty="0"/>
                    </a:p>
                  </a:txBody>
                  <a:tcPr/>
                </a:tc>
                <a:tc>
                  <a:txBody>
                    <a:bodyPr/>
                    <a:lstStyle/>
                    <a:p>
                      <a:pPr algn="ctr"/>
                      <a:r>
                        <a:rPr lang="tr-TR" sz="1400" dirty="0" smtClean="0"/>
                        <a:t>Farkındalık</a:t>
                      </a:r>
                    </a:p>
                    <a:p>
                      <a:pPr algn="ctr"/>
                      <a:r>
                        <a:rPr lang="tr-TR" sz="1400" dirty="0" smtClean="0"/>
                        <a:t>Küçük Grup</a:t>
                      </a:r>
                      <a:endParaRPr lang="tr-TR" sz="1400" dirty="0"/>
                    </a:p>
                  </a:txBody>
                  <a:tcPr/>
                </a:tc>
                <a:tc>
                  <a:txBody>
                    <a:bodyPr/>
                    <a:lstStyle/>
                    <a:p>
                      <a:pPr algn="ctr"/>
                      <a:r>
                        <a:rPr lang="tr-TR" sz="1400" dirty="0" smtClean="0"/>
                        <a:t>Kontrol</a:t>
                      </a:r>
                    </a:p>
                    <a:p>
                      <a:pPr algn="ctr"/>
                      <a:r>
                        <a:rPr lang="tr-TR" sz="1400" dirty="0" smtClean="0"/>
                        <a:t>Küçük Grup</a:t>
                      </a:r>
                      <a:endParaRPr lang="tr-TR" sz="1400" dirty="0"/>
                    </a:p>
                  </a:txBody>
                  <a:tcPr/>
                </a:tc>
                <a:tc>
                  <a:txBody>
                    <a:bodyPr/>
                    <a:lstStyle/>
                    <a:p>
                      <a:pPr algn="ctr"/>
                      <a:endParaRPr lang="tr-TR" sz="1400" dirty="0"/>
                    </a:p>
                  </a:txBody>
                  <a:tcPr/>
                </a:tc>
                <a:tc>
                  <a:txBody>
                    <a:bodyPr/>
                    <a:lstStyle/>
                    <a:p>
                      <a:pPr algn="ctr"/>
                      <a:r>
                        <a:rPr lang="tr-TR" sz="1400" dirty="0" smtClean="0"/>
                        <a:t>Farkındalık</a:t>
                      </a:r>
                    </a:p>
                    <a:p>
                      <a:pPr algn="ctr"/>
                      <a:r>
                        <a:rPr lang="tr-TR" sz="1400" dirty="0" smtClean="0"/>
                        <a:t>Oyun Grubu</a:t>
                      </a:r>
                      <a:endParaRPr lang="tr-TR" sz="1400" dirty="0"/>
                    </a:p>
                  </a:txBody>
                  <a:tcPr/>
                </a:tc>
                <a:tc>
                  <a:txBody>
                    <a:bodyPr/>
                    <a:lstStyle/>
                    <a:p>
                      <a:pPr algn="ctr"/>
                      <a:r>
                        <a:rPr lang="tr-TR" sz="1400" dirty="0" smtClean="0"/>
                        <a:t>Kontrol</a:t>
                      </a:r>
                    </a:p>
                    <a:p>
                      <a:pPr algn="ctr"/>
                      <a:r>
                        <a:rPr lang="tr-TR" sz="1400" dirty="0" smtClean="0"/>
                        <a:t>Oyun Grubu</a:t>
                      </a:r>
                      <a:endParaRPr lang="tr-TR" sz="1400" dirty="0"/>
                    </a:p>
                  </a:txBody>
                  <a:tcPr/>
                </a:tc>
                <a:extLst>
                  <a:ext uri="{0D108BD9-81ED-4DB2-BD59-A6C34878D82A}">
                    <a16:rowId xmlns:a16="http://schemas.microsoft.com/office/drawing/2014/main" xmlns="" val="10000"/>
                  </a:ext>
                </a:extLst>
              </a:tr>
              <a:tr h="370840">
                <a:tc>
                  <a:txBody>
                    <a:bodyPr/>
                    <a:lstStyle/>
                    <a:p>
                      <a:pPr marL="0" indent="0">
                        <a:buNone/>
                      </a:pPr>
                      <a:r>
                        <a:rPr lang="tr-TR" sz="1400" dirty="0" smtClean="0"/>
                        <a:t>Batman</a:t>
                      </a:r>
                      <a:endParaRPr lang="tr-TR" sz="1400" dirty="0"/>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135</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153</a:t>
                      </a:r>
                    </a:p>
                  </a:txBody>
                  <a:tcPr marL="9525" marR="9525" marT="9525" marB="0"/>
                </a:tc>
                <a:tc>
                  <a:txBody>
                    <a:bodyPr/>
                    <a:lstStyle/>
                    <a:p>
                      <a:pPr marL="0" algn="ctr" defTabSz="914400" rtl="0" eaLnBrk="1"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a:solidFill>
                            <a:schemeClr val="dk1"/>
                          </a:solidFill>
                          <a:latin typeface="+mn-lt"/>
                          <a:ea typeface="+mn-ea"/>
                          <a:cs typeface="+mn-cs"/>
                        </a:rPr>
                        <a:t>63</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100</a:t>
                      </a:r>
                    </a:p>
                  </a:txBody>
                  <a:tcPr marL="9525" marR="9525" marT="9525" marB="0"/>
                </a:tc>
                <a:extLst>
                  <a:ext uri="{0D108BD9-81ED-4DB2-BD59-A6C34878D82A}">
                    <a16:rowId xmlns:a16="http://schemas.microsoft.com/office/drawing/2014/main" xmlns="" val="10001"/>
                  </a:ext>
                </a:extLst>
              </a:tr>
              <a:tr h="370840">
                <a:tc>
                  <a:txBody>
                    <a:bodyPr/>
                    <a:lstStyle/>
                    <a:p>
                      <a:r>
                        <a:rPr lang="tr-TR" sz="1400" dirty="0" smtClean="0"/>
                        <a:t>Bitlis</a:t>
                      </a:r>
                      <a:endParaRPr lang="tr-TR" sz="1400" dirty="0"/>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140</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150</a:t>
                      </a:r>
                    </a:p>
                  </a:txBody>
                  <a:tcPr marL="9525" marR="9525" marT="9525" marB="0"/>
                </a:tc>
                <a:tc>
                  <a:txBody>
                    <a:bodyPr/>
                    <a:lstStyle/>
                    <a:p>
                      <a:pPr marL="0" algn="ctr" defTabSz="914400" rtl="0" eaLnBrk="1"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a:solidFill>
                            <a:schemeClr val="dk1"/>
                          </a:solidFill>
                          <a:latin typeface="+mn-lt"/>
                          <a:ea typeface="+mn-ea"/>
                          <a:cs typeface="+mn-cs"/>
                        </a:rPr>
                        <a:t>63</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69</a:t>
                      </a:r>
                    </a:p>
                  </a:txBody>
                  <a:tcPr marL="9525" marR="9525" marT="9525" marB="0"/>
                </a:tc>
                <a:extLst>
                  <a:ext uri="{0D108BD9-81ED-4DB2-BD59-A6C34878D82A}">
                    <a16:rowId xmlns:a16="http://schemas.microsoft.com/office/drawing/2014/main" xmlns="" val="10002"/>
                  </a:ext>
                </a:extLst>
              </a:tr>
              <a:tr h="370840">
                <a:tc>
                  <a:txBody>
                    <a:bodyPr/>
                    <a:lstStyle/>
                    <a:p>
                      <a:r>
                        <a:rPr lang="tr-TR" sz="1400" dirty="0" smtClean="0"/>
                        <a:t>Diyarbakır</a:t>
                      </a:r>
                      <a:endParaRPr lang="tr-TR" sz="1400" dirty="0"/>
                    </a:p>
                  </a:txBody>
                  <a:tcPr/>
                </a:tc>
                <a:tc>
                  <a:txBody>
                    <a:bodyPr/>
                    <a:lstStyle/>
                    <a:p>
                      <a:pPr marL="0" algn="ctr" defTabSz="914400" rtl="0" eaLnBrk="1" fontAlgn="t" latinLnBrk="0" hangingPunct="1"/>
                      <a:r>
                        <a:rPr lang="tr-TR" sz="1400" kern="1200">
                          <a:solidFill>
                            <a:schemeClr val="dk1"/>
                          </a:solidFill>
                          <a:latin typeface="+mn-lt"/>
                          <a:ea typeface="+mn-ea"/>
                          <a:cs typeface="+mn-cs"/>
                        </a:rPr>
                        <a:t>133</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151</a:t>
                      </a:r>
                    </a:p>
                  </a:txBody>
                  <a:tcPr marL="9525" marR="9525" marT="9525" marB="0"/>
                </a:tc>
                <a:tc>
                  <a:txBody>
                    <a:bodyPr/>
                    <a:lstStyle/>
                    <a:p>
                      <a:pPr marL="0" algn="ctr" defTabSz="914400" rtl="0" eaLnBrk="1"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58</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69</a:t>
                      </a:r>
                    </a:p>
                  </a:txBody>
                  <a:tcPr marL="9525" marR="9525" marT="9525" marB="0"/>
                </a:tc>
                <a:extLst>
                  <a:ext uri="{0D108BD9-81ED-4DB2-BD59-A6C34878D82A}">
                    <a16:rowId xmlns:a16="http://schemas.microsoft.com/office/drawing/2014/main" xmlns="" val="10003"/>
                  </a:ext>
                </a:extLst>
              </a:tr>
              <a:tr h="370840">
                <a:tc>
                  <a:txBody>
                    <a:bodyPr/>
                    <a:lstStyle/>
                    <a:p>
                      <a:r>
                        <a:rPr lang="tr-TR" sz="1400" dirty="0" smtClean="0"/>
                        <a:t>Hakkari</a:t>
                      </a:r>
                      <a:endParaRPr lang="tr-TR" sz="1400" dirty="0"/>
                    </a:p>
                  </a:txBody>
                  <a:tcPr/>
                </a:tc>
                <a:tc>
                  <a:txBody>
                    <a:bodyPr/>
                    <a:lstStyle/>
                    <a:p>
                      <a:pPr marL="0" algn="ctr" defTabSz="914400" rtl="0" eaLnBrk="1" fontAlgn="t" latinLnBrk="0" hangingPunct="1"/>
                      <a:r>
                        <a:rPr lang="tr-TR" sz="1400" kern="1200">
                          <a:solidFill>
                            <a:schemeClr val="dk1"/>
                          </a:solidFill>
                          <a:latin typeface="+mn-lt"/>
                          <a:ea typeface="+mn-ea"/>
                          <a:cs typeface="+mn-cs"/>
                        </a:rPr>
                        <a:t>135</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147</a:t>
                      </a:r>
                    </a:p>
                  </a:txBody>
                  <a:tcPr marL="9525" marR="9525" marT="9525" marB="0"/>
                </a:tc>
                <a:tc>
                  <a:txBody>
                    <a:bodyPr/>
                    <a:lstStyle/>
                    <a:p>
                      <a:pPr marL="0" algn="ctr" defTabSz="914400" rtl="0" eaLnBrk="1"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63</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56</a:t>
                      </a:r>
                    </a:p>
                  </a:txBody>
                  <a:tcPr marL="9525" marR="9525" marT="9525" marB="0"/>
                </a:tc>
                <a:extLst>
                  <a:ext uri="{0D108BD9-81ED-4DB2-BD59-A6C34878D82A}">
                    <a16:rowId xmlns:a16="http://schemas.microsoft.com/office/drawing/2014/main" xmlns="" val="10004"/>
                  </a:ext>
                </a:extLst>
              </a:tr>
              <a:tr h="370840">
                <a:tc>
                  <a:txBody>
                    <a:bodyPr/>
                    <a:lstStyle/>
                    <a:p>
                      <a:r>
                        <a:rPr lang="tr-TR" sz="1400" dirty="0" smtClean="0"/>
                        <a:t>Van</a:t>
                      </a:r>
                      <a:endParaRPr lang="tr-TR" sz="1400" dirty="0"/>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136</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157</a:t>
                      </a:r>
                    </a:p>
                  </a:txBody>
                  <a:tcPr marL="9525" marR="9525" marT="9525" marB="0"/>
                </a:tc>
                <a:tc>
                  <a:txBody>
                    <a:bodyPr/>
                    <a:lstStyle/>
                    <a:p>
                      <a:pPr marL="0" algn="ctr" defTabSz="914400" rtl="0" eaLnBrk="1" latinLnBrk="0" hangingPunct="1"/>
                      <a:endParaRPr lang="tr-TR" sz="1400" kern="1200">
                        <a:solidFill>
                          <a:schemeClr val="dk1"/>
                        </a:solidFill>
                        <a:latin typeface="+mn-lt"/>
                        <a:ea typeface="+mn-ea"/>
                        <a:cs typeface="+mn-cs"/>
                      </a:endParaRPr>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62</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64</a:t>
                      </a:r>
                    </a:p>
                  </a:txBody>
                  <a:tcPr marL="9525" marR="9525" marT="9525" marB="0"/>
                </a:tc>
                <a:extLst>
                  <a:ext uri="{0D108BD9-81ED-4DB2-BD59-A6C34878D82A}">
                    <a16:rowId xmlns:a16="http://schemas.microsoft.com/office/drawing/2014/main" xmlns="" val="10005"/>
                  </a:ext>
                </a:extLst>
              </a:tr>
              <a:tr h="370840">
                <a:tc>
                  <a:txBody>
                    <a:bodyPr/>
                    <a:lstStyle/>
                    <a:p>
                      <a:r>
                        <a:rPr lang="tr-TR" sz="1400" dirty="0" smtClean="0"/>
                        <a:t>TOPLAM</a:t>
                      </a:r>
                      <a:endParaRPr lang="tr-TR" sz="1400" dirty="0"/>
                    </a:p>
                  </a:txBody>
                  <a:tcPr/>
                </a:tc>
                <a:tc>
                  <a:txBody>
                    <a:bodyPr/>
                    <a:lstStyle/>
                    <a:p>
                      <a:pPr algn="ctr"/>
                      <a:r>
                        <a:rPr lang="tr-TR" sz="1400" dirty="0" smtClean="0"/>
                        <a:t>679</a:t>
                      </a:r>
                      <a:endParaRPr lang="tr-TR" sz="1400" dirty="0"/>
                    </a:p>
                  </a:txBody>
                  <a:tcPr/>
                </a:tc>
                <a:tc>
                  <a:txBody>
                    <a:bodyPr/>
                    <a:lstStyle/>
                    <a:p>
                      <a:pPr algn="ctr"/>
                      <a:r>
                        <a:rPr lang="tr-TR" sz="1400" dirty="0" smtClean="0"/>
                        <a:t>758</a:t>
                      </a:r>
                      <a:endParaRPr lang="tr-TR" sz="1400" dirty="0"/>
                    </a:p>
                  </a:txBody>
                  <a:tcPr/>
                </a:tc>
                <a:tc>
                  <a:txBody>
                    <a:bodyPr/>
                    <a:lstStyle/>
                    <a:p>
                      <a:pPr algn="ctr"/>
                      <a:endParaRPr lang="tr-TR" sz="1400" dirty="0"/>
                    </a:p>
                  </a:txBody>
                  <a:tcPr/>
                </a:tc>
                <a:tc>
                  <a:txBody>
                    <a:bodyPr/>
                    <a:lstStyle/>
                    <a:p>
                      <a:pPr algn="ctr"/>
                      <a:r>
                        <a:rPr lang="tr-TR" sz="1400" dirty="0" smtClean="0"/>
                        <a:t>309</a:t>
                      </a:r>
                      <a:endParaRPr lang="tr-TR" sz="1400" dirty="0"/>
                    </a:p>
                  </a:txBody>
                  <a:tcPr/>
                </a:tc>
                <a:tc>
                  <a:txBody>
                    <a:bodyPr/>
                    <a:lstStyle/>
                    <a:p>
                      <a:pPr algn="ctr"/>
                      <a:r>
                        <a:rPr lang="tr-TR" sz="1400" dirty="0" smtClean="0"/>
                        <a:t>358</a:t>
                      </a:r>
                      <a:endParaRPr lang="tr-TR" sz="1400" dirty="0"/>
                    </a:p>
                  </a:txBody>
                  <a:tcPr/>
                </a:tc>
                <a:extLst>
                  <a:ext uri="{0D108BD9-81ED-4DB2-BD59-A6C34878D82A}">
                    <a16:rowId xmlns:a16="http://schemas.microsoft.com/office/drawing/2014/main" xmlns="" val="10006"/>
                  </a:ext>
                </a:extLst>
              </a:tr>
            </a:tbl>
          </a:graphicData>
        </a:graphic>
      </p:graphicFrame>
      <p:graphicFrame>
        <p:nvGraphicFramePr>
          <p:cNvPr id="14" name="Content Placeholder 4"/>
          <p:cNvGraphicFramePr>
            <a:graphicFrameLocks/>
          </p:cNvGraphicFramePr>
          <p:nvPr>
            <p:extLst>
              <p:ext uri="{D42A27DB-BD31-4B8C-83A1-F6EECF244321}">
                <p14:modId xmlns:p14="http://schemas.microsoft.com/office/powerpoint/2010/main" val="2992670469"/>
              </p:ext>
            </p:extLst>
          </p:nvPr>
        </p:nvGraphicFramePr>
        <p:xfrm>
          <a:off x="7073774" y="1961418"/>
          <a:ext cx="4611054" cy="2743200"/>
        </p:xfrm>
        <a:graphic>
          <a:graphicData uri="http://schemas.openxmlformats.org/drawingml/2006/table">
            <a:tbl>
              <a:tblPr firstRow="1" bandRow="1">
                <a:tableStyleId>{5C22544A-7EE6-4342-B048-85BDC9FD1C3A}</a:tableStyleId>
              </a:tblPr>
              <a:tblGrid>
                <a:gridCol w="1074738">
                  <a:extLst>
                    <a:ext uri="{9D8B030D-6E8A-4147-A177-3AD203B41FA5}">
                      <a16:colId xmlns:a16="http://schemas.microsoft.com/office/drawing/2014/main" xmlns="" val="20000"/>
                    </a:ext>
                  </a:extLst>
                </a:gridCol>
                <a:gridCol w="1074738">
                  <a:extLst>
                    <a:ext uri="{9D8B030D-6E8A-4147-A177-3AD203B41FA5}">
                      <a16:colId xmlns:a16="http://schemas.microsoft.com/office/drawing/2014/main" xmlns="" val="20001"/>
                    </a:ext>
                  </a:extLst>
                </a:gridCol>
                <a:gridCol w="222568">
                  <a:extLst>
                    <a:ext uri="{9D8B030D-6E8A-4147-A177-3AD203B41FA5}">
                      <a16:colId xmlns:a16="http://schemas.microsoft.com/office/drawing/2014/main" xmlns="" val="20002"/>
                    </a:ext>
                  </a:extLst>
                </a:gridCol>
                <a:gridCol w="1119505">
                  <a:extLst>
                    <a:ext uri="{9D8B030D-6E8A-4147-A177-3AD203B41FA5}">
                      <a16:colId xmlns:a16="http://schemas.microsoft.com/office/drawing/2014/main" xmlns="" val="20003"/>
                    </a:ext>
                  </a:extLst>
                </a:gridCol>
                <a:gridCol w="1119505">
                  <a:extLst>
                    <a:ext uri="{9D8B030D-6E8A-4147-A177-3AD203B41FA5}">
                      <a16:colId xmlns:a16="http://schemas.microsoft.com/office/drawing/2014/main" xmlns="" val="20004"/>
                    </a:ext>
                  </a:extLst>
                </a:gridCol>
              </a:tblGrid>
              <a:tr h="370840">
                <a:tc>
                  <a:txBody>
                    <a:bodyPr/>
                    <a:lstStyle/>
                    <a:p>
                      <a:pPr algn="ctr"/>
                      <a:r>
                        <a:rPr lang="tr-TR" sz="1400" dirty="0" smtClean="0"/>
                        <a:t>Farkındalık</a:t>
                      </a:r>
                    </a:p>
                    <a:p>
                      <a:pPr algn="ctr"/>
                      <a:r>
                        <a:rPr lang="tr-TR" sz="1400" dirty="0" smtClean="0"/>
                        <a:t>Küçük Grup</a:t>
                      </a:r>
                      <a:endParaRPr lang="tr-TR" sz="1400" dirty="0"/>
                    </a:p>
                  </a:txBody>
                  <a:tcPr/>
                </a:tc>
                <a:tc>
                  <a:txBody>
                    <a:bodyPr/>
                    <a:lstStyle/>
                    <a:p>
                      <a:pPr algn="ctr"/>
                      <a:r>
                        <a:rPr lang="tr-TR" sz="1400" dirty="0" smtClean="0"/>
                        <a:t>Kontrol</a:t>
                      </a:r>
                    </a:p>
                    <a:p>
                      <a:pPr algn="ctr"/>
                      <a:r>
                        <a:rPr lang="tr-TR" sz="1400" dirty="0" smtClean="0"/>
                        <a:t>Küçük Grup</a:t>
                      </a:r>
                      <a:endParaRPr lang="tr-TR" sz="1400" dirty="0"/>
                    </a:p>
                  </a:txBody>
                  <a:tcPr/>
                </a:tc>
                <a:tc>
                  <a:txBody>
                    <a:bodyPr/>
                    <a:lstStyle/>
                    <a:p>
                      <a:pPr algn="ctr"/>
                      <a:endParaRPr lang="tr-TR" sz="1400" dirty="0"/>
                    </a:p>
                  </a:txBody>
                  <a:tcPr/>
                </a:tc>
                <a:tc>
                  <a:txBody>
                    <a:bodyPr/>
                    <a:lstStyle/>
                    <a:p>
                      <a:pPr algn="ctr"/>
                      <a:r>
                        <a:rPr lang="tr-TR" sz="1400" dirty="0" smtClean="0"/>
                        <a:t>Farkındalık</a:t>
                      </a:r>
                    </a:p>
                    <a:p>
                      <a:pPr algn="ctr"/>
                      <a:r>
                        <a:rPr lang="tr-TR" sz="1400" dirty="0" smtClean="0"/>
                        <a:t>Oyun Grubu</a:t>
                      </a:r>
                      <a:endParaRPr lang="tr-TR" sz="1400" dirty="0"/>
                    </a:p>
                  </a:txBody>
                  <a:tcPr/>
                </a:tc>
                <a:tc>
                  <a:txBody>
                    <a:bodyPr/>
                    <a:lstStyle/>
                    <a:p>
                      <a:pPr algn="ctr"/>
                      <a:r>
                        <a:rPr lang="tr-TR" sz="1400" dirty="0" smtClean="0"/>
                        <a:t>Kontrol</a:t>
                      </a:r>
                    </a:p>
                    <a:p>
                      <a:pPr algn="ctr"/>
                      <a:r>
                        <a:rPr lang="tr-TR" sz="1400" dirty="0" smtClean="0"/>
                        <a:t>Oyun Grubu</a:t>
                      </a:r>
                      <a:endParaRPr lang="tr-TR" sz="1400" dirty="0"/>
                    </a:p>
                  </a:txBody>
                  <a:tcPr/>
                </a:tc>
                <a:extLst>
                  <a:ext uri="{0D108BD9-81ED-4DB2-BD59-A6C34878D82A}">
                    <a16:rowId xmlns:a16="http://schemas.microsoft.com/office/drawing/2014/main" xmlns="" val="10000"/>
                  </a:ext>
                </a:extLst>
              </a:tr>
              <a:tr h="370840">
                <a:tc>
                  <a:txBody>
                    <a:bodyPr/>
                    <a:lstStyle/>
                    <a:p>
                      <a:pPr marL="0" algn="ctr" defTabSz="914400" rtl="0" eaLnBrk="1" fontAlgn="t" latinLnBrk="0" hangingPunct="1"/>
                      <a:r>
                        <a:rPr lang="tr-TR" sz="1400" kern="1200" dirty="0">
                          <a:solidFill>
                            <a:schemeClr val="dk1"/>
                          </a:solidFill>
                          <a:latin typeface="+mn-lt"/>
                          <a:ea typeface="+mn-ea"/>
                          <a:cs typeface="+mn-cs"/>
                        </a:rPr>
                        <a:t>114</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115</a:t>
                      </a:r>
                    </a:p>
                  </a:txBody>
                  <a:tcPr marL="9525" marR="9525" marT="9525" marB="0"/>
                </a:tc>
                <a:tc>
                  <a:txBody>
                    <a:bodyPr/>
                    <a:lstStyle/>
                    <a:p>
                      <a:pPr marL="0" algn="ctr" defTabSz="914400" rtl="0" eaLnBrk="1" fontAlgn="t"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a:solidFill>
                            <a:schemeClr val="dk1"/>
                          </a:solidFill>
                          <a:latin typeface="+mn-lt"/>
                          <a:ea typeface="+mn-ea"/>
                          <a:cs typeface="+mn-cs"/>
                        </a:rPr>
                        <a:t>57</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77</a:t>
                      </a:r>
                    </a:p>
                  </a:txBody>
                  <a:tcPr marL="9525" marR="9525" marT="9525" marB="0"/>
                </a:tc>
                <a:extLst>
                  <a:ext uri="{0D108BD9-81ED-4DB2-BD59-A6C34878D82A}">
                    <a16:rowId xmlns:a16="http://schemas.microsoft.com/office/drawing/2014/main" xmlns="" val="10001"/>
                  </a:ext>
                </a:extLst>
              </a:tr>
              <a:tr h="370840">
                <a:tc>
                  <a:txBody>
                    <a:bodyPr/>
                    <a:lstStyle/>
                    <a:p>
                      <a:pPr marL="0" algn="ctr" defTabSz="914400" rtl="0" eaLnBrk="1" fontAlgn="t" latinLnBrk="0" hangingPunct="1"/>
                      <a:r>
                        <a:rPr lang="tr-TR" sz="1400" kern="1200">
                          <a:solidFill>
                            <a:schemeClr val="dk1"/>
                          </a:solidFill>
                          <a:latin typeface="+mn-lt"/>
                          <a:ea typeface="+mn-ea"/>
                          <a:cs typeface="+mn-cs"/>
                        </a:rPr>
                        <a:t>137</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131</a:t>
                      </a:r>
                    </a:p>
                  </a:txBody>
                  <a:tcPr marL="9525" marR="9525" marT="9525" marB="0"/>
                </a:tc>
                <a:tc>
                  <a:txBody>
                    <a:bodyPr/>
                    <a:lstStyle/>
                    <a:p>
                      <a:pPr marL="0" algn="ctr" defTabSz="914400" rtl="0" eaLnBrk="1" fontAlgn="t"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a:solidFill>
                            <a:schemeClr val="dk1"/>
                          </a:solidFill>
                          <a:latin typeface="+mn-lt"/>
                          <a:ea typeface="+mn-ea"/>
                          <a:cs typeface="+mn-cs"/>
                        </a:rPr>
                        <a:t>63</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58</a:t>
                      </a:r>
                    </a:p>
                  </a:txBody>
                  <a:tcPr marL="9525" marR="9525" marT="9525" marB="0"/>
                </a:tc>
                <a:extLst>
                  <a:ext uri="{0D108BD9-81ED-4DB2-BD59-A6C34878D82A}">
                    <a16:rowId xmlns:a16="http://schemas.microsoft.com/office/drawing/2014/main" xmlns="" val="10002"/>
                  </a:ext>
                </a:extLst>
              </a:tr>
              <a:tr h="370840">
                <a:tc>
                  <a:txBody>
                    <a:bodyPr/>
                    <a:lstStyle/>
                    <a:p>
                      <a:pPr marL="0" algn="ctr" defTabSz="914400" rtl="0" eaLnBrk="1" fontAlgn="t" latinLnBrk="0" hangingPunct="1"/>
                      <a:r>
                        <a:rPr lang="tr-TR" sz="1400" kern="1200">
                          <a:solidFill>
                            <a:schemeClr val="dk1"/>
                          </a:solidFill>
                          <a:latin typeface="+mn-lt"/>
                          <a:ea typeface="+mn-ea"/>
                          <a:cs typeface="+mn-cs"/>
                        </a:rPr>
                        <a:t>112</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121</a:t>
                      </a:r>
                    </a:p>
                  </a:txBody>
                  <a:tcPr marL="9525" marR="9525" marT="9525" marB="0"/>
                </a:tc>
                <a:tc>
                  <a:txBody>
                    <a:bodyPr/>
                    <a:lstStyle/>
                    <a:p>
                      <a:pPr marL="0" algn="ctr" defTabSz="914400" rtl="0" eaLnBrk="1" fontAlgn="t"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a:solidFill>
                            <a:schemeClr val="dk1"/>
                          </a:solidFill>
                          <a:latin typeface="+mn-lt"/>
                          <a:ea typeface="+mn-ea"/>
                          <a:cs typeface="+mn-cs"/>
                        </a:rPr>
                        <a:t>53</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62</a:t>
                      </a:r>
                    </a:p>
                  </a:txBody>
                  <a:tcPr marL="9525" marR="9525" marT="9525" marB="0"/>
                </a:tc>
                <a:extLst>
                  <a:ext uri="{0D108BD9-81ED-4DB2-BD59-A6C34878D82A}">
                    <a16:rowId xmlns:a16="http://schemas.microsoft.com/office/drawing/2014/main" xmlns="" val="10003"/>
                  </a:ext>
                </a:extLst>
              </a:tr>
              <a:tr h="370840">
                <a:tc>
                  <a:txBody>
                    <a:bodyPr/>
                    <a:lstStyle/>
                    <a:p>
                      <a:pPr marL="0" algn="ctr" defTabSz="914400" rtl="0" eaLnBrk="1" fontAlgn="t" latinLnBrk="0" hangingPunct="1"/>
                      <a:r>
                        <a:rPr lang="tr-TR" sz="1400" kern="1200">
                          <a:solidFill>
                            <a:schemeClr val="dk1"/>
                          </a:solidFill>
                          <a:latin typeface="+mn-lt"/>
                          <a:ea typeface="+mn-ea"/>
                          <a:cs typeface="+mn-cs"/>
                        </a:rPr>
                        <a:t>125</a:t>
                      </a:r>
                    </a:p>
                  </a:txBody>
                  <a:tcPr marL="9525" marR="9525" marT="9525" marB="0"/>
                </a:tc>
                <a:tc>
                  <a:txBody>
                    <a:bodyPr/>
                    <a:lstStyle/>
                    <a:p>
                      <a:pPr marL="0" algn="ctr" defTabSz="914400" rtl="0" eaLnBrk="1" fontAlgn="t" latinLnBrk="0" hangingPunct="1"/>
                      <a:r>
                        <a:rPr lang="tr-TR" sz="1400" kern="1200">
                          <a:solidFill>
                            <a:schemeClr val="dk1"/>
                          </a:solidFill>
                          <a:latin typeface="+mn-lt"/>
                          <a:ea typeface="+mn-ea"/>
                          <a:cs typeface="+mn-cs"/>
                        </a:rPr>
                        <a:t>127</a:t>
                      </a:r>
                    </a:p>
                  </a:txBody>
                  <a:tcPr marL="9525" marR="9525" marT="9525" marB="0"/>
                </a:tc>
                <a:tc>
                  <a:txBody>
                    <a:bodyPr/>
                    <a:lstStyle/>
                    <a:p>
                      <a:pPr marL="0" algn="ctr" defTabSz="914400" rtl="0" eaLnBrk="1" fontAlgn="t"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59</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45</a:t>
                      </a:r>
                    </a:p>
                  </a:txBody>
                  <a:tcPr marL="9525" marR="9525" marT="9525" marB="0"/>
                </a:tc>
                <a:extLst>
                  <a:ext uri="{0D108BD9-81ED-4DB2-BD59-A6C34878D82A}">
                    <a16:rowId xmlns:a16="http://schemas.microsoft.com/office/drawing/2014/main" xmlns="" val="10004"/>
                  </a:ext>
                </a:extLst>
              </a:tr>
              <a:tr h="370840">
                <a:tc>
                  <a:txBody>
                    <a:bodyPr/>
                    <a:lstStyle/>
                    <a:p>
                      <a:pPr marL="0" algn="ctr" defTabSz="914400" rtl="0" eaLnBrk="1" fontAlgn="t" latinLnBrk="0" hangingPunct="1"/>
                      <a:r>
                        <a:rPr lang="tr-TR" sz="1400" kern="1200">
                          <a:solidFill>
                            <a:schemeClr val="dk1"/>
                          </a:solidFill>
                          <a:latin typeface="+mn-lt"/>
                          <a:ea typeface="+mn-ea"/>
                          <a:cs typeface="+mn-cs"/>
                        </a:rPr>
                        <a:t>113</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117</a:t>
                      </a:r>
                    </a:p>
                  </a:txBody>
                  <a:tcPr marL="9525" marR="9525" marT="9525" marB="0"/>
                </a:tc>
                <a:tc>
                  <a:txBody>
                    <a:bodyPr/>
                    <a:lstStyle/>
                    <a:p>
                      <a:pPr marL="0" algn="ctr" defTabSz="914400" rtl="0" eaLnBrk="1" fontAlgn="t" latinLnBrk="0" hangingPunct="1"/>
                      <a:endParaRPr lang="tr-TR" sz="1400" kern="1200" dirty="0">
                        <a:solidFill>
                          <a:schemeClr val="dk1"/>
                        </a:solidFill>
                        <a:latin typeface="+mn-lt"/>
                        <a:ea typeface="+mn-ea"/>
                        <a:cs typeface="+mn-cs"/>
                      </a:endParaRPr>
                    </a:p>
                  </a:txBody>
                  <a:tcPr/>
                </a:tc>
                <a:tc>
                  <a:txBody>
                    <a:bodyPr/>
                    <a:lstStyle/>
                    <a:p>
                      <a:pPr marL="0" algn="ctr" defTabSz="914400" rtl="0" eaLnBrk="1" fontAlgn="t" latinLnBrk="0" hangingPunct="1"/>
                      <a:r>
                        <a:rPr lang="tr-TR" sz="1400" kern="1200" dirty="0">
                          <a:solidFill>
                            <a:schemeClr val="dk1"/>
                          </a:solidFill>
                          <a:latin typeface="+mn-lt"/>
                          <a:ea typeface="+mn-ea"/>
                          <a:cs typeface="+mn-cs"/>
                        </a:rPr>
                        <a:t>53</a:t>
                      </a:r>
                    </a:p>
                  </a:txBody>
                  <a:tcPr marL="9525" marR="9525" marT="9525" marB="0"/>
                </a:tc>
                <a:tc>
                  <a:txBody>
                    <a:bodyPr/>
                    <a:lstStyle/>
                    <a:p>
                      <a:pPr marL="0" algn="ctr" defTabSz="914400" rtl="0" eaLnBrk="1" fontAlgn="t" latinLnBrk="0" hangingPunct="1"/>
                      <a:r>
                        <a:rPr lang="tr-TR" sz="1400" kern="1200" dirty="0">
                          <a:solidFill>
                            <a:schemeClr val="dk1"/>
                          </a:solidFill>
                          <a:latin typeface="+mn-lt"/>
                          <a:ea typeface="+mn-ea"/>
                          <a:cs typeface="+mn-cs"/>
                        </a:rPr>
                        <a:t>54</a:t>
                      </a:r>
                    </a:p>
                  </a:txBody>
                  <a:tcPr marL="9525" marR="9525" marT="9525" marB="0"/>
                </a:tc>
                <a:extLst>
                  <a:ext uri="{0D108BD9-81ED-4DB2-BD59-A6C34878D82A}">
                    <a16:rowId xmlns:a16="http://schemas.microsoft.com/office/drawing/2014/main" xmlns="" val="10005"/>
                  </a:ext>
                </a:extLst>
              </a:tr>
              <a:tr h="370840">
                <a:tc>
                  <a:txBody>
                    <a:bodyPr/>
                    <a:lstStyle/>
                    <a:p>
                      <a:pPr algn="ctr"/>
                      <a:r>
                        <a:rPr lang="tr-TR" sz="1400" dirty="0" smtClean="0"/>
                        <a:t>601</a:t>
                      </a:r>
                      <a:endParaRPr lang="tr-TR" sz="1400" dirty="0"/>
                    </a:p>
                  </a:txBody>
                  <a:tcPr/>
                </a:tc>
                <a:tc>
                  <a:txBody>
                    <a:bodyPr/>
                    <a:lstStyle/>
                    <a:p>
                      <a:pPr algn="ctr"/>
                      <a:r>
                        <a:rPr lang="tr-TR" sz="1400" dirty="0" smtClean="0"/>
                        <a:t>611</a:t>
                      </a:r>
                      <a:endParaRPr lang="tr-TR" sz="1400" dirty="0"/>
                    </a:p>
                  </a:txBody>
                  <a:tcPr/>
                </a:tc>
                <a:tc>
                  <a:txBody>
                    <a:bodyPr/>
                    <a:lstStyle/>
                    <a:p>
                      <a:pPr algn="ctr"/>
                      <a:endParaRPr lang="tr-TR" sz="1400" dirty="0"/>
                    </a:p>
                  </a:txBody>
                  <a:tcPr/>
                </a:tc>
                <a:tc>
                  <a:txBody>
                    <a:bodyPr/>
                    <a:lstStyle/>
                    <a:p>
                      <a:pPr algn="ctr"/>
                      <a:r>
                        <a:rPr lang="tr-TR" sz="1400" dirty="0" smtClean="0"/>
                        <a:t>285</a:t>
                      </a:r>
                      <a:endParaRPr lang="tr-TR" sz="1400" dirty="0"/>
                    </a:p>
                  </a:txBody>
                  <a:tcPr/>
                </a:tc>
                <a:tc>
                  <a:txBody>
                    <a:bodyPr/>
                    <a:lstStyle/>
                    <a:p>
                      <a:pPr algn="ctr"/>
                      <a:r>
                        <a:rPr lang="tr-TR" sz="1400" dirty="0" smtClean="0"/>
                        <a:t>296</a:t>
                      </a:r>
                      <a:endParaRPr lang="tr-TR" sz="1400" dirty="0"/>
                    </a:p>
                  </a:txBody>
                  <a:tcPr/>
                </a:tc>
                <a:extLst>
                  <a:ext uri="{0D108BD9-81ED-4DB2-BD59-A6C34878D82A}">
                    <a16:rowId xmlns:a16="http://schemas.microsoft.com/office/drawing/2014/main" xmlns="" val="10006"/>
                  </a:ext>
                </a:extLst>
              </a:tr>
            </a:tbl>
          </a:graphicData>
        </a:graphic>
      </p:graphicFrame>
      <p:sp>
        <p:nvSpPr>
          <p:cNvPr id="15" name="TextBox 14"/>
          <p:cNvSpPr txBox="1"/>
          <p:nvPr/>
        </p:nvSpPr>
        <p:spPr>
          <a:xfrm>
            <a:off x="3476298" y="1392260"/>
            <a:ext cx="1532973" cy="426278"/>
          </a:xfrm>
          <a:prstGeom prst="rect">
            <a:avLst/>
          </a:prstGeom>
        </p:spPr>
        <p:txBody>
          <a:bodyPr vert="horz" lIns="91440" tIns="45720" rIns="91440" bIns="45720" rtlCol="0" anchor="ctr">
            <a:noAutofit/>
          </a:bodyPr>
          <a:lstStyle>
            <a:defPPr>
              <a:defRPr lang="en-US"/>
            </a:defPPr>
            <a:lvl1pPr algn="ctr">
              <a:lnSpc>
                <a:spcPct val="90000"/>
              </a:lnSpc>
              <a:spcBef>
                <a:spcPct val="0"/>
              </a:spcBef>
              <a:buNone/>
              <a:defRPr sz="2000" b="1">
                <a:solidFill>
                  <a:schemeClr val="accent5"/>
                </a:solidFill>
                <a:ea typeface="+mj-ea"/>
                <a:cs typeface="+mj-cs"/>
              </a:defRPr>
            </a:lvl1pPr>
          </a:lstStyle>
          <a:p>
            <a:r>
              <a:rPr lang="tr-TR" u="sng" dirty="0" smtClean="0"/>
              <a:t>Ön Test</a:t>
            </a:r>
            <a:endParaRPr lang="tr-TR" u="sng" dirty="0"/>
          </a:p>
        </p:txBody>
      </p:sp>
      <p:sp>
        <p:nvSpPr>
          <p:cNvPr id="16" name="TextBox 15"/>
          <p:cNvSpPr txBox="1"/>
          <p:nvPr/>
        </p:nvSpPr>
        <p:spPr>
          <a:xfrm>
            <a:off x="8403264" y="1392260"/>
            <a:ext cx="1532973" cy="426278"/>
          </a:xfrm>
          <a:prstGeom prst="rect">
            <a:avLst/>
          </a:prstGeom>
        </p:spPr>
        <p:txBody>
          <a:bodyPr vert="horz" lIns="91440" tIns="45720" rIns="91440" bIns="45720" rtlCol="0" anchor="ctr">
            <a:noAutofit/>
          </a:bodyPr>
          <a:lstStyle>
            <a:defPPr>
              <a:defRPr lang="en-US"/>
            </a:defPPr>
            <a:lvl1pPr algn="ctr">
              <a:lnSpc>
                <a:spcPct val="90000"/>
              </a:lnSpc>
              <a:spcBef>
                <a:spcPct val="0"/>
              </a:spcBef>
              <a:buNone/>
              <a:defRPr sz="2000" b="1">
                <a:solidFill>
                  <a:schemeClr val="accent5"/>
                </a:solidFill>
                <a:ea typeface="+mj-ea"/>
                <a:cs typeface="+mj-cs"/>
              </a:defRPr>
            </a:lvl1pPr>
          </a:lstStyle>
          <a:p>
            <a:r>
              <a:rPr lang="tr-TR" u="sng" dirty="0" smtClean="0"/>
              <a:t>Son Test</a:t>
            </a:r>
            <a:endParaRPr lang="tr-TR" u="sng" dirty="0"/>
          </a:p>
        </p:txBody>
      </p:sp>
      <p:sp>
        <p:nvSpPr>
          <p:cNvPr id="8" name="TextBox 7"/>
          <p:cNvSpPr txBox="1"/>
          <p:nvPr/>
        </p:nvSpPr>
        <p:spPr>
          <a:xfrm>
            <a:off x="969484" y="5166911"/>
            <a:ext cx="10579049" cy="1169551"/>
          </a:xfrm>
          <a:prstGeom prst="rect">
            <a:avLst/>
          </a:prstGeom>
          <a:solidFill>
            <a:schemeClr val="bg2"/>
          </a:solidFill>
        </p:spPr>
        <p:txBody>
          <a:bodyPr wrap="square" rtlCol="0">
            <a:spAutoFit/>
          </a:bodyPr>
          <a:lstStyle/>
          <a:p>
            <a:r>
              <a:rPr lang="tr-TR" sz="1400" dirty="0" smtClean="0"/>
              <a:t>Örneklem için gereken tüm görüşme sayıları, son test gruplarında ihtiyaç duyulan minimum katılımcı sayısına göre planlanmıştır. Bu gibi boylamsal (zamana yayılmış) çalışmalarda zaman içinde belirli bir oranda katılımcının çalışmayı bırakma veya ankete katılmaması beklen ve normal bir durumdur. Araştırmanın planlama aşamasında</a:t>
            </a:r>
            <a:r>
              <a:rPr lang="tr-TR" sz="1400" dirty="0"/>
              <a:t> </a:t>
            </a:r>
            <a:r>
              <a:rPr lang="tr-TR" sz="1400" dirty="0" smtClean="0"/>
              <a:t>ön-test ile son-test arasında gruplarda % 40'lık bir kayıp oranı olacağını varsaydık. Ancak, gerçek kayıp oranlarımız bundan çok daha oldu (Müdahale için% 11 ve Kontrol grubu için kayıp oranı% 19) ve dolayısıyla </a:t>
            </a:r>
            <a:r>
              <a:rPr lang="tr-TR" sz="1400" dirty="0"/>
              <a:t>s</a:t>
            </a:r>
            <a:r>
              <a:rPr lang="tr-TR" sz="1400" dirty="0" smtClean="0"/>
              <a:t>on-test grubumuz beklenenden daha büyük oldu ki bu saha çalışmalarında her zaman memnuniyet verici bir durum olarak kabul edilir.</a:t>
            </a:r>
            <a:endParaRPr lang="tr-TR" sz="1400" dirty="0"/>
          </a:p>
        </p:txBody>
      </p:sp>
    </p:spTree>
    <p:extLst>
      <p:ext uri="{BB962C8B-B14F-4D97-AF65-F5344CB8AC3E}">
        <p14:creationId xmlns:p14="http://schemas.microsoft.com/office/powerpoint/2010/main" val="37189161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Ebeveyn Önleme ve Müdahale Stratejileri : </a:t>
            </a:r>
            <a:r>
              <a:rPr lang="en-US" dirty="0" err="1"/>
              <a:t>PARQ</a:t>
            </a:r>
            <a:r>
              <a:rPr lang="en-US" dirty="0"/>
              <a:t>-SF</a:t>
            </a:r>
            <a:endParaRPr lang="tr-T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6549364"/>
              </p:ext>
            </p:extLst>
          </p:nvPr>
        </p:nvGraphicFramePr>
        <p:xfrm>
          <a:off x="3656606" y="1083719"/>
          <a:ext cx="8368925" cy="5233327"/>
        </p:xfrm>
        <a:graphic>
          <a:graphicData uri="http://schemas.openxmlformats.org/drawingml/2006/table">
            <a:tbl>
              <a:tblPr>
                <a:tableStyleId>{5C22544A-7EE6-4342-B048-85BDC9FD1C3A}</a:tableStyleId>
              </a:tblPr>
              <a:tblGrid>
                <a:gridCol w="5216657">
                  <a:extLst>
                    <a:ext uri="{9D8B030D-6E8A-4147-A177-3AD203B41FA5}">
                      <a16:colId xmlns:a16="http://schemas.microsoft.com/office/drawing/2014/main" xmlns="" val="20000"/>
                    </a:ext>
                  </a:extLst>
                </a:gridCol>
                <a:gridCol w="525378">
                  <a:extLst>
                    <a:ext uri="{9D8B030D-6E8A-4147-A177-3AD203B41FA5}">
                      <a16:colId xmlns:a16="http://schemas.microsoft.com/office/drawing/2014/main" xmlns="" val="20001"/>
                    </a:ext>
                  </a:extLst>
                </a:gridCol>
                <a:gridCol w="525378">
                  <a:extLst>
                    <a:ext uri="{9D8B030D-6E8A-4147-A177-3AD203B41FA5}">
                      <a16:colId xmlns:a16="http://schemas.microsoft.com/office/drawing/2014/main" xmlns="" val="20002"/>
                    </a:ext>
                  </a:extLst>
                </a:gridCol>
                <a:gridCol w="525378">
                  <a:extLst>
                    <a:ext uri="{9D8B030D-6E8A-4147-A177-3AD203B41FA5}">
                      <a16:colId xmlns:a16="http://schemas.microsoft.com/office/drawing/2014/main" xmlns="" val="20003"/>
                    </a:ext>
                  </a:extLst>
                </a:gridCol>
                <a:gridCol w="525378">
                  <a:extLst>
                    <a:ext uri="{9D8B030D-6E8A-4147-A177-3AD203B41FA5}">
                      <a16:colId xmlns:a16="http://schemas.microsoft.com/office/drawing/2014/main" xmlns="" val="20004"/>
                    </a:ext>
                  </a:extLst>
                </a:gridCol>
                <a:gridCol w="525378">
                  <a:extLst>
                    <a:ext uri="{9D8B030D-6E8A-4147-A177-3AD203B41FA5}">
                      <a16:colId xmlns:a16="http://schemas.microsoft.com/office/drawing/2014/main" xmlns="" val="20005"/>
                    </a:ext>
                  </a:extLst>
                </a:gridCol>
                <a:gridCol w="525378">
                  <a:extLst>
                    <a:ext uri="{9D8B030D-6E8A-4147-A177-3AD203B41FA5}">
                      <a16:colId xmlns:a16="http://schemas.microsoft.com/office/drawing/2014/main" xmlns="" val="20006"/>
                    </a:ext>
                  </a:extLst>
                </a:gridCol>
              </a:tblGrid>
              <a:tr h="149550">
                <a:tc rowSpan="2">
                  <a:txBody>
                    <a:bodyPr/>
                    <a:lstStyle/>
                    <a:p>
                      <a:pPr algn="l" fontAlgn="b"/>
                      <a:r>
                        <a:rPr lang="tr-TR" sz="1050" b="1" u="none" strike="noStrike" dirty="0">
                          <a:solidFill>
                            <a:schemeClr val="bg1"/>
                          </a:solidFill>
                          <a:effectLst/>
                        </a:rPr>
                        <a:t> </a:t>
                      </a:r>
                      <a:endParaRPr lang="tr-TR" sz="1050" b="1" i="0" u="none" strike="noStrike" dirty="0">
                        <a:solidFill>
                          <a:schemeClr val="bg1"/>
                        </a:solidFill>
                        <a:effectLst/>
                        <a:latin typeface="Arial" panose="020B0604020202020204" pitchFamily="34" charset="0"/>
                      </a:endParaRPr>
                    </a:p>
                    <a:p>
                      <a:pPr marL="0" marR="0" lvl="0" indent="0" algn="r" defTabSz="914400" rtl="0" eaLnBrk="1" fontAlgn="b" latinLnBrk="0" hangingPunct="1">
                        <a:lnSpc>
                          <a:spcPct val="100000"/>
                        </a:lnSpc>
                        <a:spcBef>
                          <a:spcPts val="0"/>
                        </a:spcBef>
                        <a:spcAft>
                          <a:spcPts val="0"/>
                        </a:spcAft>
                        <a:buClrTx/>
                        <a:buSzTx/>
                        <a:buFontTx/>
                        <a:buNone/>
                        <a:tabLst/>
                        <a:defRPr/>
                      </a:pPr>
                      <a:r>
                        <a:rPr lang="tr-TR" sz="1050" b="1" u="none" strike="noStrike" dirty="0">
                          <a:solidFill>
                            <a:schemeClr val="bg1"/>
                          </a:solidFill>
                          <a:effectLst/>
                        </a:rPr>
                        <a:t> </a:t>
                      </a:r>
                      <a:r>
                        <a:rPr lang="tr-TR" sz="1050" b="1" u="none" strike="noStrike" dirty="0" smtClean="0">
                          <a:solidFill>
                            <a:schemeClr val="accent4">
                              <a:lumMod val="40000"/>
                              <a:lumOff val="60000"/>
                            </a:schemeClr>
                          </a:solidFill>
                          <a:effectLst/>
                        </a:rPr>
                        <a:t>(</a:t>
                      </a:r>
                      <a:r>
                        <a:rPr lang="tr-TR" sz="1050" b="1" dirty="0" smtClean="0">
                          <a:solidFill>
                            <a:schemeClr val="accent4">
                              <a:lumMod val="40000"/>
                              <a:lumOff val="60000"/>
                            </a:schemeClr>
                          </a:solidFill>
                        </a:rPr>
                        <a:t>Hemen her zaman’ ya da ‘bazen doğru’ diyenlerin %) </a:t>
                      </a:r>
                      <a:endParaRPr lang="tr-TR" sz="1050" b="1" i="0" u="none" strike="noStrike" dirty="0">
                        <a:solidFill>
                          <a:schemeClr val="accent4">
                            <a:lumMod val="40000"/>
                            <a:lumOff val="60000"/>
                          </a:schemeClr>
                        </a:solidFill>
                        <a:effectLst/>
                        <a:latin typeface="Arial" panose="020B0604020202020204" pitchFamily="34" charset="0"/>
                      </a:endParaRPr>
                    </a:p>
                  </a:txBody>
                  <a:tcPr marL="8797" marR="8797" marT="8797" marB="0" anchor="b">
                    <a:solidFill>
                      <a:schemeClr val="accent5">
                        <a:lumMod val="60000"/>
                        <a:lumOff val="40000"/>
                      </a:schemeClr>
                    </a:solidFill>
                  </a:tcPr>
                </a:tc>
                <a:tc gridSpan="2">
                  <a:txBody>
                    <a:bodyPr/>
                    <a:lstStyle/>
                    <a:p>
                      <a:pPr algn="ctr" fontAlgn="b"/>
                      <a:r>
                        <a:rPr lang="tr-TR" sz="1050" b="1" u="none" strike="noStrike">
                          <a:solidFill>
                            <a:schemeClr val="bg1"/>
                          </a:solidFill>
                          <a:effectLst/>
                        </a:rPr>
                        <a:t>Farkındalık</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hMerge="1">
                  <a:txBody>
                    <a:bodyPr/>
                    <a:lstStyle/>
                    <a:p>
                      <a:endParaRPr lang="tr-TR"/>
                    </a:p>
                  </a:txBody>
                  <a:tcPr/>
                </a:tc>
                <a:tc>
                  <a:txBody>
                    <a:bodyPr/>
                    <a:lstStyle/>
                    <a:p>
                      <a:pPr algn="ctr" fontAlgn="b"/>
                      <a:r>
                        <a:rPr lang="tr-TR" sz="1050" b="1" u="none" strike="noStrike">
                          <a:solidFill>
                            <a:schemeClr val="bg1"/>
                          </a:solidFill>
                          <a:effectLst/>
                        </a:rPr>
                        <a:t> </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gridSpan="2">
                  <a:txBody>
                    <a:bodyPr/>
                    <a:lstStyle/>
                    <a:p>
                      <a:pPr algn="ctr" fontAlgn="b"/>
                      <a:r>
                        <a:rPr lang="tr-TR" sz="1050" b="1" u="none" strike="noStrike" dirty="0">
                          <a:solidFill>
                            <a:schemeClr val="bg1"/>
                          </a:solidFill>
                          <a:effectLst/>
                        </a:rPr>
                        <a:t>Kontrol</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hMerge="1">
                  <a:txBody>
                    <a:bodyPr/>
                    <a:lstStyle/>
                    <a:p>
                      <a:endParaRPr lang="tr-TR"/>
                    </a:p>
                  </a:txBody>
                  <a:tcPr/>
                </a:tc>
                <a:tc>
                  <a:txBody>
                    <a:bodyPr/>
                    <a:lstStyle/>
                    <a:p>
                      <a:pPr algn="ctr" fontAlgn="b"/>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extLst>
                  <a:ext uri="{0D108BD9-81ED-4DB2-BD59-A6C34878D82A}">
                    <a16:rowId xmlns:a16="http://schemas.microsoft.com/office/drawing/2014/main" xmlns="" val="10000"/>
                  </a:ext>
                </a:extLst>
              </a:tr>
              <a:tr h="149550">
                <a:tc vMerge="1">
                  <a:txBody>
                    <a:bodyPr/>
                    <a:lstStyle/>
                    <a:p>
                      <a:pPr algn="l" fontAlgn="b"/>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ctr" fontAlgn="b"/>
                      <a:r>
                        <a:rPr lang="tr-TR" sz="1050" b="1" u="none" strike="noStrike" dirty="0">
                          <a:solidFill>
                            <a:schemeClr val="bg1"/>
                          </a:solidFill>
                          <a:effectLst/>
                        </a:rPr>
                        <a:t>PRE</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ctr" fontAlgn="b"/>
                      <a:r>
                        <a:rPr lang="tr-TR" sz="1050" b="1" u="none" strike="noStrike" dirty="0">
                          <a:solidFill>
                            <a:schemeClr val="bg1"/>
                          </a:solidFill>
                          <a:effectLst/>
                        </a:rPr>
                        <a:t>POST</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ctr" fontAlgn="b"/>
                      <a:r>
                        <a:rPr lang="tr-TR" sz="1050" b="1" u="none" strike="noStrike">
                          <a:solidFill>
                            <a:schemeClr val="bg1"/>
                          </a:solidFill>
                          <a:effectLst/>
                        </a:rPr>
                        <a:t> </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ctr" fontAlgn="b"/>
                      <a:r>
                        <a:rPr lang="tr-TR" sz="1050" b="1" u="none" strike="noStrike" dirty="0">
                          <a:solidFill>
                            <a:schemeClr val="bg1"/>
                          </a:solidFill>
                          <a:effectLst/>
                        </a:rPr>
                        <a:t>PRE</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l" fontAlgn="b"/>
                      <a:r>
                        <a:rPr lang="tr-TR" sz="1050" b="1" u="none" strike="noStrike" dirty="0">
                          <a:solidFill>
                            <a:schemeClr val="bg1"/>
                          </a:solidFill>
                          <a:effectLst/>
                        </a:rPr>
                        <a:t>POST</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l" fontAlgn="b"/>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extLst>
                  <a:ext uri="{0D108BD9-81ED-4DB2-BD59-A6C34878D82A}">
                    <a16:rowId xmlns:a16="http://schemas.microsoft.com/office/drawing/2014/main" xmlns="" val="10001"/>
                  </a:ext>
                </a:extLst>
              </a:tr>
              <a:tr h="149550">
                <a:tc>
                  <a:txBody>
                    <a:bodyPr/>
                    <a:lstStyle/>
                    <a:p>
                      <a:pPr algn="l" fontAlgn="b"/>
                      <a:r>
                        <a:rPr lang="tr-TR" sz="1050" b="1" u="none" strike="noStrike" dirty="0">
                          <a:solidFill>
                            <a:schemeClr val="bg1"/>
                          </a:solidFill>
                          <a:effectLst/>
                        </a:rPr>
                        <a:t>Çocuğum hakkında güzel şeyler söylerim.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95%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97%</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97%</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97%</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2"/>
                  </a:ext>
                </a:extLst>
              </a:tr>
              <a:tr h="149550">
                <a:tc>
                  <a:txBody>
                    <a:bodyPr/>
                    <a:lstStyle/>
                    <a:p>
                      <a:pPr algn="l" fontAlgn="b"/>
                      <a:r>
                        <a:rPr lang="tr-TR" sz="1050" b="1" u="none" strike="noStrike" dirty="0">
                          <a:solidFill>
                            <a:schemeClr val="bg1"/>
                          </a:solidFill>
                          <a:effectLst/>
                        </a:rPr>
                        <a:t>Çocuğuma ilgi göstermem.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12%</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13%</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3"/>
                  </a:ext>
                </a:extLst>
              </a:tr>
              <a:tr h="149550">
                <a:tc>
                  <a:txBody>
                    <a:bodyPr/>
                    <a:lstStyle/>
                    <a:p>
                      <a:pPr algn="l" fontAlgn="b"/>
                      <a:r>
                        <a:rPr lang="tr-TR" sz="1050" b="1" u="none" strike="noStrike">
                          <a:solidFill>
                            <a:schemeClr val="bg1"/>
                          </a:solidFill>
                          <a:effectLst/>
                        </a:rPr>
                        <a:t>Çocuğumun bana güvenmesini sağlarım.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92%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92%</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93%</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4"/>
                  </a:ext>
                </a:extLst>
              </a:tr>
              <a:tr h="149550">
                <a:tc>
                  <a:txBody>
                    <a:bodyPr/>
                    <a:lstStyle/>
                    <a:p>
                      <a:pPr algn="l" fontAlgn="b"/>
                      <a:r>
                        <a:rPr lang="tr-TR" sz="1050" b="1" u="none" strike="noStrike">
                          <a:solidFill>
                            <a:schemeClr val="bg1"/>
                          </a:solidFill>
                          <a:effectLst/>
                        </a:rPr>
                        <a:t>Hak etmediği zamanlarda bile çocuğuma vururum.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3%</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dirty="0">
                          <a:effectLst/>
                        </a:rPr>
                        <a:t> </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2%</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5"/>
                  </a:ext>
                </a:extLst>
              </a:tr>
              <a:tr h="149550">
                <a:tc>
                  <a:txBody>
                    <a:bodyPr/>
                    <a:lstStyle/>
                    <a:p>
                      <a:pPr algn="l" fontAlgn="b"/>
                      <a:r>
                        <a:rPr lang="tr-TR" sz="1050" b="1" u="none" strike="noStrike">
                          <a:solidFill>
                            <a:schemeClr val="bg1"/>
                          </a:solidFill>
                          <a:effectLst/>
                        </a:rPr>
                        <a:t>Çocuğumu büyük bir baş belası/yük olarak görürüm.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6%</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4%</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6"/>
                  </a:ext>
                </a:extLst>
              </a:tr>
              <a:tr h="149550">
                <a:tc>
                  <a:txBody>
                    <a:bodyPr/>
                    <a:lstStyle/>
                    <a:p>
                      <a:pPr algn="l" fontAlgn="b"/>
                      <a:r>
                        <a:rPr lang="tr-TR" sz="1050" b="1" u="none" strike="noStrike">
                          <a:solidFill>
                            <a:schemeClr val="bg1"/>
                          </a:solidFill>
                          <a:effectLst/>
                        </a:rPr>
                        <a:t>Kızdığım zaman çocuğumu cezalandırırım.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24%</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14%</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21%</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22%</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7"/>
                  </a:ext>
                </a:extLst>
              </a:tr>
              <a:tr h="149550">
                <a:tc>
                  <a:txBody>
                    <a:bodyPr/>
                    <a:lstStyle/>
                    <a:p>
                      <a:pPr algn="l" fontAlgn="b"/>
                      <a:r>
                        <a:rPr lang="tr-TR" sz="1050" b="1" u="none" strike="noStrike">
                          <a:solidFill>
                            <a:schemeClr val="bg1"/>
                          </a:solidFill>
                          <a:effectLst/>
                        </a:rPr>
                        <a:t>Çocuğumun sorularını cevaplayamayacak kadar çok işim vardır.</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33%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13%</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17%</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15%</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8"/>
                  </a:ext>
                </a:extLst>
              </a:tr>
              <a:tr h="149550">
                <a:tc>
                  <a:txBody>
                    <a:bodyPr/>
                    <a:lstStyle/>
                    <a:p>
                      <a:pPr algn="l" fontAlgn="b"/>
                      <a:r>
                        <a:rPr lang="tr-TR" sz="1050" b="1" u="none" strike="noStrike">
                          <a:solidFill>
                            <a:schemeClr val="bg1"/>
                          </a:solidFill>
                          <a:effectLst/>
                        </a:rPr>
                        <a:t>Çocuğumdan hoşlanmıyorum.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4%</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3%</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4%</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09"/>
                  </a:ext>
                </a:extLst>
              </a:tr>
              <a:tr h="149550">
                <a:tc>
                  <a:txBody>
                    <a:bodyPr/>
                    <a:lstStyle/>
                    <a:p>
                      <a:pPr algn="l" fontAlgn="b"/>
                      <a:r>
                        <a:rPr lang="tr-TR" sz="1050" b="1" u="none" strike="noStrike">
                          <a:solidFill>
                            <a:schemeClr val="bg1"/>
                          </a:solidFill>
                          <a:effectLst/>
                        </a:rPr>
                        <a:t>Çocuğumun ne yaptığıyla gerçekten ilgiliyimdir.</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78%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82%</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91%</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82%</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0"/>
                  </a:ext>
                </a:extLst>
              </a:tr>
              <a:tr h="149550">
                <a:tc>
                  <a:txBody>
                    <a:bodyPr/>
                    <a:lstStyle/>
                    <a:p>
                      <a:pPr algn="l" fontAlgn="b"/>
                      <a:r>
                        <a:rPr lang="tr-TR" sz="1050" b="1" u="none" strike="noStrike">
                          <a:solidFill>
                            <a:schemeClr val="bg1"/>
                          </a:solidFill>
                          <a:effectLst/>
                        </a:rPr>
                        <a:t>Çocuğuma bir sürü kırıcı sözler söylerim.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15%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11%</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14%</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14%</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1"/>
                  </a:ext>
                </a:extLst>
              </a:tr>
              <a:tr h="149550">
                <a:tc>
                  <a:txBody>
                    <a:bodyPr/>
                    <a:lstStyle/>
                    <a:p>
                      <a:pPr algn="l" fontAlgn="b"/>
                      <a:r>
                        <a:rPr lang="tr-TR" sz="1050" b="1" u="none" strike="noStrike">
                          <a:solidFill>
                            <a:schemeClr val="bg1"/>
                          </a:solidFill>
                          <a:effectLst/>
                        </a:rPr>
                        <a:t>Çocuğum yardım istediği zaman ilgi göstermem.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14%</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10%</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13%</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2"/>
                  </a:ext>
                </a:extLst>
              </a:tr>
              <a:tr h="149550">
                <a:tc>
                  <a:txBody>
                    <a:bodyPr/>
                    <a:lstStyle/>
                    <a:p>
                      <a:pPr algn="l" fontAlgn="b"/>
                      <a:r>
                        <a:rPr lang="tr-TR" sz="1050" b="1" u="none" strike="noStrike">
                          <a:solidFill>
                            <a:schemeClr val="bg1"/>
                          </a:solidFill>
                          <a:effectLst/>
                        </a:rPr>
                        <a:t>Çocuğuma istendiğini ve ihtiyaç duyulduğunu hissettiririm.</a:t>
                      </a:r>
                      <a:endParaRPr lang="tr-TR" sz="1050" b="1" i="0" u="none" strike="noStrike">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79%</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83%</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84%</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3"/>
                  </a:ext>
                </a:extLst>
              </a:tr>
              <a:tr h="149550">
                <a:tc>
                  <a:txBody>
                    <a:bodyPr/>
                    <a:lstStyle/>
                    <a:p>
                      <a:pPr algn="l" fontAlgn="b"/>
                      <a:r>
                        <a:rPr lang="tr-TR" sz="1050" b="1" u="none" strike="noStrike" dirty="0">
                          <a:solidFill>
                            <a:schemeClr val="bg1"/>
                          </a:solidFill>
                          <a:effectLst/>
                        </a:rPr>
                        <a:t>Çocuğuma çok ilgi gösteririm.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88%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85%</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dirty="0">
                          <a:effectLst/>
                        </a:rPr>
                        <a:t> </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93%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91%</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4"/>
                  </a:ext>
                </a:extLst>
              </a:tr>
              <a:tr h="149550">
                <a:tc>
                  <a:txBody>
                    <a:bodyPr/>
                    <a:lstStyle/>
                    <a:p>
                      <a:pPr algn="l" fontAlgn="b"/>
                      <a:r>
                        <a:rPr lang="tr-TR" sz="1050" b="1" u="none" strike="noStrike" dirty="0">
                          <a:solidFill>
                            <a:schemeClr val="bg1"/>
                          </a:solidFill>
                          <a:effectLst/>
                        </a:rPr>
                        <a:t>Çocuğumun duygularını incitirim.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12%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11%</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5"/>
                  </a:ext>
                </a:extLst>
              </a:tr>
              <a:tr h="149550">
                <a:tc>
                  <a:txBody>
                    <a:bodyPr/>
                    <a:lstStyle/>
                    <a:p>
                      <a:pPr algn="l" fontAlgn="b"/>
                      <a:r>
                        <a:rPr lang="tr-TR" sz="1050" b="1" u="none" strike="noStrike" dirty="0">
                          <a:solidFill>
                            <a:schemeClr val="bg1"/>
                          </a:solidFill>
                          <a:effectLst/>
                        </a:rPr>
                        <a:t>Çocuğumun hatırlamamı istediği önemli şeyleri unuturum.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22%</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26%</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6"/>
                  </a:ext>
                </a:extLst>
              </a:tr>
              <a:tr h="149550">
                <a:tc>
                  <a:txBody>
                    <a:bodyPr/>
                    <a:lstStyle/>
                    <a:p>
                      <a:pPr algn="l" fontAlgn="b"/>
                      <a:r>
                        <a:rPr lang="tr-TR" sz="1050" b="1" u="none" strike="noStrike" dirty="0">
                          <a:solidFill>
                            <a:schemeClr val="bg1"/>
                          </a:solidFill>
                          <a:effectLst/>
                        </a:rPr>
                        <a:t>Eğer kötü davranırsa çocuğuma sevilmediğini hissettiririm.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20%</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15%</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11%</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14%</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7"/>
                  </a:ext>
                </a:extLst>
              </a:tr>
              <a:tr h="149550">
                <a:tc>
                  <a:txBody>
                    <a:bodyPr/>
                    <a:lstStyle/>
                    <a:p>
                      <a:pPr algn="l" fontAlgn="b"/>
                      <a:r>
                        <a:rPr lang="tr-TR" sz="1050" b="1" u="none" strike="noStrike" dirty="0">
                          <a:solidFill>
                            <a:schemeClr val="bg1"/>
                          </a:solidFill>
                          <a:effectLst/>
                        </a:rPr>
                        <a:t>Çocuğuma yaptığı şeylerin önemli olduğunu hissettiririm.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79%</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76%</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90%</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80%</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8"/>
                  </a:ext>
                </a:extLst>
              </a:tr>
              <a:tr h="0">
                <a:tc>
                  <a:txBody>
                    <a:bodyPr/>
                    <a:lstStyle/>
                    <a:p>
                      <a:pPr algn="l" fontAlgn="b"/>
                      <a:r>
                        <a:rPr lang="tr-TR" sz="1050" b="1" u="none" strike="noStrike" dirty="0">
                          <a:solidFill>
                            <a:schemeClr val="bg1"/>
                          </a:solidFill>
                          <a:effectLst/>
                        </a:rPr>
                        <a:t>Çocuğum yanlış bir şey yaptığı zaman onu korkutur veya tehdit ederim.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15%</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24%</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26%</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19"/>
                  </a:ext>
                </a:extLst>
              </a:tr>
              <a:tr h="0">
                <a:tc>
                  <a:txBody>
                    <a:bodyPr/>
                    <a:lstStyle/>
                    <a:p>
                      <a:pPr algn="l" fontAlgn="b"/>
                      <a:r>
                        <a:rPr lang="tr-TR" sz="1050" b="1" u="none" strike="noStrike" dirty="0">
                          <a:solidFill>
                            <a:schemeClr val="bg1"/>
                          </a:solidFill>
                          <a:effectLst/>
                        </a:rPr>
                        <a:t>Çocuğumun ne düşündüğünü önemserim ve fikirlerini ifade etmesi için onu cesaretlendiririm.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88%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89%</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91%</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89%</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0"/>
                  </a:ext>
                </a:extLst>
              </a:tr>
              <a:tr h="71036">
                <a:tc>
                  <a:txBody>
                    <a:bodyPr/>
                    <a:lstStyle/>
                    <a:p>
                      <a:pPr algn="l" fontAlgn="b"/>
                      <a:r>
                        <a:rPr lang="tr-TR" sz="1050" b="1" u="none" strike="noStrike" dirty="0">
                          <a:solidFill>
                            <a:schemeClr val="bg1"/>
                          </a:solidFill>
                          <a:effectLst/>
                        </a:rPr>
                        <a:t>Diğer çocukların benim çocuğumdan daha iyi olduklarını düşünürüm. </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16%</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14%</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dirty="0">
                          <a:effectLst/>
                        </a:rPr>
                        <a:t> </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9%</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10%</a:t>
                      </a:r>
                      <a:endParaRPr lang="tr-TR" sz="1050" b="0" i="0" u="none" strike="noStrike">
                        <a:effectLst/>
                        <a:latin typeface="Arial" panose="020B0604020202020204" pitchFamily="34" charset="0"/>
                      </a:endParaRPr>
                    </a:p>
                  </a:txBody>
                  <a:tcPr marL="8797" marR="8797" marT="8797" marB="0" anchor="b"/>
                </a:tc>
                <a:tc>
                  <a:txBody>
                    <a:bodyPr/>
                    <a:lstStyle/>
                    <a:p>
                      <a:pPr algn="r" fontAlgn="b"/>
                      <a:endParaRPr lang="tr-TR" sz="1050" b="0" i="0" u="none" strike="noStrike">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1"/>
                  </a:ext>
                </a:extLst>
              </a:tr>
              <a:tr h="149550">
                <a:tc>
                  <a:txBody>
                    <a:bodyPr/>
                    <a:lstStyle/>
                    <a:p>
                      <a:pPr algn="l" fontAlgn="b"/>
                      <a:r>
                        <a:rPr lang="tr-TR" sz="1050" b="1" u="none" strike="noStrike" dirty="0">
                          <a:solidFill>
                            <a:schemeClr val="bg1"/>
                          </a:solidFill>
                          <a:effectLst/>
                        </a:rPr>
                        <a:t>Çocuğuma istenmediğini hissettiririm.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8%</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6%</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7%</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2"/>
                  </a:ext>
                </a:extLst>
              </a:tr>
              <a:tr h="149550">
                <a:tc>
                  <a:txBody>
                    <a:bodyPr/>
                    <a:lstStyle/>
                    <a:p>
                      <a:pPr algn="l" fontAlgn="b"/>
                      <a:r>
                        <a:rPr lang="tr-TR" sz="1050" b="1" u="none" strike="noStrike" dirty="0">
                          <a:solidFill>
                            <a:schemeClr val="bg1"/>
                          </a:solidFill>
                          <a:effectLst/>
                        </a:rPr>
                        <a:t>Çocuğuma onu sevdiğimi belli ederim.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72%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75%</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73%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78%</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3"/>
                  </a:ext>
                </a:extLst>
              </a:tr>
              <a:tr h="149550">
                <a:tc>
                  <a:txBody>
                    <a:bodyPr/>
                    <a:lstStyle/>
                    <a:p>
                      <a:pPr algn="l" fontAlgn="b"/>
                      <a:r>
                        <a:rPr lang="tr-TR" sz="1050" b="1" u="none" strike="noStrike" dirty="0">
                          <a:solidFill>
                            <a:schemeClr val="bg1"/>
                          </a:solidFill>
                          <a:effectLst/>
                        </a:rPr>
                        <a:t>Beni rahatsız etmediği sürece çocuğumla ilgilenmem.</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23%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14%</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13%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21%</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4"/>
                  </a:ext>
                </a:extLst>
              </a:tr>
              <a:tr h="149550">
                <a:tc>
                  <a:txBody>
                    <a:bodyPr/>
                    <a:lstStyle/>
                    <a:p>
                      <a:pPr algn="l" fontAlgn="b"/>
                      <a:r>
                        <a:rPr lang="tr-TR" sz="1050" b="1" u="none" strike="noStrike" dirty="0">
                          <a:solidFill>
                            <a:schemeClr val="bg1"/>
                          </a:solidFill>
                          <a:effectLst/>
                        </a:rPr>
                        <a:t>Çocuğuma karşı yumuşak ve iyi kalpliyimdir.</a:t>
                      </a:r>
                      <a:endParaRPr lang="tr-TR" sz="1050" b="1" i="0" u="none" strike="noStrike" dirty="0">
                        <a:solidFill>
                          <a:schemeClr val="bg1"/>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82%</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94%</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92%</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5"/>
                  </a:ext>
                </a:extLst>
              </a:tr>
              <a:tr h="149550">
                <a:tc>
                  <a:txBody>
                    <a:bodyPr/>
                    <a:lstStyle/>
                    <a:p>
                      <a:pPr algn="l" fontAlgn="b"/>
                      <a:r>
                        <a:rPr lang="tr-TR" sz="1050" b="1" u="none" strike="noStrike" dirty="0">
                          <a:solidFill>
                            <a:srgbClr val="FF0000"/>
                          </a:solidFill>
                          <a:effectLst/>
                        </a:rPr>
                        <a:t>Çocuğumla göz teması kurarım</a:t>
                      </a:r>
                      <a:endParaRPr lang="tr-TR" sz="1050" b="1" i="0" u="none" strike="noStrike" dirty="0">
                        <a:solidFill>
                          <a:srgbClr val="FF0000"/>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76%</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95%</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85%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78%</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6"/>
                  </a:ext>
                </a:extLst>
              </a:tr>
              <a:tr h="149550">
                <a:tc>
                  <a:txBody>
                    <a:bodyPr/>
                    <a:lstStyle/>
                    <a:p>
                      <a:pPr algn="l" fontAlgn="b"/>
                      <a:r>
                        <a:rPr lang="tr-TR" sz="1050" b="1" u="none" strike="noStrike" dirty="0">
                          <a:solidFill>
                            <a:srgbClr val="FF0000"/>
                          </a:solidFill>
                          <a:effectLst/>
                        </a:rPr>
                        <a:t>Çocuğumla konuşurken onun boy hizasına inerim</a:t>
                      </a:r>
                      <a:endParaRPr lang="tr-TR" sz="1050" b="1" i="0" u="none" strike="noStrike" dirty="0">
                        <a:solidFill>
                          <a:srgbClr val="FF0000"/>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dirty="0">
                          <a:effectLst/>
                        </a:rPr>
                        <a:t>66%</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91%</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74%</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63%</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7"/>
                  </a:ext>
                </a:extLst>
              </a:tr>
              <a:tr h="149550">
                <a:tc>
                  <a:txBody>
                    <a:bodyPr/>
                    <a:lstStyle/>
                    <a:p>
                      <a:pPr algn="l" fontAlgn="b"/>
                      <a:r>
                        <a:rPr lang="tr-TR" sz="1050" b="1" u="none" strike="noStrike" dirty="0">
                          <a:solidFill>
                            <a:srgbClr val="FF0000"/>
                          </a:solidFill>
                          <a:effectLst/>
                        </a:rPr>
                        <a:t>Çocuğumun “hayır” </a:t>
                      </a:r>
                      <a:r>
                        <a:rPr lang="tr-TR" sz="1050" b="1" u="none" strike="noStrike" dirty="0" err="1">
                          <a:solidFill>
                            <a:srgbClr val="FF0000"/>
                          </a:solidFill>
                          <a:effectLst/>
                        </a:rPr>
                        <a:t>larını</a:t>
                      </a:r>
                      <a:r>
                        <a:rPr lang="tr-TR" sz="1050" b="1" u="none" strike="noStrike" dirty="0">
                          <a:solidFill>
                            <a:srgbClr val="FF0000"/>
                          </a:solidFill>
                          <a:effectLst/>
                        </a:rPr>
                        <a:t> dikkate alırım</a:t>
                      </a:r>
                      <a:endParaRPr lang="tr-TR" sz="1050" b="1" i="0" u="none" strike="noStrike" dirty="0">
                        <a:solidFill>
                          <a:srgbClr val="FF0000"/>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dirty="0">
                          <a:effectLst/>
                        </a:rPr>
                        <a:t>68%</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92%</a:t>
                      </a:r>
                      <a:endParaRPr lang="tr-TR" sz="1050" b="0" i="0" u="none" strike="noStrike">
                        <a:effectLst/>
                        <a:latin typeface="Arial" panose="020B0604020202020204" pitchFamily="34" charset="0"/>
                      </a:endParaRPr>
                    </a:p>
                  </a:txBody>
                  <a:tcPr marL="8797" marR="8797" marT="8797" marB="0" anchor="b"/>
                </a:tc>
                <a:tc>
                  <a:txBody>
                    <a:bodyPr/>
                    <a:lstStyle/>
                    <a:p>
                      <a:pPr algn="l" fontAlgn="b"/>
                      <a:r>
                        <a:rPr lang="tr-TR" sz="1050" u="none" strike="noStrike" dirty="0">
                          <a:effectLst/>
                        </a:rPr>
                        <a:t> </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75%</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71%</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8"/>
                  </a:ext>
                </a:extLst>
              </a:tr>
              <a:tr h="132935">
                <a:tc>
                  <a:txBody>
                    <a:bodyPr/>
                    <a:lstStyle/>
                    <a:p>
                      <a:pPr algn="l" fontAlgn="b"/>
                      <a:r>
                        <a:rPr lang="tr-TR" sz="1050" b="1" u="none" strike="noStrike" dirty="0">
                          <a:solidFill>
                            <a:srgbClr val="FF0000"/>
                          </a:solidFill>
                          <a:effectLst/>
                        </a:rPr>
                        <a:t>Çocuğuma, ismi yerine “canım”, aşkım”, “annem” gibi şekillerde hitap ederim</a:t>
                      </a:r>
                      <a:endParaRPr lang="tr-TR" sz="1050" b="1" i="0" u="none" strike="noStrike" dirty="0">
                        <a:solidFill>
                          <a:srgbClr val="FF0000"/>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76%</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70%</a:t>
                      </a:r>
                      <a:endParaRPr lang="tr-TR" sz="1050" b="0" i="0" u="none" strike="noStrike" dirty="0">
                        <a:effectLst/>
                        <a:latin typeface="Arial" panose="020B0604020202020204" pitchFamily="34" charset="0"/>
                      </a:endParaRPr>
                    </a:p>
                  </a:txBody>
                  <a:tcPr marL="8797" marR="8797" marT="8797" marB="0" anchor="b"/>
                </a:tc>
                <a:tc>
                  <a:txBody>
                    <a:bodyPr/>
                    <a:lstStyle/>
                    <a:p>
                      <a:pPr algn="l" fontAlgn="b"/>
                      <a:r>
                        <a:rPr lang="tr-TR" sz="1050" u="none" strike="noStrike">
                          <a:effectLst/>
                        </a:rPr>
                        <a:t> </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a:effectLst/>
                        </a:rPr>
                        <a:t>90%</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88%</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29"/>
                  </a:ext>
                </a:extLst>
              </a:tr>
              <a:tr h="149550">
                <a:tc>
                  <a:txBody>
                    <a:bodyPr/>
                    <a:lstStyle/>
                    <a:p>
                      <a:pPr algn="l" fontAlgn="b"/>
                      <a:r>
                        <a:rPr lang="tr-TR" sz="1050" b="1" u="none" strike="noStrike" dirty="0">
                          <a:solidFill>
                            <a:srgbClr val="FF0000"/>
                          </a:solidFill>
                          <a:effectLst/>
                        </a:rPr>
                        <a:t>Sorun çıktığında, çocuğumdan çözüm önerileri alırım</a:t>
                      </a:r>
                      <a:endParaRPr lang="tr-TR" sz="1050" b="1" i="0" u="none" strike="noStrike" dirty="0">
                        <a:solidFill>
                          <a:srgbClr val="FF0000"/>
                        </a:solidFill>
                        <a:effectLst/>
                        <a:latin typeface="Arial" panose="020B0604020202020204" pitchFamily="34" charset="0"/>
                      </a:endParaRPr>
                    </a:p>
                  </a:txBody>
                  <a:tcPr marL="8797" marR="8797" marT="8797" marB="0" anchor="b">
                    <a:solidFill>
                      <a:schemeClr val="accent5">
                        <a:lumMod val="60000"/>
                        <a:lumOff val="40000"/>
                      </a:schemeClr>
                    </a:solidFill>
                  </a:tcPr>
                </a:tc>
                <a:tc>
                  <a:txBody>
                    <a:bodyPr/>
                    <a:lstStyle/>
                    <a:p>
                      <a:pPr algn="r" fontAlgn="b"/>
                      <a:r>
                        <a:rPr lang="tr-TR" sz="1050" u="none" strike="noStrike">
                          <a:effectLst/>
                        </a:rPr>
                        <a:t>63%</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82%</a:t>
                      </a:r>
                      <a:endParaRPr lang="tr-TR" sz="1050" b="0" i="0" u="none" strike="noStrike" dirty="0">
                        <a:effectLst/>
                        <a:latin typeface="Arial" panose="020B0604020202020204" pitchFamily="34" charset="0"/>
                      </a:endParaRPr>
                    </a:p>
                  </a:txBody>
                  <a:tcPr marL="8797" marR="8797" marT="8797" marB="0" anchor="b"/>
                </a:tc>
                <a:tc>
                  <a:txBody>
                    <a:bodyPr/>
                    <a:lstStyle/>
                    <a:p>
                      <a:pPr algn="l" fontAlgn="b"/>
                      <a:r>
                        <a:rPr lang="tr-TR" sz="1050" u="none" strike="noStrike" dirty="0">
                          <a:effectLst/>
                        </a:rPr>
                        <a:t> </a:t>
                      </a:r>
                      <a:endParaRPr lang="tr-TR" sz="1050" b="0" i="0" u="none" strike="noStrike" dirty="0">
                        <a:effectLst/>
                        <a:latin typeface="Arial" panose="020B0604020202020204" pitchFamily="34" charset="0"/>
                      </a:endParaRPr>
                    </a:p>
                  </a:txBody>
                  <a:tcPr marL="8797" marR="8797" marT="8797" marB="0" anchor="b"/>
                </a:tc>
                <a:tc>
                  <a:txBody>
                    <a:bodyPr/>
                    <a:lstStyle/>
                    <a:p>
                      <a:pPr algn="r" fontAlgn="b"/>
                      <a:r>
                        <a:rPr lang="tr-TR" sz="1050" u="none" strike="noStrike">
                          <a:effectLst/>
                        </a:rPr>
                        <a:t>59%</a:t>
                      </a:r>
                      <a:endParaRPr lang="tr-TR" sz="1050" b="0" i="0" u="none" strike="noStrike">
                        <a:effectLst/>
                        <a:latin typeface="Arial" panose="020B0604020202020204" pitchFamily="34" charset="0"/>
                      </a:endParaRPr>
                    </a:p>
                  </a:txBody>
                  <a:tcPr marL="8797" marR="8797" marT="8797" marB="0" anchor="b"/>
                </a:tc>
                <a:tc>
                  <a:txBody>
                    <a:bodyPr/>
                    <a:lstStyle/>
                    <a:p>
                      <a:pPr algn="r" fontAlgn="b"/>
                      <a:r>
                        <a:rPr lang="tr-TR" sz="1050" u="none" strike="noStrike" dirty="0">
                          <a:effectLst/>
                        </a:rPr>
                        <a:t>57%</a:t>
                      </a:r>
                      <a:endParaRPr lang="tr-TR" sz="1050" b="0" i="0" u="none" strike="noStrike" dirty="0">
                        <a:effectLst/>
                        <a:latin typeface="Arial" panose="020B0604020202020204" pitchFamily="34" charset="0"/>
                      </a:endParaRPr>
                    </a:p>
                  </a:txBody>
                  <a:tcPr marL="8797" marR="8797" marT="8797" marB="0" anchor="b"/>
                </a:tc>
                <a:tc>
                  <a:txBody>
                    <a:bodyPr/>
                    <a:lstStyle/>
                    <a:p>
                      <a:pPr algn="r" fontAlgn="b"/>
                      <a:endParaRPr lang="tr-TR" sz="1050" b="0" i="0" u="none" strike="noStrike" dirty="0">
                        <a:effectLst/>
                        <a:latin typeface="Arial" panose="020B0604020202020204" pitchFamily="34" charset="0"/>
                      </a:endParaRPr>
                    </a:p>
                  </a:txBody>
                  <a:tcPr marL="8797" marR="8797" marT="8797" marB="0" anchor="b"/>
                </a:tc>
                <a:extLst>
                  <a:ext uri="{0D108BD9-81ED-4DB2-BD59-A6C34878D82A}">
                    <a16:rowId xmlns:a16="http://schemas.microsoft.com/office/drawing/2014/main" xmlns="" val="10030"/>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40</a:t>
            </a:fld>
            <a:endParaRPr lang="en-US" dirty="0"/>
          </a:p>
        </p:txBody>
      </p:sp>
      <p:sp>
        <p:nvSpPr>
          <p:cNvPr id="7" name="Rectangle 6"/>
          <p:cNvSpPr/>
          <p:nvPr/>
        </p:nvSpPr>
        <p:spPr>
          <a:xfrm>
            <a:off x="710185" y="1210348"/>
            <a:ext cx="2883915" cy="1600438"/>
          </a:xfrm>
          <a:prstGeom prst="rect">
            <a:avLst/>
          </a:prstGeom>
        </p:spPr>
        <p:txBody>
          <a:bodyPr wrap="square">
            <a:spAutoFit/>
          </a:bodyPr>
          <a:lstStyle/>
          <a:p>
            <a:r>
              <a:rPr lang="tr-TR" sz="1400" dirty="0">
                <a:latin typeface="Calibri" panose="020F0502020204030204" pitchFamily="34" charset="0"/>
                <a:ea typeface="Times New Roman" panose="02020603050405020304" pitchFamily="18" charset="0"/>
                <a:cs typeface="Times New Roman" panose="02020603050405020304" pitchFamily="18" charset="0"/>
              </a:rPr>
              <a:t>Aşağıda ebeveynlerin bazen çocuklarına nasıl davrandığını ifade eden cümleler yer almaktadır. Lütfen her bir ifadeye “hemen her zaman doğru”, “bazen doğru”, “nadiren doğru”, “hiçbir zaman doğru değil” şeklinde cevap veriniz.</a:t>
            </a:r>
            <a:endParaRPr lang="tr-TR" sz="1400" dirty="0"/>
          </a:p>
        </p:txBody>
      </p:sp>
      <p:sp>
        <p:nvSpPr>
          <p:cNvPr id="8" name="5-Point Star 7"/>
          <p:cNvSpPr/>
          <p:nvPr/>
        </p:nvSpPr>
        <p:spPr>
          <a:xfrm>
            <a:off x="353373" y="1292118"/>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Down Arrow 22"/>
          <p:cNvSpPr>
            <a:spLocks noChangeAspect="1"/>
          </p:cNvSpPr>
          <p:nvPr/>
        </p:nvSpPr>
        <p:spPr>
          <a:xfrm flipV="1">
            <a:off x="10134604" y="1419152"/>
            <a:ext cx="91058" cy="126470"/>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a:spLocks noChangeAspect="1"/>
          </p:cNvSpPr>
          <p:nvPr/>
        </p:nvSpPr>
        <p:spPr>
          <a:xfrm>
            <a:off x="10134600" y="161019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a:spLocks noChangeAspect="1"/>
          </p:cNvSpPr>
          <p:nvPr/>
        </p:nvSpPr>
        <p:spPr>
          <a:xfrm>
            <a:off x="10134600" y="1945624"/>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a:spLocks noChangeAspect="1"/>
          </p:cNvSpPr>
          <p:nvPr/>
        </p:nvSpPr>
        <p:spPr>
          <a:xfrm>
            <a:off x="10134600" y="211828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Down Arrow 26"/>
          <p:cNvSpPr>
            <a:spLocks noChangeAspect="1"/>
          </p:cNvSpPr>
          <p:nvPr/>
        </p:nvSpPr>
        <p:spPr>
          <a:xfrm>
            <a:off x="10134600" y="228760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Down Arrow 27"/>
          <p:cNvSpPr>
            <a:spLocks noChangeAspect="1"/>
          </p:cNvSpPr>
          <p:nvPr/>
        </p:nvSpPr>
        <p:spPr>
          <a:xfrm>
            <a:off x="10134600" y="245692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a:spLocks noChangeAspect="1"/>
          </p:cNvSpPr>
          <p:nvPr/>
        </p:nvSpPr>
        <p:spPr>
          <a:xfrm>
            <a:off x="10134600" y="313594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Down Arrow 29"/>
          <p:cNvSpPr>
            <a:spLocks noChangeAspect="1"/>
          </p:cNvSpPr>
          <p:nvPr/>
        </p:nvSpPr>
        <p:spPr>
          <a:xfrm>
            <a:off x="10134600" y="3645604"/>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1" name="Down Arrow 30"/>
          <p:cNvSpPr>
            <a:spLocks noChangeAspect="1"/>
          </p:cNvSpPr>
          <p:nvPr/>
        </p:nvSpPr>
        <p:spPr>
          <a:xfrm>
            <a:off x="10134600" y="3814924"/>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a:spLocks noChangeAspect="1"/>
          </p:cNvSpPr>
          <p:nvPr/>
        </p:nvSpPr>
        <p:spPr>
          <a:xfrm>
            <a:off x="10134600" y="3984244"/>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Down Arrow 32"/>
          <p:cNvSpPr>
            <a:spLocks noChangeAspect="1"/>
          </p:cNvSpPr>
          <p:nvPr/>
        </p:nvSpPr>
        <p:spPr>
          <a:xfrm>
            <a:off x="10134600" y="4302346"/>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4" name="Down Arrow 33"/>
          <p:cNvSpPr>
            <a:spLocks noChangeAspect="1"/>
          </p:cNvSpPr>
          <p:nvPr/>
        </p:nvSpPr>
        <p:spPr>
          <a:xfrm>
            <a:off x="10134600" y="5156592"/>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5" name="Down Arrow 34"/>
          <p:cNvSpPr>
            <a:spLocks noChangeAspect="1"/>
          </p:cNvSpPr>
          <p:nvPr/>
        </p:nvSpPr>
        <p:spPr>
          <a:xfrm>
            <a:off x="10134600" y="601059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6" name="Down Arrow 35"/>
          <p:cNvSpPr>
            <a:spLocks noChangeAspect="1"/>
          </p:cNvSpPr>
          <p:nvPr/>
        </p:nvSpPr>
        <p:spPr>
          <a:xfrm flipV="1">
            <a:off x="10134604" y="5325912"/>
            <a:ext cx="91058" cy="126470"/>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a:spLocks noChangeAspect="1"/>
          </p:cNvSpPr>
          <p:nvPr/>
        </p:nvSpPr>
        <p:spPr>
          <a:xfrm flipV="1">
            <a:off x="10134604" y="5493724"/>
            <a:ext cx="91058" cy="126470"/>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a:spLocks noChangeAspect="1"/>
          </p:cNvSpPr>
          <p:nvPr/>
        </p:nvSpPr>
        <p:spPr>
          <a:xfrm flipV="1">
            <a:off x="10134604" y="5663044"/>
            <a:ext cx="91058" cy="126470"/>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a:spLocks noChangeAspect="1"/>
          </p:cNvSpPr>
          <p:nvPr/>
        </p:nvSpPr>
        <p:spPr>
          <a:xfrm flipV="1">
            <a:off x="10134604" y="5841424"/>
            <a:ext cx="91058" cy="126470"/>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0" name="Down Arrow 39"/>
          <p:cNvSpPr>
            <a:spLocks noChangeAspect="1"/>
          </p:cNvSpPr>
          <p:nvPr/>
        </p:nvSpPr>
        <p:spPr>
          <a:xfrm flipV="1">
            <a:off x="10134604" y="6179766"/>
            <a:ext cx="91058" cy="126470"/>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1" name="Down Arrow 40"/>
          <p:cNvSpPr>
            <a:spLocks noChangeAspect="1"/>
          </p:cNvSpPr>
          <p:nvPr/>
        </p:nvSpPr>
        <p:spPr>
          <a:xfrm>
            <a:off x="11714825" y="1782104"/>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2" name="Down Arrow 41"/>
          <p:cNvSpPr>
            <a:spLocks noChangeAspect="1"/>
          </p:cNvSpPr>
          <p:nvPr/>
        </p:nvSpPr>
        <p:spPr>
          <a:xfrm>
            <a:off x="11714825" y="3287832"/>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3" name="Down Arrow 42"/>
          <p:cNvSpPr>
            <a:spLocks noChangeAspect="1"/>
          </p:cNvSpPr>
          <p:nvPr/>
        </p:nvSpPr>
        <p:spPr>
          <a:xfrm flipV="1">
            <a:off x="11714825" y="3637147"/>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4" name="Down Arrow 43"/>
          <p:cNvSpPr>
            <a:spLocks noChangeAspect="1"/>
          </p:cNvSpPr>
          <p:nvPr/>
        </p:nvSpPr>
        <p:spPr>
          <a:xfrm>
            <a:off x="11714825" y="4153428"/>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5" name="Down Arrow 44"/>
          <p:cNvSpPr>
            <a:spLocks noChangeAspect="1"/>
          </p:cNvSpPr>
          <p:nvPr/>
        </p:nvSpPr>
        <p:spPr>
          <a:xfrm flipV="1">
            <a:off x="11714825" y="4811085"/>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6" name="Down Arrow 45"/>
          <p:cNvSpPr>
            <a:spLocks noChangeAspect="1"/>
          </p:cNvSpPr>
          <p:nvPr/>
        </p:nvSpPr>
        <p:spPr>
          <a:xfrm flipH="1" flipV="1">
            <a:off x="11714825" y="5157071"/>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7" name="Down Arrow 46"/>
          <p:cNvSpPr>
            <a:spLocks noChangeAspect="1"/>
          </p:cNvSpPr>
          <p:nvPr/>
        </p:nvSpPr>
        <p:spPr>
          <a:xfrm>
            <a:off x="11714825" y="5663044"/>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8" name="TextBox 47"/>
          <p:cNvSpPr txBox="1"/>
          <p:nvPr/>
        </p:nvSpPr>
        <p:spPr>
          <a:xfrm>
            <a:off x="710184" y="3093088"/>
            <a:ext cx="2627927" cy="2492990"/>
          </a:xfrm>
          <a:prstGeom prst="rect">
            <a:avLst/>
          </a:prstGeom>
          <a:solidFill>
            <a:schemeClr val="bg2"/>
          </a:solidFill>
        </p:spPr>
        <p:txBody>
          <a:bodyPr wrap="square" rtlCol="0">
            <a:spAutoFit/>
          </a:bodyPr>
          <a:lstStyle/>
          <a:p>
            <a:pPr algn="just"/>
            <a:r>
              <a:rPr lang="tr-TR" sz="1200" dirty="0" smtClean="0"/>
              <a:t>Müdahale </a:t>
            </a:r>
            <a:r>
              <a:rPr lang="tr-TR" sz="1200" dirty="0" err="1" smtClean="0"/>
              <a:t>gru</a:t>
            </a:r>
            <a:r>
              <a:rPr lang="en-US" sz="1200" dirty="0" smtClean="0"/>
              <a:t>bun</a:t>
            </a:r>
            <a:r>
              <a:rPr lang="tr-TR" sz="1200" dirty="0" smtClean="0"/>
              <a:t>da</a:t>
            </a:r>
            <a:r>
              <a:rPr lang="tr-TR" sz="1200" dirty="0" smtClean="0"/>
              <a:t>, kontrol </a:t>
            </a:r>
            <a:r>
              <a:rPr lang="tr-TR" sz="1200" dirty="0" smtClean="0"/>
              <a:t>grubu</a:t>
            </a:r>
            <a:r>
              <a:rPr lang="en-US" sz="1200" dirty="0" err="1" smtClean="0"/>
              <a:t>na</a:t>
            </a:r>
            <a:r>
              <a:rPr lang="en-US" sz="1200" dirty="0" smtClean="0"/>
              <a:t> </a:t>
            </a:r>
            <a:r>
              <a:rPr lang="en-US" sz="1200" dirty="0" err="1" smtClean="0"/>
              <a:t>kıyasla</a:t>
            </a:r>
            <a:r>
              <a:rPr lang="en-US" sz="1200" dirty="0" smtClean="0"/>
              <a:t>, </a:t>
            </a:r>
            <a:r>
              <a:rPr lang="tr-TR" sz="1200" dirty="0" smtClean="0"/>
              <a:t>daha </a:t>
            </a:r>
            <a:r>
              <a:rPr lang="tr-TR" sz="1200" dirty="0" smtClean="0"/>
              <a:t>fazla </a:t>
            </a:r>
            <a:r>
              <a:rPr lang="tr-TR" sz="1200" dirty="0" smtClean="0"/>
              <a:t>madde</a:t>
            </a:r>
            <a:r>
              <a:rPr lang="en-US" sz="1200" dirty="0" smtClean="0"/>
              <a:t>de</a:t>
            </a:r>
            <a:r>
              <a:rPr lang="tr-TR" sz="1200" dirty="0" smtClean="0"/>
              <a:t> değişiklik </a:t>
            </a:r>
            <a:r>
              <a:rPr lang="tr-TR" sz="1200" dirty="0" smtClean="0"/>
              <a:t>gözlemliyoruz. Tüm değişiklikler, müdahale grubundaki ebeveynlerin, çocuğu bir kişi olarak daha fazla kabul ettiğini gösteren bir yöndedir.</a:t>
            </a:r>
          </a:p>
          <a:p>
            <a:pPr algn="just"/>
            <a:endParaRPr lang="tr-TR" sz="1200" dirty="0" smtClean="0"/>
          </a:p>
          <a:p>
            <a:pPr algn="just"/>
            <a:r>
              <a:rPr lang="tr-TR" sz="1200" dirty="0" smtClean="0"/>
              <a:t>KAMER ekleme maddeleri için de benzer değişiklikler gözlemlenmiştir, müdahale grubu ebeveynlerin çocuğun bir </a:t>
            </a:r>
            <a:r>
              <a:rPr lang="en-US" sz="1200" dirty="0" err="1" smtClean="0"/>
              <a:t>birey</a:t>
            </a:r>
            <a:r>
              <a:rPr lang="en-US" sz="1200" dirty="0" smtClean="0"/>
              <a:t> </a:t>
            </a:r>
            <a:r>
              <a:rPr lang="tr-TR" sz="1200" dirty="0" smtClean="0"/>
              <a:t>olarak </a:t>
            </a:r>
            <a:r>
              <a:rPr lang="tr-TR" sz="1200" dirty="0" smtClean="0"/>
              <a:t>daha fazla kabul edildiğini gösteren şekillerde </a:t>
            </a:r>
            <a:r>
              <a:rPr lang="en-US" sz="1200" dirty="0" err="1" smtClean="0"/>
              <a:t>davranış</a:t>
            </a:r>
            <a:r>
              <a:rPr lang="en-US" sz="1200" dirty="0" smtClean="0"/>
              <a:t> </a:t>
            </a:r>
            <a:r>
              <a:rPr lang="en-US" sz="1200" dirty="0" err="1" smtClean="0"/>
              <a:t>ve</a:t>
            </a:r>
            <a:r>
              <a:rPr lang="en-US" sz="1200" dirty="0" smtClean="0"/>
              <a:t> </a:t>
            </a:r>
            <a:r>
              <a:rPr lang="en-US" sz="1200" dirty="0" err="1" smtClean="0"/>
              <a:t>tutum</a:t>
            </a:r>
            <a:r>
              <a:rPr lang="en-US" sz="1200" dirty="0" smtClean="0"/>
              <a:t> </a:t>
            </a:r>
            <a:r>
              <a:rPr lang="en-US" sz="1200" dirty="0" err="1" smtClean="0"/>
              <a:t>değişimi</a:t>
            </a:r>
            <a:r>
              <a:rPr lang="en-US" sz="1200" dirty="0" smtClean="0"/>
              <a:t> </a:t>
            </a:r>
            <a:r>
              <a:rPr lang="tr-TR" sz="1200" dirty="0" smtClean="0"/>
              <a:t>göster</a:t>
            </a:r>
            <a:r>
              <a:rPr lang="en-US" sz="1200" dirty="0" err="1" smtClean="0"/>
              <a:t>miştir</a:t>
            </a:r>
            <a:r>
              <a:rPr lang="tr-TR" sz="1200" dirty="0" smtClean="0"/>
              <a:t>.</a:t>
            </a:r>
            <a:endParaRPr lang="tr-TR" sz="1200" dirty="0"/>
          </a:p>
        </p:txBody>
      </p:sp>
    </p:spTree>
    <p:extLst>
      <p:ext uri="{BB962C8B-B14F-4D97-AF65-F5344CB8AC3E}">
        <p14:creationId xmlns:p14="http://schemas.microsoft.com/office/powerpoint/2010/main" val="35317446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tr-TR" dirty="0"/>
              <a:t>Çocuğa Yönelik Güçler ve Güçlükler</a:t>
            </a:r>
            <a:r>
              <a:rPr lang="en-US" dirty="0"/>
              <a:t>- SDQ-PC1</a:t>
            </a:r>
          </a:p>
        </p:txBody>
      </p:sp>
      <p:sp>
        <p:nvSpPr>
          <p:cNvPr id="3" name="Slide Number Placeholder 2"/>
          <p:cNvSpPr>
            <a:spLocks noGrp="1"/>
          </p:cNvSpPr>
          <p:nvPr>
            <p:ph type="sldNum" sz="quarter" idx="12"/>
          </p:nvPr>
        </p:nvSpPr>
        <p:spPr/>
        <p:txBody>
          <a:bodyPr/>
          <a:lstStyle/>
          <a:p>
            <a:fld id="{EDE33F61-6FEC-4FD1-81A4-86B6F1FB65B4}" type="slidenum">
              <a:rPr lang="en-US" smtClean="0"/>
              <a:t>41</a:t>
            </a:fld>
            <a:endParaRPr lang="en-US" dirty="0"/>
          </a:p>
        </p:txBody>
      </p:sp>
      <p:sp>
        <p:nvSpPr>
          <p:cNvPr id="9" name="TextBox 8"/>
          <p:cNvSpPr txBox="1"/>
          <p:nvPr/>
        </p:nvSpPr>
        <p:spPr>
          <a:xfrm>
            <a:off x="557784" y="1698803"/>
            <a:ext cx="5513832" cy="3539430"/>
          </a:xfrm>
          <a:prstGeom prst="rect">
            <a:avLst/>
          </a:prstGeom>
          <a:solidFill>
            <a:schemeClr val="bg1">
              <a:lumMod val="95000"/>
            </a:schemeClr>
          </a:solidFill>
        </p:spPr>
        <p:txBody>
          <a:bodyPr wrap="square" rtlCol="0">
            <a:spAutoFit/>
          </a:bodyPr>
          <a:lstStyle/>
          <a:p>
            <a:pPr algn="just"/>
            <a:r>
              <a:rPr lang="tr-TR" sz="1600" dirty="0" smtClean="0"/>
              <a:t>"Güç ve Zorluklar Anketi - (</a:t>
            </a:r>
            <a:r>
              <a:rPr lang="tr-TR" sz="1600" dirty="0" err="1" smtClean="0"/>
              <a:t>SDQ</a:t>
            </a:r>
            <a:r>
              <a:rPr lang="tr-TR" sz="1600" dirty="0" smtClean="0"/>
              <a:t>)"</a:t>
            </a:r>
          </a:p>
          <a:p>
            <a:pPr algn="just"/>
            <a:r>
              <a:rPr lang="tr-TR" sz="1600" dirty="0" smtClean="0"/>
              <a:t>Robert </a:t>
            </a:r>
            <a:r>
              <a:rPr lang="tr-TR" sz="1600" dirty="0" err="1" smtClean="0"/>
              <a:t>Goodman</a:t>
            </a:r>
            <a:r>
              <a:rPr lang="tr-TR" sz="1600" dirty="0" smtClean="0"/>
              <a:t> (1997) tarafından geliştirilen, çocuğun hem olumlu hem de olumsuz davranış özelliklerini araştıran 25 maddeden oluşmaktadır. Bu maddeler, uygun tanı kriterleri ve faktör analizlerinin sonuçlarına dayanan aşağıdaki beş </a:t>
            </a:r>
            <a:r>
              <a:rPr lang="tr-TR" sz="1600" dirty="0" smtClean="0"/>
              <a:t>alt </a:t>
            </a:r>
            <a:r>
              <a:rPr lang="tr-TR" sz="1600" dirty="0" smtClean="0"/>
              <a:t>başlıkta </a:t>
            </a:r>
            <a:r>
              <a:rPr lang="en-US" sz="1600" dirty="0" err="1" smtClean="0"/>
              <a:t>gruplanır</a:t>
            </a:r>
            <a:r>
              <a:rPr lang="tr-TR" sz="1600" dirty="0" smtClean="0"/>
              <a:t>: </a:t>
            </a:r>
            <a:r>
              <a:rPr lang="tr-TR" sz="1600" dirty="0" smtClean="0"/>
              <a:t>Dikkat Eksikliği ve </a:t>
            </a:r>
            <a:r>
              <a:rPr lang="tr-TR" sz="1600" dirty="0" err="1" smtClean="0"/>
              <a:t>Hiperaktivite</a:t>
            </a:r>
            <a:r>
              <a:rPr lang="tr-TR" sz="1600" dirty="0" smtClean="0"/>
              <a:t> (DEH), Davranış Problemleri, Duygusal Problemler, Akran </a:t>
            </a:r>
            <a:r>
              <a:rPr lang="en-US" sz="1600" dirty="0" err="1" smtClean="0"/>
              <a:t>Sorun</a:t>
            </a:r>
            <a:r>
              <a:rPr lang="tr-TR" sz="1600" dirty="0" err="1" smtClean="0"/>
              <a:t>ları</a:t>
            </a:r>
            <a:r>
              <a:rPr lang="tr-TR" sz="1600" dirty="0" smtClean="0"/>
              <a:t> </a:t>
            </a:r>
            <a:r>
              <a:rPr lang="tr-TR" sz="1600" dirty="0" smtClean="0"/>
              <a:t>ve Pro-sosyal Davranışlar. Her alt ölçek bağımsız olarak puanlanabilir ve değerlendirilebilir ve ilk dört alt ölçek puanının toplamı ile bir Toplam Zorluk Puanı hesaplanabilir. İlk dört alt </a:t>
            </a:r>
            <a:r>
              <a:rPr lang="tr-TR" sz="1600" dirty="0" err="1" smtClean="0"/>
              <a:t>ölçekdeki</a:t>
            </a:r>
            <a:r>
              <a:rPr lang="tr-TR" sz="1600" dirty="0" smtClean="0"/>
              <a:t> yüksek puanlar ve toplam puan, psikolojik sorunların varlığını ve psikopatoloji olasılığını göstermektedir. Anket, Güvenir ve arkadaşları (2008) * tarafından </a:t>
            </a:r>
            <a:r>
              <a:rPr lang="tr-TR" sz="1600" dirty="0" err="1"/>
              <a:t>Türkçe'ye</a:t>
            </a:r>
            <a:r>
              <a:rPr lang="tr-TR" sz="1600" dirty="0"/>
              <a:t> </a:t>
            </a:r>
            <a:r>
              <a:rPr lang="tr-TR" sz="1600" dirty="0" smtClean="0"/>
              <a:t>uyarlanmış</a:t>
            </a:r>
            <a:r>
              <a:rPr lang="en-US" sz="1600" dirty="0" smtClean="0"/>
              <a:t> </a:t>
            </a:r>
            <a:r>
              <a:rPr lang="en-US" sz="1600" dirty="0" err="1" smtClean="0"/>
              <a:t>ve</a:t>
            </a:r>
            <a:r>
              <a:rPr lang="en-US" sz="1600" dirty="0" smtClean="0"/>
              <a:t> </a:t>
            </a:r>
            <a:r>
              <a:rPr lang="tr-TR" sz="1600" dirty="0" smtClean="0"/>
              <a:t>geçerlik </a:t>
            </a:r>
            <a:r>
              <a:rPr lang="tr-TR" sz="1600" dirty="0" smtClean="0"/>
              <a:t>ve güvenilirlik </a:t>
            </a:r>
            <a:r>
              <a:rPr lang="en-US" sz="1600" dirty="0" err="1" smtClean="0"/>
              <a:t>çalışmaları</a:t>
            </a:r>
            <a:r>
              <a:rPr lang="en-US" sz="1600" dirty="0" smtClean="0"/>
              <a:t> </a:t>
            </a:r>
            <a:r>
              <a:rPr lang="en-US" sz="1600" dirty="0" err="1" smtClean="0"/>
              <a:t>yapılmış</a:t>
            </a:r>
            <a:r>
              <a:rPr lang="en-US" sz="1600" dirty="0" smtClean="0"/>
              <a:t> </a:t>
            </a:r>
            <a:r>
              <a:rPr lang="en-US" sz="1600" dirty="0" err="1" smtClean="0"/>
              <a:t>bir</a:t>
            </a:r>
            <a:r>
              <a:rPr lang="en-US" sz="1600" dirty="0" smtClean="0"/>
              <a:t> </a:t>
            </a:r>
            <a:r>
              <a:rPr lang="en-US" sz="1600" dirty="0" err="1" smtClean="0"/>
              <a:t>ölçektir</a:t>
            </a:r>
            <a:r>
              <a:rPr lang="tr-TR" sz="1600" dirty="0" smtClean="0"/>
              <a:t>.</a:t>
            </a:r>
            <a:endParaRPr lang="tr-TR" sz="1600" dirty="0"/>
          </a:p>
        </p:txBody>
      </p:sp>
      <p:sp>
        <p:nvSpPr>
          <p:cNvPr id="4" name="TextBox 3"/>
          <p:cNvSpPr txBox="1"/>
          <p:nvPr/>
        </p:nvSpPr>
        <p:spPr>
          <a:xfrm>
            <a:off x="1910684" y="6209733"/>
            <a:ext cx="9539785" cy="430887"/>
          </a:xfrm>
          <a:prstGeom prst="rect">
            <a:avLst/>
          </a:prstGeom>
          <a:noFill/>
        </p:spPr>
        <p:txBody>
          <a:bodyPr wrap="square" rtlCol="0">
            <a:spAutoFit/>
          </a:bodyPr>
          <a:lstStyle/>
          <a:p>
            <a:r>
              <a:rPr lang="en-US" sz="1100" dirty="0" smtClean="0"/>
              <a:t>* </a:t>
            </a:r>
            <a:r>
              <a:rPr lang="en-US" sz="1100" dirty="0" err="1" smtClean="0"/>
              <a:t>Güvenir</a:t>
            </a:r>
            <a:r>
              <a:rPr lang="en-US" sz="1100" dirty="0" smtClean="0"/>
              <a:t>, T., </a:t>
            </a:r>
            <a:r>
              <a:rPr lang="en-US" sz="1100" dirty="0" err="1" smtClean="0"/>
              <a:t>Özbek</a:t>
            </a:r>
            <a:r>
              <a:rPr lang="en-US" sz="1100" dirty="0" smtClean="0"/>
              <a:t>, A., </a:t>
            </a:r>
            <a:r>
              <a:rPr lang="en-US" sz="1100" dirty="0" err="1" smtClean="0"/>
              <a:t>Baykara</a:t>
            </a:r>
            <a:r>
              <a:rPr lang="en-US" sz="1100" dirty="0" smtClean="0"/>
              <a:t>, B., </a:t>
            </a:r>
            <a:r>
              <a:rPr lang="en-US" sz="1100" dirty="0" err="1" smtClean="0"/>
              <a:t>Arkar</a:t>
            </a:r>
            <a:r>
              <a:rPr lang="en-US" sz="1100" dirty="0" smtClean="0"/>
              <a:t>, H., </a:t>
            </a:r>
            <a:r>
              <a:rPr lang="en-US" sz="1100" dirty="0" err="1" smtClean="0"/>
              <a:t>Şentürk</a:t>
            </a:r>
            <a:r>
              <a:rPr lang="en-US" sz="1100" dirty="0" smtClean="0"/>
              <a:t>, B., &amp; </a:t>
            </a:r>
            <a:r>
              <a:rPr lang="en-US" sz="1100" dirty="0" err="1" smtClean="0"/>
              <a:t>İncekaş</a:t>
            </a:r>
            <a:r>
              <a:rPr lang="en-US" sz="1100" dirty="0" smtClean="0"/>
              <a:t>, S. (2008). </a:t>
            </a:r>
            <a:r>
              <a:rPr lang="en-US" sz="1100" dirty="0" err="1" smtClean="0"/>
              <a:t>Güçler</a:t>
            </a:r>
            <a:r>
              <a:rPr lang="en-US" sz="1100" dirty="0" smtClean="0"/>
              <a:t> </a:t>
            </a:r>
            <a:r>
              <a:rPr lang="en-US" sz="1100" dirty="0" err="1" smtClean="0"/>
              <a:t>ve</a:t>
            </a:r>
            <a:r>
              <a:rPr lang="en-US" sz="1100" dirty="0" smtClean="0"/>
              <a:t> </a:t>
            </a:r>
            <a:r>
              <a:rPr lang="en-US" sz="1100" dirty="0" err="1" smtClean="0"/>
              <a:t>güçlükler</a:t>
            </a:r>
            <a:r>
              <a:rPr lang="en-US" sz="1100" dirty="0" smtClean="0"/>
              <a:t> </a:t>
            </a:r>
            <a:r>
              <a:rPr lang="en-US" sz="1100" dirty="0" err="1" smtClean="0"/>
              <a:t>anketi'nin</a:t>
            </a:r>
            <a:r>
              <a:rPr lang="en-US" sz="1100" dirty="0" smtClean="0"/>
              <a:t> (</a:t>
            </a:r>
            <a:r>
              <a:rPr lang="en-US" sz="1100" dirty="0" err="1" smtClean="0"/>
              <a:t>gga</a:t>
            </a:r>
            <a:r>
              <a:rPr lang="en-US" sz="1100" dirty="0" smtClean="0"/>
              <a:t>) </a:t>
            </a:r>
            <a:r>
              <a:rPr lang="en-US" sz="1100" dirty="0" err="1" smtClean="0"/>
              <a:t>türkçe</a:t>
            </a:r>
            <a:r>
              <a:rPr lang="en-US" sz="1100" dirty="0" smtClean="0"/>
              <a:t> </a:t>
            </a:r>
            <a:r>
              <a:rPr lang="en-US" sz="1100" dirty="0" err="1" smtClean="0"/>
              <a:t>uyarlamasının</a:t>
            </a:r>
            <a:r>
              <a:rPr lang="en-US" sz="1100" dirty="0" smtClean="0"/>
              <a:t> </a:t>
            </a:r>
            <a:r>
              <a:rPr lang="en-US" sz="1100" dirty="0" err="1" smtClean="0"/>
              <a:t>psikometrik</a:t>
            </a:r>
            <a:r>
              <a:rPr lang="en-US" sz="1100" dirty="0" smtClean="0"/>
              <a:t> </a:t>
            </a:r>
            <a:r>
              <a:rPr lang="en-US" sz="1100" dirty="0" err="1" smtClean="0"/>
              <a:t>özellikleri</a:t>
            </a:r>
            <a:r>
              <a:rPr lang="en-US" sz="1100" dirty="0" smtClean="0"/>
              <a:t>. </a:t>
            </a:r>
            <a:r>
              <a:rPr lang="en-US" sz="1100" i="1" dirty="0" err="1" smtClean="0"/>
              <a:t>Çocuk</a:t>
            </a:r>
            <a:r>
              <a:rPr lang="en-US" sz="1100" i="1" dirty="0" smtClean="0"/>
              <a:t> </a:t>
            </a:r>
            <a:r>
              <a:rPr lang="en-US" sz="1100" i="1" dirty="0" err="1" smtClean="0"/>
              <a:t>ve</a:t>
            </a:r>
            <a:r>
              <a:rPr lang="en-US" sz="1100" i="1" dirty="0" smtClean="0"/>
              <a:t> </a:t>
            </a:r>
            <a:r>
              <a:rPr lang="en-US" sz="1100" i="1" dirty="0" err="1" smtClean="0"/>
              <a:t>Gençlik</a:t>
            </a:r>
            <a:r>
              <a:rPr lang="en-US" sz="1100" i="1" dirty="0" smtClean="0"/>
              <a:t> </a:t>
            </a:r>
            <a:r>
              <a:rPr lang="en-US" sz="1100" i="1" dirty="0" err="1" smtClean="0"/>
              <a:t>Ruh</a:t>
            </a:r>
            <a:r>
              <a:rPr lang="en-US" sz="1100" i="1" dirty="0" smtClean="0"/>
              <a:t> </a:t>
            </a:r>
            <a:r>
              <a:rPr lang="en-US" sz="1100" i="1" dirty="0" err="1" smtClean="0"/>
              <a:t>Sağliği</a:t>
            </a:r>
            <a:r>
              <a:rPr lang="en-US" sz="1100" i="1" dirty="0" smtClean="0"/>
              <a:t> </a:t>
            </a:r>
            <a:r>
              <a:rPr lang="en-US" sz="1100" i="1" dirty="0" err="1" smtClean="0"/>
              <a:t>Dergisi</a:t>
            </a:r>
            <a:r>
              <a:rPr lang="en-US" sz="1100" i="1" dirty="0" smtClean="0"/>
              <a:t> (Turkish Journal of Child and Adolescent Mental Health)</a:t>
            </a:r>
            <a:r>
              <a:rPr lang="en-US" sz="1100" dirty="0" smtClean="0"/>
              <a:t>, </a:t>
            </a:r>
            <a:r>
              <a:rPr lang="en-US" sz="1100" i="1" dirty="0" smtClean="0"/>
              <a:t>15</a:t>
            </a:r>
            <a:r>
              <a:rPr lang="en-US" sz="1100" dirty="0" smtClean="0"/>
              <a:t>, 65-74.</a:t>
            </a:r>
            <a:endParaRPr lang="en-US" sz="1100" dirty="0"/>
          </a:p>
        </p:txBody>
      </p:sp>
      <p:sp>
        <p:nvSpPr>
          <p:cNvPr id="13" name="TextBox 12"/>
          <p:cNvSpPr txBox="1"/>
          <p:nvPr/>
        </p:nvSpPr>
        <p:spPr>
          <a:xfrm>
            <a:off x="7918143" y="1506724"/>
            <a:ext cx="2767296" cy="338554"/>
          </a:xfrm>
          <a:prstGeom prst="rect">
            <a:avLst/>
          </a:prstGeom>
          <a:noFill/>
        </p:spPr>
        <p:txBody>
          <a:bodyPr wrap="none" rtlCol="0">
            <a:spAutoFit/>
          </a:bodyPr>
          <a:lstStyle/>
          <a:p>
            <a:r>
              <a:rPr lang="tr-TR" sz="1600" b="1" dirty="0" smtClean="0">
                <a:solidFill>
                  <a:srgbClr val="C00000"/>
                </a:solidFill>
              </a:rPr>
              <a:t>TOPLAM PUAN (T1+T2+T3+T4)</a:t>
            </a:r>
            <a:endParaRPr lang="tr-TR" sz="1600" b="1" dirty="0">
              <a:solidFill>
                <a:srgbClr val="C00000"/>
              </a:solidFill>
            </a:endParaRPr>
          </a:p>
        </p:txBody>
      </p:sp>
      <p:graphicFrame>
        <p:nvGraphicFramePr>
          <p:cNvPr id="14" name="Chart 13"/>
          <p:cNvGraphicFramePr/>
          <p:nvPr>
            <p:extLst>
              <p:ext uri="{D42A27DB-BD31-4B8C-83A1-F6EECF244321}">
                <p14:modId xmlns:p14="http://schemas.microsoft.com/office/powerpoint/2010/main" val="3938000528"/>
              </p:ext>
            </p:extLst>
          </p:nvPr>
        </p:nvGraphicFramePr>
        <p:xfrm>
          <a:off x="6788724" y="1722040"/>
          <a:ext cx="5026133" cy="42340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87406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tr-TR" dirty="0"/>
              <a:t>Çocuğa Yönelik Güçler ve Güçlükler</a:t>
            </a:r>
            <a:r>
              <a:rPr lang="en-US" dirty="0"/>
              <a:t>- SDQ-PC1</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42</a:t>
            </a:fld>
            <a:endParaRPr lang="en-US"/>
          </a:p>
        </p:txBody>
      </p:sp>
      <p:graphicFrame>
        <p:nvGraphicFramePr>
          <p:cNvPr id="8" name="Chart 7"/>
          <p:cNvGraphicFramePr/>
          <p:nvPr>
            <p:extLst/>
          </p:nvPr>
        </p:nvGraphicFramePr>
        <p:xfrm>
          <a:off x="6801809" y="1164856"/>
          <a:ext cx="5026133" cy="162651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nvPr>
        </p:nvGraphicFramePr>
        <p:xfrm>
          <a:off x="6801808" y="3068829"/>
          <a:ext cx="5026133" cy="16265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nvPr>
        </p:nvGraphicFramePr>
        <p:xfrm>
          <a:off x="6801807" y="4843504"/>
          <a:ext cx="5026133" cy="1626517"/>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8166718" y="930747"/>
            <a:ext cx="1282723" cy="338554"/>
          </a:xfrm>
          <a:prstGeom prst="rect">
            <a:avLst/>
          </a:prstGeom>
          <a:noFill/>
        </p:spPr>
        <p:txBody>
          <a:bodyPr wrap="none" rtlCol="0">
            <a:spAutoFit/>
          </a:bodyPr>
          <a:lstStyle/>
          <a:p>
            <a:r>
              <a:rPr lang="tr-TR" sz="1600" b="1" dirty="0" err="1" smtClean="0">
                <a:solidFill>
                  <a:srgbClr val="C00000"/>
                </a:solidFill>
              </a:rPr>
              <a:t>Hiperaktivite</a:t>
            </a:r>
            <a:endParaRPr lang="tr-TR" sz="1600" b="1" dirty="0">
              <a:solidFill>
                <a:srgbClr val="C00000"/>
              </a:solidFill>
            </a:endParaRPr>
          </a:p>
        </p:txBody>
      </p:sp>
      <p:sp>
        <p:nvSpPr>
          <p:cNvPr id="10" name="TextBox 9"/>
          <p:cNvSpPr txBox="1"/>
          <p:nvPr/>
        </p:nvSpPr>
        <p:spPr>
          <a:xfrm>
            <a:off x="8166718" y="2920671"/>
            <a:ext cx="1504964" cy="338554"/>
          </a:xfrm>
          <a:prstGeom prst="rect">
            <a:avLst/>
          </a:prstGeom>
          <a:noFill/>
        </p:spPr>
        <p:txBody>
          <a:bodyPr wrap="none" rtlCol="0">
            <a:spAutoFit/>
          </a:bodyPr>
          <a:lstStyle/>
          <a:p>
            <a:r>
              <a:rPr lang="tr-TR" sz="1600" b="1" dirty="0" smtClean="0">
                <a:solidFill>
                  <a:srgbClr val="C00000"/>
                </a:solidFill>
              </a:rPr>
              <a:t>Akran Problemi</a:t>
            </a:r>
            <a:endParaRPr lang="tr-TR" sz="1600" b="1" dirty="0">
              <a:solidFill>
                <a:srgbClr val="C00000"/>
              </a:solidFill>
            </a:endParaRPr>
          </a:p>
        </p:txBody>
      </p:sp>
      <p:sp>
        <p:nvSpPr>
          <p:cNvPr id="11" name="TextBox 10"/>
          <p:cNvSpPr txBox="1"/>
          <p:nvPr/>
        </p:nvSpPr>
        <p:spPr>
          <a:xfrm>
            <a:off x="8166718" y="4676053"/>
            <a:ext cx="2046009" cy="338554"/>
          </a:xfrm>
          <a:prstGeom prst="rect">
            <a:avLst/>
          </a:prstGeom>
          <a:noFill/>
        </p:spPr>
        <p:txBody>
          <a:bodyPr wrap="none" rtlCol="0">
            <a:spAutoFit/>
          </a:bodyPr>
          <a:lstStyle/>
          <a:p>
            <a:r>
              <a:rPr lang="tr-TR" sz="1600" b="1" dirty="0" smtClean="0">
                <a:solidFill>
                  <a:srgbClr val="C00000"/>
                </a:solidFill>
              </a:rPr>
              <a:t>Olumlu Sosyal İlişkiler</a:t>
            </a:r>
            <a:endParaRPr lang="tr-TR" sz="1600" b="1" dirty="0">
              <a:solidFill>
                <a:srgbClr val="C00000"/>
              </a:solidFill>
            </a:endParaRPr>
          </a:p>
        </p:txBody>
      </p:sp>
      <p:sp>
        <p:nvSpPr>
          <p:cNvPr id="12" name="TextBox 11"/>
          <p:cNvSpPr txBox="1"/>
          <p:nvPr/>
        </p:nvSpPr>
        <p:spPr>
          <a:xfrm>
            <a:off x="1265767" y="1704455"/>
            <a:ext cx="4763363" cy="4524315"/>
          </a:xfrm>
          <a:prstGeom prst="rect">
            <a:avLst/>
          </a:prstGeom>
          <a:solidFill>
            <a:schemeClr val="bg1">
              <a:lumMod val="95000"/>
            </a:schemeClr>
          </a:solidFill>
        </p:spPr>
        <p:txBody>
          <a:bodyPr wrap="square" rtlCol="0">
            <a:spAutoFit/>
          </a:bodyPr>
          <a:lstStyle/>
          <a:p>
            <a:pPr algn="just"/>
            <a:r>
              <a:rPr lang="tr-TR" sz="1600" dirty="0" smtClean="0"/>
              <a:t>Müdahale öncesi değerlendirmelerde, müdahale grubu anneler çocuklarını </a:t>
            </a:r>
            <a:r>
              <a:rPr lang="en-US" sz="1600" dirty="0" smtClean="0"/>
              <a:t>control </a:t>
            </a:r>
            <a:r>
              <a:rPr lang="en-US" sz="1600" dirty="0" err="1" smtClean="0"/>
              <a:t>grubundaki</a:t>
            </a:r>
            <a:r>
              <a:rPr lang="en-US" sz="1600" dirty="0" smtClean="0"/>
              <a:t> </a:t>
            </a:r>
            <a:r>
              <a:rPr lang="en-US" sz="1600" dirty="0" err="1" smtClean="0"/>
              <a:t>anneler</a:t>
            </a:r>
            <a:r>
              <a:rPr lang="en-US" sz="1600" dirty="0" smtClean="0"/>
              <a:t> </a:t>
            </a:r>
            <a:r>
              <a:rPr lang="en-US" sz="1600" dirty="0" err="1" smtClean="0"/>
              <a:t>ile</a:t>
            </a:r>
            <a:r>
              <a:rPr lang="en-US" sz="1600" dirty="0" smtClean="0"/>
              <a:t> </a:t>
            </a:r>
            <a:r>
              <a:rPr lang="tr-TR" sz="1600" dirty="0" smtClean="0"/>
              <a:t>eşit </a:t>
            </a:r>
            <a:r>
              <a:rPr lang="tr-TR" sz="1600" dirty="0" smtClean="0"/>
              <a:t>derecede </a:t>
            </a:r>
            <a:r>
              <a:rPr lang="tr-TR" sz="1600" dirty="0" err="1" smtClean="0"/>
              <a:t>hiperaktif</a:t>
            </a:r>
            <a:r>
              <a:rPr lang="en-US" sz="1600" dirty="0"/>
              <a:t> </a:t>
            </a:r>
            <a:r>
              <a:rPr lang="en-US" sz="1600" dirty="0" err="1" smtClean="0"/>
              <a:t>ve</a:t>
            </a:r>
            <a:r>
              <a:rPr lang="tr-TR" sz="1600" dirty="0" smtClean="0"/>
              <a:t> </a:t>
            </a:r>
            <a:r>
              <a:rPr lang="en-US" sz="1600" dirty="0" smtClean="0"/>
              <a:t>pro-</a:t>
            </a:r>
            <a:r>
              <a:rPr lang="tr-TR" sz="1600" dirty="0" smtClean="0"/>
              <a:t>sosyal olarak değerlendir</a:t>
            </a:r>
            <a:r>
              <a:rPr lang="en-US" sz="1600" dirty="0" err="1" smtClean="0"/>
              <a:t>irlerken</a:t>
            </a:r>
            <a:r>
              <a:rPr lang="tr-TR" sz="1600" dirty="0" smtClean="0"/>
              <a:t>, </a:t>
            </a:r>
            <a:r>
              <a:rPr lang="en-US" sz="1600" dirty="0" err="1" smtClean="0"/>
              <a:t>aynı</a:t>
            </a:r>
            <a:r>
              <a:rPr lang="en-US" sz="1600" dirty="0" smtClean="0"/>
              <a:t> </a:t>
            </a:r>
            <a:r>
              <a:rPr lang="en-US" sz="1600" dirty="0" err="1" smtClean="0"/>
              <a:t>anneler</a:t>
            </a:r>
            <a:r>
              <a:rPr lang="en-US" sz="1600" dirty="0" smtClean="0"/>
              <a:t> </a:t>
            </a:r>
            <a:r>
              <a:rPr lang="en-US" sz="1600" dirty="0" err="1" smtClean="0"/>
              <a:t>k</a:t>
            </a:r>
            <a:r>
              <a:rPr lang="en-US" sz="1600" dirty="0" err="1" smtClean="0"/>
              <a:t>ontrol</a:t>
            </a:r>
            <a:r>
              <a:rPr lang="en-US" sz="1600" dirty="0" smtClean="0"/>
              <a:t> </a:t>
            </a:r>
            <a:r>
              <a:rPr lang="en-US" sz="1600" dirty="0" err="1" smtClean="0"/>
              <a:t>grubundaki</a:t>
            </a:r>
            <a:r>
              <a:rPr lang="en-US" sz="1600" dirty="0" smtClean="0"/>
              <a:t> </a:t>
            </a:r>
            <a:r>
              <a:rPr lang="en-US" sz="1600" dirty="0" err="1" smtClean="0"/>
              <a:t>annelere</a:t>
            </a:r>
            <a:r>
              <a:rPr lang="en-US" sz="1600" dirty="0" smtClean="0"/>
              <a:t> </a:t>
            </a:r>
            <a:r>
              <a:rPr lang="en-US" sz="1600" dirty="0" err="1" smtClean="0"/>
              <a:t>kıyasla</a:t>
            </a:r>
            <a:r>
              <a:rPr lang="en-US" sz="1600" dirty="0" smtClean="0"/>
              <a:t> </a:t>
            </a:r>
            <a:r>
              <a:rPr lang="en-US" sz="1600" dirty="0" err="1" smtClean="0"/>
              <a:t>çocuklarının</a:t>
            </a:r>
            <a:r>
              <a:rPr lang="en-US" sz="1600" dirty="0" smtClean="0"/>
              <a:t> </a:t>
            </a:r>
            <a:r>
              <a:rPr lang="en-US" sz="1600" dirty="0" err="1" smtClean="0"/>
              <a:t>daha</a:t>
            </a:r>
            <a:r>
              <a:rPr lang="en-US" sz="1600" dirty="0" smtClean="0"/>
              <a:t> </a:t>
            </a:r>
            <a:r>
              <a:rPr lang="en-US" sz="1600" dirty="0" err="1" smtClean="0"/>
              <a:t>fazla</a:t>
            </a:r>
            <a:r>
              <a:rPr lang="en-US" sz="1600" dirty="0" smtClean="0"/>
              <a:t> </a:t>
            </a:r>
            <a:r>
              <a:rPr lang="tr-TR" sz="1600" dirty="0" smtClean="0"/>
              <a:t>akran </a:t>
            </a:r>
            <a:r>
              <a:rPr lang="tr-TR" sz="1600" dirty="0" smtClean="0"/>
              <a:t>sorunları, duygusal ve davranışsal problemleri </a:t>
            </a:r>
            <a:r>
              <a:rPr lang="tr-TR" sz="1600" dirty="0" smtClean="0"/>
              <a:t>olduğu</a:t>
            </a:r>
            <a:r>
              <a:rPr lang="en-US" sz="1600" dirty="0" smtClean="0"/>
              <a:t>nu </a:t>
            </a:r>
            <a:r>
              <a:rPr lang="en-US" sz="1600" dirty="0" err="1" smtClean="0"/>
              <a:t>bildirmişlerdir</a:t>
            </a:r>
            <a:r>
              <a:rPr lang="en-US" sz="1600" dirty="0" smtClean="0"/>
              <a:t>.</a:t>
            </a:r>
            <a:endParaRPr lang="tr-TR" sz="1600" dirty="0" smtClean="0"/>
          </a:p>
          <a:p>
            <a:pPr algn="just"/>
            <a:endParaRPr lang="tr-TR" sz="1600" dirty="0" smtClean="0"/>
          </a:p>
          <a:p>
            <a:pPr algn="just"/>
            <a:r>
              <a:rPr lang="tr-TR" sz="1600" dirty="0" smtClean="0"/>
              <a:t>Müdahale sonrası değerlendirmelerde, müdahale grubu </a:t>
            </a:r>
            <a:r>
              <a:rPr lang="tr-TR" sz="1600" dirty="0" smtClean="0"/>
              <a:t>anneler</a:t>
            </a:r>
            <a:r>
              <a:rPr lang="en-US" sz="1600" dirty="0" smtClean="0"/>
              <a:t>de</a:t>
            </a:r>
            <a:r>
              <a:rPr lang="tr-TR" sz="1600" dirty="0" smtClean="0"/>
              <a:t>, </a:t>
            </a:r>
            <a:r>
              <a:rPr lang="tr-TR" sz="1600" dirty="0" smtClean="0"/>
              <a:t>çocuklarının </a:t>
            </a:r>
            <a:r>
              <a:rPr lang="tr-TR" sz="1600" dirty="0" err="1" smtClean="0"/>
              <a:t>hiperaktivite</a:t>
            </a:r>
            <a:r>
              <a:rPr lang="tr-TR" sz="1600" dirty="0" smtClean="0"/>
              <a:t>, </a:t>
            </a:r>
            <a:r>
              <a:rPr lang="tr-TR" sz="1600" dirty="0" smtClean="0"/>
              <a:t>akran</a:t>
            </a:r>
            <a:r>
              <a:rPr lang="en-US" sz="1600" dirty="0" smtClean="0"/>
              <a:t> </a:t>
            </a:r>
            <a:r>
              <a:rPr lang="en-US" sz="1600" dirty="0" err="1" smtClean="0"/>
              <a:t>sorunları</a:t>
            </a:r>
            <a:r>
              <a:rPr lang="en-US" sz="1600" dirty="0" smtClean="0"/>
              <a:t> </a:t>
            </a:r>
            <a:r>
              <a:rPr lang="en-US" sz="1600" dirty="0" err="1" smtClean="0"/>
              <a:t>ve</a:t>
            </a:r>
            <a:r>
              <a:rPr lang="tr-TR" sz="1600" dirty="0" smtClean="0"/>
              <a:t> duygu</a:t>
            </a:r>
            <a:r>
              <a:rPr lang="en-US" sz="1600" dirty="0" smtClean="0"/>
              <a:t>-</a:t>
            </a:r>
            <a:r>
              <a:rPr lang="tr-TR" sz="1600" dirty="0" smtClean="0"/>
              <a:t>davranışsal problemleri</a:t>
            </a:r>
            <a:r>
              <a:rPr lang="en-US" sz="1600" dirty="0" smtClean="0"/>
              <a:t> </a:t>
            </a:r>
            <a:r>
              <a:rPr lang="en-US" sz="1600" dirty="0" err="1" smtClean="0"/>
              <a:t>bildirimleri</a:t>
            </a:r>
            <a:r>
              <a:rPr lang="en-US" sz="1600" dirty="0" smtClean="0"/>
              <a:t> </a:t>
            </a:r>
            <a:r>
              <a:rPr lang="en-US" sz="1600" dirty="0" err="1" smtClean="0"/>
              <a:t>düşerken</a:t>
            </a:r>
            <a:r>
              <a:rPr lang="en-US" sz="1600" dirty="0" smtClean="0"/>
              <a:t> </a:t>
            </a:r>
            <a:r>
              <a:rPr lang="en-US" sz="1600" dirty="0" err="1" smtClean="0"/>
              <a:t>çocuklarının</a:t>
            </a:r>
            <a:r>
              <a:rPr lang="en-US" sz="1600" dirty="0"/>
              <a:t> </a:t>
            </a:r>
            <a:r>
              <a:rPr lang="en-US" sz="1600" dirty="0" smtClean="0"/>
              <a:t>pro-</a:t>
            </a:r>
            <a:r>
              <a:rPr lang="tr-TR" sz="1600" dirty="0" smtClean="0"/>
              <a:t>sosyal davranışlarında </a:t>
            </a:r>
            <a:r>
              <a:rPr lang="tr-TR" sz="1600" dirty="0" smtClean="0"/>
              <a:t>artış raporlarında önemli </a:t>
            </a:r>
            <a:r>
              <a:rPr lang="en-US" sz="1600" dirty="0" err="1" smtClean="0"/>
              <a:t>artış</a:t>
            </a:r>
            <a:r>
              <a:rPr lang="en-US" sz="1600" dirty="0" smtClean="0"/>
              <a:t> </a:t>
            </a:r>
            <a:r>
              <a:rPr lang="en-US" sz="1600" dirty="0" err="1" smtClean="0"/>
              <a:t>gözlenmiştir</a:t>
            </a:r>
            <a:r>
              <a:rPr lang="en-US" sz="1600" dirty="0" smtClean="0"/>
              <a:t>.</a:t>
            </a:r>
            <a:r>
              <a:rPr lang="tr-TR" sz="1600" dirty="0" smtClean="0"/>
              <a:t>. </a:t>
            </a:r>
            <a:r>
              <a:rPr lang="tr-TR" sz="1600" dirty="0" smtClean="0"/>
              <a:t>Öte yandan, kontrol grubu </a:t>
            </a:r>
            <a:r>
              <a:rPr lang="tr-TR" sz="1600" dirty="0" smtClean="0"/>
              <a:t>annelerin </a:t>
            </a:r>
            <a:r>
              <a:rPr lang="tr-TR" sz="1600" dirty="0" smtClean="0"/>
              <a:t>çocuklarının </a:t>
            </a:r>
            <a:r>
              <a:rPr lang="tr-TR" sz="1600" dirty="0" err="1" smtClean="0"/>
              <a:t>hiperaktivite</a:t>
            </a:r>
            <a:r>
              <a:rPr lang="tr-TR" sz="1600" dirty="0" smtClean="0"/>
              <a:t>, akran</a:t>
            </a:r>
            <a:r>
              <a:rPr lang="en-US" sz="1600" dirty="0" smtClean="0"/>
              <a:t> </a:t>
            </a:r>
            <a:r>
              <a:rPr lang="en-US" sz="1600" dirty="0" err="1" smtClean="0"/>
              <a:t>sorunları</a:t>
            </a:r>
            <a:r>
              <a:rPr lang="tr-TR" sz="1600" dirty="0" smtClean="0"/>
              <a:t>, </a:t>
            </a:r>
            <a:r>
              <a:rPr lang="tr-TR" sz="1600" dirty="0" smtClean="0"/>
              <a:t>duygusal sorunları veya </a:t>
            </a:r>
            <a:r>
              <a:rPr lang="en-US" sz="1600" dirty="0" smtClean="0"/>
              <a:t>pro-</a:t>
            </a:r>
            <a:r>
              <a:rPr lang="tr-TR" sz="1600" dirty="0" smtClean="0"/>
              <a:t>sosyal </a:t>
            </a:r>
            <a:r>
              <a:rPr lang="en-US" sz="1600" dirty="0" err="1" smtClean="0"/>
              <a:t>davranınışalrında</a:t>
            </a:r>
            <a:r>
              <a:rPr lang="en-US" sz="1600" dirty="0" smtClean="0"/>
              <a:t> </a:t>
            </a:r>
            <a:r>
              <a:rPr lang="en-US" sz="1600" dirty="0" err="1" smtClean="0"/>
              <a:t>farklı</a:t>
            </a:r>
            <a:r>
              <a:rPr lang="en-US" sz="1600" dirty="0" smtClean="0"/>
              <a:t> </a:t>
            </a:r>
            <a:r>
              <a:rPr lang="en-US" sz="1600" dirty="0" err="1" smtClean="0"/>
              <a:t>bir</a:t>
            </a:r>
            <a:r>
              <a:rPr lang="en-US" sz="1600" dirty="0" smtClean="0"/>
              <a:t> </a:t>
            </a:r>
            <a:r>
              <a:rPr lang="en-US" sz="1600" dirty="0" err="1" smtClean="0"/>
              <a:t>bildirimde</a:t>
            </a:r>
            <a:r>
              <a:rPr lang="en-US" sz="1600" dirty="0" smtClean="0"/>
              <a:t> </a:t>
            </a:r>
            <a:r>
              <a:rPr lang="en-US" sz="1600" dirty="0" err="1" smtClean="0"/>
              <a:t>bulunmazken</a:t>
            </a:r>
            <a:r>
              <a:rPr lang="en-US" sz="1600" dirty="0" smtClean="0"/>
              <a:t>, </a:t>
            </a:r>
            <a:r>
              <a:rPr lang="en-US" sz="1600" dirty="0" err="1" smtClean="0"/>
              <a:t>tek</a:t>
            </a:r>
            <a:r>
              <a:rPr lang="en-US" sz="1600" dirty="0" smtClean="0"/>
              <a:t> </a:t>
            </a:r>
            <a:r>
              <a:rPr lang="en-US" sz="1600" dirty="0" err="1" smtClean="0"/>
              <a:t>zaman</a:t>
            </a:r>
            <a:r>
              <a:rPr lang="en-US" sz="1600" dirty="0" smtClean="0"/>
              <a:t> </a:t>
            </a:r>
            <a:r>
              <a:rPr lang="en-US" sz="1600" dirty="0" err="1" smtClean="0"/>
              <a:t>içinde</a:t>
            </a:r>
            <a:r>
              <a:rPr lang="en-US" sz="1600" dirty="0" smtClean="0"/>
              <a:t> </a:t>
            </a:r>
            <a:r>
              <a:rPr lang="en-US" sz="1600" dirty="0" err="1" smtClean="0"/>
              <a:t>anlamlı</a:t>
            </a:r>
            <a:r>
              <a:rPr lang="en-US" sz="1600" dirty="0" smtClean="0"/>
              <a:t> </a:t>
            </a:r>
            <a:r>
              <a:rPr lang="en-US" sz="1600" dirty="0" err="1" smtClean="0"/>
              <a:t>farklılaşan</a:t>
            </a:r>
            <a:r>
              <a:rPr lang="en-US" sz="1600" dirty="0" smtClean="0"/>
              <a:t> </a:t>
            </a:r>
            <a:r>
              <a:rPr lang="en-US" sz="1600" dirty="0" err="1" smtClean="0"/>
              <a:t>bildirim</a:t>
            </a:r>
            <a:r>
              <a:rPr lang="en-US" sz="1600" dirty="0" smtClean="0"/>
              <a:t> </a:t>
            </a:r>
            <a:r>
              <a:rPr lang="en-US" sz="1600" dirty="0" err="1" smtClean="0"/>
              <a:t>artış</a:t>
            </a:r>
            <a:r>
              <a:rPr lang="en-US" sz="1600" dirty="0" smtClean="0"/>
              <a:t> </a:t>
            </a:r>
            <a:r>
              <a:rPr lang="en-US" sz="1600" dirty="0" err="1" smtClean="0"/>
              <a:t>gösteren</a:t>
            </a:r>
            <a:r>
              <a:rPr lang="en-US" sz="1600" dirty="0" smtClean="0"/>
              <a:t> </a:t>
            </a:r>
            <a:r>
              <a:rPr lang="en-US" sz="1600" dirty="0" err="1" smtClean="0"/>
              <a:t>davranış</a:t>
            </a:r>
            <a:r>
              <a:rPr lang="en-US" sz="1600" dirty="0" smtClean="0"/>
              <a:t> </a:t>
            </a:r>
            <a:r>
              <a:rPr lang="en-US" sz="1600" dirty="0" err="1" smtClean="0"/>
              <a:t>problemleri</a:t>
            </a:r>
            <a:r>
              <a:rPr lang="en-US" sz="1600" dirty="0" smtClean="0"/>
              <a:t> </a:t>
            </a:r>
            <a:r>
              <a:rPr lang="en-US" sz="1600" dirty="0" err="1" smtClean="0"/>
              <a:t>olmuştur</a:t>
            </a:r>
            <a:r>
              <a:rPr lang="en-US" sz="1600" dirty="0" smtClean="0"/>
              <a:t>. </a:t>
            </a:r>
            <a:endParaRPr lang="tr-TR" sz="1600" dirty="0"/>
          </a:p>
        </p:txBody>
      </p:sp>
    </p:spTree>
    <p:extLst>
      <p:ext uri="{BB962C8B-B14F-4D97-AF65-F5344CB8AC3E}">
        <p14:creationId xmlns:p14="http://schemas.microsoft.com/office/powerpoint/2010/main" val="14897075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tr-TR" dirty="0"/>
              <a:t>Çocuğa Yönelik Güçler ve Güçlükler</a:t>
            </a:r>
            <a:r>
              <a:rPr lang="en-US" dirty="0"/>
              <a:t>- SDQ-PC1</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43</a:t>
            </a:fld>
            <a:endParaRPr lang="en-US"/>
          </a:p>
        </p:txBody>
      </p:sp>
      <p:graphicFrame>
        <p:nvGraphicFramePr>
          <p:cNvPr id="8" name="Chart 7"/>
          <p:cNvGraphicFramePr/>
          <p:nvPr>
            <p:extLst>
              <p:ext uri="{D42A27DB-BD31-4B8C-83A1-F6EECF244321}">
                <p14:modId xmlns:p14="http://schemas.microsoft.com/office/powerpoint/2010/main" val="1736182847"/>
              </p:ext>
            </p:extLst>
          </p:nvPr>
        </p:nvGraphicFramePr>
        <p:xfrm>
          <a:off x="6801809" y="1555475"/>
          <a:ext cx="5026133" cy="17736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611410091"/>
              </p:ext>
            </p:extLst>
          </p:nvPr>
        </p:nvGraphicFramePr>
        <p:xfrm>
          <a:off x="6801808" y="4196293"/>
          <a:ext cx="5026133" cy="17736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7412115" y="1214833"/>
            <a:ext cx="2055371" cy="338554"/>
          </a:xfrm>
          <a:prstGeom prst="rect">
            <a:avLst/>
          </a:prstGeom>
          <a:noFill/>
        </p:spPr>
        <p:txBody>
          <a:bodyPr wrap="none" rtlCol="0">
            <a:spAutoFit/>
          </a:bodyPr>
          <a:lstStyle/>
          <a:p>
            <a:r>
              <a:rPr lang="tr-TR" sz="1600" b="1" dirty="0" smtClean="0">
                <a:solidFill>
                  <a:srgbClr val="C00000"/>
                </a:solidFill>
              </a:rPr>
              <a:t>Duygusal Semptomlar</a:t>
            </a:r>
            <a:endParaRPr lang="tr-TR" sz="1600" b="1" dirty="0">
              <a:solidFill>
                <a:srgbClr val="C00000"/>
              </a:solidFill>
            </a:endParaRPr>
          </a:p>
        </p:txBody>
      </p:sp>
      <p:sp>
        <p:nvSpPr>
          <p:cNvPr id="12" name="TextBox 11"/>
          <p:cNvSpPr txBox="1"/>
          <p:nvPr/>
        </p:nvSpPr>
        <p:spPr>
          <a:xfrm>
            <a:off x="7412115" y="3774318"/>
            <a:ext cx="1746632" cy="338554"/>
          </a:xfrm>
          <a:prstGeom prst="rect">
            <a:avLst/>
          </a:prstGeom>
          <a:noFill/>
        </p:spPr>
        <p:txBody>
          <a:bodyPr wrap="none" rtlCol="0">
            <a:spAutoFit/>
          </a:bodyPr>
          <a:lstStyle/>
          <a:p>
            <a:r>
              <a:rPr lang="tr-TR" sz="1600" b="1" dirty="0" smtClean="0">
                <a:solidFill>
                  <a:srgbClr val="C00000"/>
                </a:solidFill>
              </a:rPr>
              <a:t>Davranış Sorunları</a:t>
            </a:r>
            <a:endParaRPr lang="tr-TR" sz="1600" b="1" dirty="0">
              <a:solidFill>
                <a:srgbClr val="C00000"/>
              </a:solidFill>
            </a:endParaRPr>
          </a:p>
        </p:txBody>
      </p:sp>
      <p:sp>
        <p:nvSpPr>
          <p:cNvPr id="10" name="TextBox 9"/>
          <p:cNvSpPr txBox="1"/>
          <p:nvPr/>
        </p:nvSpPr>
        <p:spPr>
          <a:xfrm>
            <a:off x="767107" y="2336496"/>
            <a:ext cx="4487941" cy="2308324"/>
          </a:xfrm>
          <a:prstGeom prst="rect">
            <a:avLst/>
          </a:prstGeom>
          <a:solidFill>
            <a:schemeClr val="bg1">
              <a:lumMod val="95000"/>
            </a:schemeClr>
          </a:solidFill>
        </p:spPr>
        <p:txBody>
          <a:bodyPr wrap="square" rtlCol="0">
            <a:spAutoFit/>
          </a:bodyPr>
          <a:lstStyle/>
          <a:p>
            <a:pPr algn="just"/>
            <a:r>
              <a:rPr lang="tr-TR" sz="1600" dirty="0" smtClean="0"/>
              <a:t>Müdahale grubundaki değişiklikleri kontrol grubundaki değişikliklerle karşılaştırdığımızda, müdahale grubu anneler </a:t>
            </a:r>
            <a:r>
              <a:rPr lang="en-US" sz="1600" dirty="0" err="1" smtClean="0"/>
              <a:t>başlangıçta</a:t>
            </a:r>
            <a:r>
              <a:rPr lang="en-US" sz="1600" dirty="0" smtClean="0"/>
              <a:t> </a:t>
            </a:r>
            <a:r>
              <a:rPr lang="tr-TR" sz="1600" dirty="0" smtClean="0"/>
              <a:t>çocuklarını </a:t>
            </a:r>
            <a:r>
              <a:rPr lang="tr-TR" sz="1600" dirty="0" smtClean="0"/>
              <a:t>kontrol grubuna kıyasla daha problemli olarak </a:t>
            </a:r>
            <a:r>
              <a:rPr lang="en-US" sz="1600" dirty="0" err="1" smtClean="0"/>
              <a:t>bildirirken</a:t>
            </a:r>
            <a:r>
              <a:rPr lang="en-US" sz="1600" dirty="0" smtClean="0"/>
              <a:t> </a:t>
            </a:r>
            <a:r>
              <a:rPr lang="tr-TR" sz="1600" dirty="0" smtClean="0"/>
              <a:t>müdahale</a:t>
            </a:r>
            <a:r>
              <a:rPr lang="en-US" sz="1600" dirty="0" smtClean="0"/>
              <a:t>den</a:t>
            </a:r>
            <a:r>
              <a:rPr lang="tr-TR" sz="1600" dirty="0" smtClean="0"/>
              <a:t> 6 </a:t>
            </a:r>
            <a:r>
              <a:rPr lang="tr-TR" sz="1600" dirty="0" smtClean="0"/>
              <a:t>ay sonra, </a:t>
            </a:r>
            <a:r>
              <a:rPr lang="tr-TR" sz="1600" dirty="0" smtClean="0"/>
              <a:t>çocuklarını </a:t>
            </a:r>
            <a:r>
              <a:rPr lang="tr-TR" sz="1600" dirty="0" smtClean="0"/>
              <a:t>daha </a:t>
            </a:r>
            <a:r>
              <a:rPr lang="en-US" sz="1600" dirty="0" err="1" smtClean="0"/>
              <a:t>az</a:t>
            </a:r>
            <a:r>
              <a:rPr lang="en-US" sz="1600" dirty="0" smtClean="0"/>
              <a:t> </a:t>
            </a:r>
            <a:r>
              <a:rPr lang="en-US" sz="1600" dirty="0" err="1" smtClean="0"/>
              <a:t>sorunlu</a:t>
            </a:r>
            <a:r>
              <a:rPr lang="en-US" sz="1600" dirty="0" smtClean="0"/>
              <a:t> </a:t>
            </a:r>
            <a:r>
              <a:rPr lang="en-US" sz="1600" dirty="0" err="1" smtClean="0"/>
              <a:t>olarak</a:t>
            </a:r>
            <a:r>
              <a:rPr lang="en-US" sz="1600" dirty="0" smtClean="0"/>
              <a:t> </a:t>
            </a:r>
            <a:r>
              <a:rPr lang="en-US" sz="1600" dirty="0" err="1" smtClean="0"/>
              <a:t>raporlamışlardır</a:t>
            </a:r>
            <a:r>
              <a:rPr lang="en-US" sz="1600" dirty="0" smtClean="0"/>
              <a:t>. </a:t>
            </a:r>
            <a:r>
              <a:rPr lang="tr-TR" sz="1600" dirty="0" smtClean="0"/>
              <a:t>Bu </a:t>
            </a:r>
            <a:r>
              <a:rPr lang="tr-TR" sz="1600" dirty="0" smtClean="0"/>
              <a:t>nedenle, programa katılım annelerin çocuklarını daha az problemli </a:t>
            </a:r>
            <a:r>
              <a:rPr lang="en-US" sz="1600" dirty="0" err="1" smtClean="0"/>
              <a:t>nitelendirmelerine</a:t>
            </a:r>
            <a:r>
              <a:rPr lang="en-US" sz="1600" dirty="0" smtClean="0"/>
              <a:t> </a:t>
            </a:r>
            <a:r>
              <a:rPr lang="en-US" sz="1600" dirty="0" err="1" smtClean="0"/>
              <a:t>yardımcı</a:t>
            </a:r>
            <a:r>
              <a:rPr lang="en-US" sz="1600" dirty="0" smtClean="0"/>
              <a:t> </a:t>
            </a:r>
            <a:r>
              <a:rPr lang="en-US" sz="1600" dirty="0" err="1" smtClean="0"/>
              <a:t>olduğu</a:t>
            </a:r>
            <a:r>
              <a:rPr lang="en-US" sz="1600" dirty="0" smtClean="0"/>
              <a:t> </a:t>
            </a:r>
            <a:r>
              <a:rPr lang="tr-TR" sz="1600" dirty="0" smtClean="0"/>
              <a:t>sonucuna var</a:t>
            </a:r>
            <a:r>
              <a:rPr lang="en-US" sz="1600" dirty="0" err="1" smtClean="0"/>
              <a:t>abiliriz</a:t>
            </a:r>
            <a:r>
              <a:rPr lang="tr-TR" sz="1600" dirty="0" smtClean="0"/>
              <a:t>.</a:t>
            </a:r>
            <a:endParaRPr lang="tr-TR" sz="1600" dirty="0"/>
          </a:p>
        </p:txBody>
      </p:sp>
    </p:spTree>
    <p:extLst>
      <p:ext uri="{BB962C8B-B14F-4D97-AF65-F5344CB8AC3E}">
        <p14:creationId xmlns:p14="http://schemas.microsoft.com/office/powerpoint/2010/main" val="26220374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Çocuğa Yönelik Güçler ve Güçlükler- SDQ-PC1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9627744"/>
              </p:ext>
            </p:extLst>
          </p:nvPr>
        </p:nvGraphicFramePr>
        <p:xfrm>
          <a:off x="3311399" y="1026255"/>
          <a:ext cx="8731215" cy="5194935"/>
        </p:xfrm>
        <a:graphic>
          <a:graphicData uri="http://schemas.openxmlformats.org/drawingml/2006/table">
            <a:tbl>
              <a:tblPr>
                <a:tableStyleId>{5C22544A-7EE6-4342-B048-85BDC9FD1C3A}</a:tableStyleId>
              </a:tblPr>
              <a:tblGrid>
                <a:gridCol w="5630037">
                  <a:extLst>
                    <a:ext uri="{9D8B030D-6E8A-4147-A177-3AD203B41FA5}">
                      <a16:colId xmlns:a16="http://schemas.microsoft.com/office/drawing/2014/main" xmlns="" val="20000"/>
                    </a:ext>
                  </a:extLst>
                </a:gridCol>
                <a:gridCol w="516863">
                  <a:extLst>
                    <a:ext uri="{9D8B030D-6E8A-4147-A177-3AD203B41FA5}">
                      <a16:colId xmlns:a16="http://schemas.microsoft.com/office/drawing/2014/main" xmlns="" val="20001"/>
                    </a:ext>
                  </a:extLst>
                </a:gridCol>
                <a:gridCol w="516863">
                  <a:extLst>
                    <a:ext uri="{9D8B030D-6E8A-4147-A177-3AD203B41FA5}">
                      <a16:colId xmlns:a16="http://schemas.microsoft.com/office/drawing/2014/main" xmlns="" val="20002"/>
                    </a:ext>
                  </a:extLst>
                </a:gridCol>
                <a:gridCol w="516863">
                  <a:extLst>
                    <a:ext uri="{9D8B030D-6E8A-4147-A177-3AD203B41FA5}">
                      <a16:colId xmlns:a16="http://schemas.microsoft.com/office/drawing/2014/main" xmlns="" val="20003"/>
                    </a:ext>
                  </a:extLst>
                </a:gridCol>
                <a:gridCol w="516863">
                  <a:extLst>
                    <a:ext uri="{9D8B030D-6E8A-4147-A177-3AD203B41FA5}">
                      <a16:colId xmlns:a16="http://schemas.microsoft.com/office/drawing/2014/main" xmlns="" val="20004"/>
                    </a:ext>
                  </a:extLst>
                </a:gridCol>
                <a:gridCol w="516863">
                  <a:extLst>
                    <a:ext uri="{9D8B030D-6E8A-4147-A177-3AD203B41FA5}">
                      <a16:colId xmlns:a16="http://schemas.microsoft.com/office/drawing/2014/main" xmlns="" val="20005"/>
                    </a:ext>
                  </a:extLst>
                </a:gridCol>
                <a:gridCol w="516863">
                  <a:extLst>
                    <a:ext uri="{9D8B030D-6E8A-4147-A177-3AD203B41FA5}">
                      <a16:colId xmlns:a16="http://schemas.microsoft.com/office/drawing/2014/main" xmlns="" val="20006"/>
                    </a:ext>
                  </a:extLst>
                </a:gridCol>
              </a:tblGrid>
              <a:tr h="161925">
                <a:tc rowSpan="2">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tr-TR" sz="1200" b="1" u="none" strike="noStrike" dirty="0" smtClean="0">
                          <a:solidFill>
                            <a:schemeClr val="accent4">
                              <a:lumMod val="40000"/>
                              <a:lumOff val="60000"/>
                            </a:schemeClr>
                          </a:solidFill>
                          <a:effectLst/>
                        </a:rPr>
                        <a:t>(‘</a:t>
                      </a:r>
                      <a:r>
                        <a:rPr lang="tr-TR" sz="1200" b="1" dirty="0" smtClean="0">
                          <a:solidFill>
                            <a:schemeClr val="accent4">
                              <a:lumMod val="40000"/>
                              <a:lumOff val="60000"/>
                            </a:schemeClr>
                          </a:solidFill>
                        </a:rPr>
                        <a:t>Doğru değil’ diyenlerin %)</a:t>
                      </a:r>
                      <a:endParaRPr lang="tr-TR" sz="1200" b="1" i="0" u="none" strike="noStrike" dirty="0">
                        <a:solidFill>
                          <a:schemeClr val="accent4">
                            <a:lumMod val="40000"/>
                            <a:lumOff val="60000"/>
                          </a:schemeClr>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200" b="1" u="none" strike="noStrike" dirty="0">
                          <a:solidFill>
                            <a:schemeClr val="bg1"/>
                          </a:solidFill>
                          <a:effectLst/>
                        </a:rPr>
                        <a:t>Farkındalık</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200" b="1" u="none" strike="noStrike" dirty="0">
                          <a:solidFill>
                            <a:schemeClr val="bg1"/>
                          </a:solidFill>
                          <a:effectLst/>
                        </a:rPr>
                        <a:t>Kontrol</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0"/>
                  </a:ext>
                </a:extLst>
              </a:tr>
              <a:tr h="161925">
                <a:tc vMerge="1">
                  <a:txBody>
                    <a:bodyPr/>
                    <a:lstStyle/>
                    <a:p>
                      <a:pPr algn="l" fontAlgn="b"/>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POST</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tr-TR" sz="1200" b="1" u="none" strike="noStrike" dirty="0">
                          <a:solidFill>
                            <a:schemeClr val="bg1"/>
                          </a:solidFill>
                          <a:effectLst/>
                        </a:rPr>
                        <a:t>POST</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61925">
                <a:tc>
                  <a:txBody>
                    <a:bodyPr/>
                    <a:lstStyle/>
                    <a:p>
                      <a:pPr algn="l" fontAlgn="b"/>
                      <a:r>
                        <a:rPr lang="tr-TR" sz="1200" b="1" u="none" strike="noStrike" dirty="0">
                          <a:solidFill>
                            <a:schemeClr val="bg1"/>
                          </a:solidFill>
                          <a:effectLst/>
                        </a:rPr>
                        <a:t>Diğer insanların duygularını önemser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2"/>
                  </a:ext>
                </a:extLst>
              </a:tr>
              <a:tr h="161925">
                <a:tc>
                  <a:txBody>
                    <a:bodyPr/>
                    <a:lstStyle/>
                    <a:p>
                      <a:pPr algn="l" fontAlgn="b"/>
                      <a:r>
                        <a:rPr lang="tr-TR" sz="1200" b="1" u="none" strike="noStrike" dirty="0">
                          <a:solidFill>
                            <a:schemeClr val="bg1"/>
                          </a:solidFill>
                          <a:effectLst/>
                        </a:rPr>
                        <a:t>Huzursuz ve aşırı hareketlidir, uzun süre kıpırdamadan duramaz.</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20%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3"/>
                  </a:ext>
                </a:extLst>
              </a:tr>
              <a:tr h="161925">
                <a:tc>
                  <a:txBody>
                    <a:bodyPr/>
                    <a:lstStyle/>
                    <a:p>
                      <a:pPr algn="l" fontAlgn="b"/>
                      <a:r>
                        <a:rPr lang="tr-TR" sz="1200" b="1" u="none" strike="noStrike" dirty="0">
                          <a:solidFill>
                            <a:schemeClr val="bg1"/>
                          </a:solidFill>
                          <a:effectLst/>
                        </a:rPr>
                        <a:t>Sıkça baş ağrısı, karın ağrısı ve bulantıdan yakınır.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62%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4"/>
                  </a:ext>
                </a:extLst>
              </a:tr>
              <a:tr h="161925">
                <a:tc>
                  <a:txBody>
                    <a:bodyPr/>
                    <a:lstStyle/>
                    <a:p>
                      <a:pPr algn="l" fontAlgn="b"/>
                      <a:r>
                        <a:rPr lang="tr-TR" sz="1200" b="1" u="none" strike="noStrike" dirty="0">
                          <a:solidFill>
                            <a:schemeClr val="bg1"/>
                          </a:solidFill>
                          <a:effectLst/>
                        </a:rPr>
                        <a:t>Diğer çocuklarla kolayca paylaşır. (yiyecek, oyuncak, kalem </a:t>
                      </a:r>
                      <a:r>
                        <a:rPr lang="tr-TR" sz="1200" b="1" u="none" strike="noStrike" dirty="0" smtClean="0">
                          <a:solidFill>
                            <a:schemeClr val="bg1"/>
                          </a:solidFill>
                          <a:effectLst/>
                        </a:rPr>
                        <a:t>vs</a:t>
                      </a:r>
                      <a:r>
                        <a:rPr lang="tr-TR" sz="1200" b="1" u="none" strike="noStrike" dirty="0">
                          <a:solidFill>
                            <a:schemeClr val="bg1"/>
                          </a:solidFill>
                          <a:effectLst/>
                        </a:rPr>
                        <a:t>.)</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17%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5"/>
                  </a:ext>
                </a:extLst>
              </a:tr>
              <a:tr h="161925">
                <a:tc>
                  <a:txBody>
                    <a:bodyPr/>
                    <a:lstStyle/>
                    <a:p>
                      <a:pPr algn="l" fontAlgn="b"/>
                      <a:r>
                        <a:rPr lang="tr-TR" sz="1200" b="1" u="none" strike="noStrike" dirty="0">
                          <a:solidFill>
                            <a:schemeClr val="bg1"/>
                          </a:solidFill>
                          <a:effectLst/>
                        </a:rPr>
                        <a:t>Sıkça öfke nöbetleri olur ya da aşırı sinirlidir.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51%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56%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6"/>
                  </a:ext>
                </a:extLst>
              </a:tr>
              <a:tr h="161925">
                <a:tc>
                  <a:txBody>
                    <a:bodyPr/>
                    <a:lstStyle/>
                    <a:p>
                      <a:pPr algn="l" fontAlgn="b"/>
                      <a:r>
                        <a:rPr lang="tr-TR" sz="1200" b="1" u="none" strike="noStrike" dirty="0">
                          <a:solidFill>
                            <a:schemeClr val="bg1"/>
                          </a:solidFill>
                          <a:effectLst/>
                        </a:rPr>
                        <a:t>Daha çok tek başınadır, yalnız oynama eğilimindedir.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47%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58%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7"/>
                  </a:ext>
                </a:extLst>
              </a:tr>
              <a:tr h="161925">
                <a:tc>
                  <a:txBody>
                    <a:bodyPr/>
                    <a:lstStyle/>
                    <a:p>
                      <a:pPr algn="l" fontAlgn="b"/>
                      <a:r>
                        <a:rPr lang="tr-TR" sz="1200" b="1" u="none" strike="noStrike" dirty="0">
                          <a:solidFill>
                            <a:schemeClr val="bg1"/>
                          </a:solidFill>
                          <a:effectLst/>
                        </a:rPr>
                        <a:t>Genellikle söz dinler, erişkinlerin isteklerini yapar.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17%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8"/>
                  </a:ext>
                </a:extLst>
              </a:tr>
              <a:tr h="161925">
                <a:tc>
                  <a:txBody>
                    <a:bodyPr/>
                    <a:lstStyle/>
                    <a:p>
                      <a:pPr algn="l" fontAlgn="b"/>
                      <a:r>
                        <a:rPr lang="tr-TR" sz="1200" b="1" u="none" strike="noStrike" dirty="0">
                          <a:solidFill>
                            <a:schemeClr val="bg1"/>
                          </a:solidFill>
                          <a:effectLst/>
                        </a:rPr>
                        <a:t>Birçok kaygısı vardır. Sıkça endişeli görünür.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61%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09"/>
                  </a:ext>
                </a:extLst>
              </a:tr>
              <a:tr h="161925">
                <a:tc>
                  <a:txBody>
                    <a:bodyPr/>
                    <a:lstStyle/>
                    <a:p>
                      <a:pPr algn="l" fontAlgn="b"/>
                      <a:r>
                        <a:rPr lang="tr-TR" sz="1200" b="1" u="none" strike="noStrike" dirty="0">
                          <a:solidFill>
                            <a:schemeClr val="bg1"/>
                          </a:solidFill>
                          <a:effectLst/>
                        </a:rPr>
                        <a:t>Eğer birisi incinmiş, morali bozulmuş ya da kendini kötü hissediyor ise ona yardımcı olur.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0"/>
                  </a:ext>
                </a:extLst>
              </a:tr>
              <a:tr h="161925">
                <a:tc>
                  <a:txBody>
                    <a:bodyPr/>
                    <a:lstStyle/>
                    <a:p>
                      <a:pPr algn="l" fontAlgn="b"/>
                      <a:r>
                        <a:rPr lang="tr-TR" sz="1200" b="1" u="none" strike="noStrike" dirty="0">
                          <a:solidFill>
                            <a:schemeClr val="bg1"/>
                          </a:solidFill>
                          <a:effectLst/>
                        </a:rPr>
                        <a:t>Sürekli elleri ayakları kıpır kıpırdır ya da oturduğu yerde kıpırdanıp durur.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26%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1"/>
                  </a:ext>
                </a:extLst>
              </a:tr>
              <a:tr h="161925">
                <a:tc>
                  <a:txBody>
                    <a:bodyPr/>
                    <a:lstStyle/>
                    <a:p>
                      <a:pPr algn="l" fontAlgn="b"/>
                      <a:r>
                        <a:rPr lang="tr-TR" sz="1200" b="1" u="none" strike="noStrike" dirty="0">
                          <a:solidFill>
                            <a:schemeClr val="bg1"/>
                          </a:solidFill>
                          <a:effectLst/>
                        </a:rPr>
                        <a:t>En az bir yakın arkadaşı vardır.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21%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2"/>
                  </a:ext>
                </a:extLst>
              </a:tr>
              <a:tr h="161925">
                <a:tc>
                  <a:txBody>
                    <a:bodyPr/>
                    <a:lstStyle/>
                    <a:p>
                      <a:pPr algn="l" fontAlgn="b"/>
                      <a:r>
                        <a:rPr lang="tr-TR" sz="1200" b="1" u="none" strike="noStrike" dirty="0">
                          <a:solidFill>
                            <a:schemeClr val="bg1"/>
                          </a:solidFill>
                          <a:effectLst/>
                        </a:rPr>
                        <a:t>Sıkça diğer çocuklarla kavga eder ya da onlarla alay eder.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74%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3"/>
                  </a:ext>
                </a:extLst>
              </a:tr>
              <a:tr h="161925">
                <a:tc>
                  <a:txBody>
                    <a:bodyPr/>
                    <a:lstStyle/>
                    <a:p>
                      <a:pPr algn="l" fontAlgn="b"/>
                      <a:r>
                        <a:rPr lang="tr-TR" sz="1200" b="1" u="none" strike="noStrike" dirty="0" smtClean="0">
                          <a:solidFill>
                            <a:schemeClr val="bg1"/>
                          </a:solidFill>
                          <a:effectLst/>
                        </a:rPr>
                        <a:t>Sıkça mutsuz, kederli ya da ağlamaklıdır.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67%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4"/>
                  </a:ext>
                </a:extLst>
              </a:tr>
              <a:tr h="161925">
                <a:tc>
                  <a:txBody>
                    <a:bodyPr/>
                    <a:lstStyle/>
                    <a:p>
                      <a:pPr algn="l" fontAlgn="b"/>
                      <a:r>
                        <a:rPr lang="tr-TR" sz="1200" b="1" u="none" strike="noStrike" dirty="0">
                          <a:solidFill>
                            <a:schemeClr val="bg1"/>
                          </a:solidFill>
                          <a:effectLst/>
                        </a:rPr>
                        <a:t>Genellikle diğer çocuklar tarafından sevilir.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12%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5"/>
                  </a:ext>
                </a:extLst>
              </a:tr>
              <a:tr h="161925">
                <a:tc>
                  <a:txBody>
                    <a:bodyPr/>
                    <a:lstStyle/>
                    <a:p>
                      <a:pPr algn="l" fontAlgn="b"/>
                      <a:r>
                        <a:rPr lang="tr-TR" sz="1200" b="1" u="none" strike="noStrike" dirty="0">
                          <a:solidFill>
                            <a:schemeClr val="bg1"/>
                          </a:solidFill>
                          <a:effectLst/>
                        </a:rPr>
                        <a:t>Dikkati kolayca dağılır. Yoğunlaşmakta güçlük çeker.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33%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47%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53%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51%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6"/>
                  </a:ext>
                </a:extLst>
              </a:tr>
              <a:tr h="161925">
                <a:tc>
                  <a:txBody>
                    <a:bodyPr/>
                    <a:lstStyle/>
                    <a:p>
                      <a:pPr algn="l" fontAlgn="b"/>
                      <a:r>
                        <a:rPr lang="tr-TR" sz="1200" b="1" u="none" strike="noStrike" dirty="0">
                          <a:solidFill>
                            <a:schemeClr val="bg1"/>
                          </a:solidFill>
                          <a:effectLst/>
                        </a:rPr>
                        <a:t>Yeni ortamlarda gergin ya da huysuzdur. Kendine güvenini kolayca kaybeder.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44%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44%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47%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7"/>
                  </a:ext>
                </a:extLst>
              </a:tr>
              <a:tr h="161925">
                <a:tc>
                  <a:txBody>
                    <a:bodyPr/>
                    <a:lstStyle/>
                    <a:p>
                      <a:pPr algn="l" fontAlgn="b"/>
                      <a:r>
                        <a:rPr lang="tr-TR" sz="1200" b="1" u="none" strike="noStrike" dirty="0">
                          <a:solidFill>
                            <a:schemeClr val="bg1"/>
                          </a:solidFill>
                          <a:effectLst/>
                        </a:rPr>
                        <a:t>Kendinden küçüklere iyi davranır.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12%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8"/>
                  </a:ext>
                </a:extLst>
              </a:tr>
              <a:tr h="161925">
                <a:tc>
                  <a:txBody>
                    <a:bodyPr/>
                    <a:lstStyle/>
                    <a:p>
                      <a:pPr algn="l" fontAlgn="b"/>
                      <a:r>
                        <a:rPr lang="tr-TR" sz="1200" b="1" u="none" strike="noStrike" noProof="0" dirty="0" smtClean="0">
                          <a:solidFill>
                            <a:schemeClr val="bg1"/>
                          </a:solidFill>
                          <a:effectLst/>
                        </a:rPr>
                        <a:t>Sıkça</a:t>
                      </a:r>
                      <a:r>
                        <a:rPr lang="tr-TR" sz="1200" b="1" u="none" strike="noStrike" dirty="0" smtClean="0">
                          <a:solidFill>
                            <a:schemeClr val="bg1"/>
                          </a:solidFill>
                          <a:effectLst/>
                        </a:rPr>
                        <a:t> yalan söyler ya da hile yapar.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80%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19"/>
                  </a:ext>
                </a:extLst>
              </a:tr>
              <a:tr h="161925">
                <a:tc>
                  <a:txBody>
                    <a:bodyPr/>
                    <a:lstStyle/>
                    <a:p>
                      <a:pPr algn="l" fontAlgn="b"/>
                      <a:r>
                        <a:rPr lang="tr-TR" sz="1200" b="1" u="none" strike="noStrike" dirty="0">
                          <a:solidFill>
                            <a:schemeClr val="bg1"/>
                          </a:solidFill>
                          <a:effectLst/>
                        </a:rPr>
                        <a:t>Diğer çocuklar ona takarlar ya da onunla alay ederler.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73%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0"/>
                  </a:ext>
                </a:extLst>
              </a:tr>
              <a:tr h="161925">
                <a:tc>
                  <a:txBody>
                    <a:bodyPr/>
                    <a:lstStyle/>
                    <a:p>
                      <a:pPr algn="l" fontAlgn="b"/>
                      <a:r>
                        <a:rPr lang="tr-TR" sz="1200" b="1" u="none" strike="noStrike" dirty="0">
                          <a:solidFill>
                            <a:schemeClr val="bg1"/>
                          </a:solidFill>
                          <a:effectLst/>
                        </a:rPr>
                        <a:t>Sıkça başkalarına (anne baba, öğretmen, diğer çocuklar) yardım etmeye istekli olur.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16%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11%</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1"/>
                  </a:ext>
                </a:extLst>
              </a:tr>
              <a:tr h="161925">
                <a:tc>
                  <a:txBody>
                    <a:bodyPr/>
                    <a:lstStyle/>
                    <a:p>
                      <a:pPr algn="l" fontAlgn="b"/>
                      <a:r>
                        <a:rPr lang="tr-TR" sz="1200" b="1" u="none" strike="noStrike" dirty="0">
                          <a:solidFill>
                            <a:schemeClr val="bg1"/>
                          </a:solidFill>
                          <a:effectLst/>
                        </a:rPr>
                        <a:t>Bir şeyi yapmadan önce düşünür.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20%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2"/>
                  </a:ext>
                </a:extLst>
              </a:tr>
              <a:tr h="161925">
                <a:tc>
                  <a:txBody>
                    <a:bodyPr/>
                    <a:lstStyle/>
                    <a:p>
                      <a:pPr algn="l" fontAlgn="b"/>
                      <a:r>
                        <a:rPr lang="tr-TR" sz="1200" b="1" u="none" strike="noStrike" dirty="0">
                          <a:solidFill>
                            <a:schemeClr val="bg1"/>
                          </a:solidFill>
                          <a:effectLst/>
                        </a:rPr>
                        <a:t>Ev, okul ya da başka yerlerden sahibine haber vermeden bir şeyler alır.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77%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89%</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76%</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3"/>
                  </a:ext>
                </a:extLst>
              </a:tr>
              <a:tr h="161925">
                <a:tc>
                  <a:txBody>
                    <a:bodyPr/>
                    <a:lstStyle/>
                    <a:p>
                      <a:pPr algn="l" fontAlgn="b"/>
                      <a:r>
                        <a:rPr lang="tr-TR" sz="1200" b="1" u="none" strike="noStrike" dirty="0">
                          <a:solidFill>
                            <a:schemeClr val="bg1"/>
                          </a:solidFill>
                          <a:effectLst/>
                        </a:rPr>
                        <a:t>Erişkinlerle çocuklardan daha iyi geçinir.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28%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45%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27%</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34%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4"/>
                  </a:ext>
                </a:extLst>
              </a:tr>
              <a:tr h="161925">
                <a:tc>
                  <a:txBody>
                    <a:bodyPr/>
                    <a:lstStyle/>
                    <a:p>
                      <a:pPr algn="l" fontAlgn="b"/>
                      <a:r>
                        <a:rPr lang="tr-TR" sz="1200" b="1" u="none" strike="noStrike" dirty="0">
                          <a:solidFill>
                            <a:schemeClr val="bg1"/>
                          </a:solidFill>
                          <a:effectLst/>
                        </a:rPr>
                        <a:t>Pek çok korkusu var. Kolayca ürker.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43%</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58%</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64%</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5"/>
                  </a:ext>
                </a:extLst>
              </a:tr>
              <a:tr h="161925">
                <a:tc>
                  <a:txBody>
                    <a:bodyPr/>
                    <a:lstStyle/>
                    <a:p>
                      <a:pPr algn="l" fontAlgn="b"/>
                      <a:r>
                        <a:rPr lang="tr-TR" sz="1200" b="1" u="none" strike="noStrike" dirty="0">
                          <a:solidFill>
                            <a:schemeClr val="bg1"/>
                          </a:solidFill>
                          <a:effectLst/>
                        </a:rPr>
                        <a:t>Başladığı işi bitirir, dikkatini verir.</a:t>
                      </a:r>
                      <a:endParaRPr lang="tr-TR" sz="1200" b="1" i="0" u="none" strike="noStrike" dirty="0">
                        <a:solidFill>
                          <a:schemeClr val="bg1"/>
                        </a:solidFill>
                        <a:effectLst/>
                        <a:latin typeface="Arial" panose="020B0604020202020204" pitchFamily="34" charset="0"/>
                      </a:endParaRPr>
                    </a:p>
                  </a:txBody>
                  <a:tcPr marL="9525" marR="9525" marT="9525" marB="0" anchor="b">
                    <a:solidFill>
                      <a:schemeClr val="accent5">
                        <a:lumMod val="60000"/>
                        <a:lumOff val="40000"/>
                      </a:schemeClr>
                    </a:solidFill>
                  </a:tcPr>
                </a:tc>
                <a:tc>
                  <a:txBody>
                    <a:bodyPr/>
                    <a:lstStyle/>
                    <a:p>
                      <a:pPr algn="r" fontAlgn="t"/>
                      <a:r>
                        <a:rPr lang="tr-TR" sz="1200" u="none" strike="noStrike" dirty="0">
                          <a:effectLst/>
                        </a:rPr>
                        <a:t>15%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15%</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20%</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tr-TR" sz="1200" u="none" strike="noStrike" dirty="0">
                          <a:effectLst/>
                        </a:rPr>
                        <a:t>22%</a:t>
                      </a:r>
                      <a:endParaRPr lang="tr-TR" sz="12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026"/>
                  </a:ext>
                </a:extLst>
              </a:tr>
            </a:tbl>
          </a:graphicData>
        </a:graphic>
      </p:graphicFrame>
      <p:sp>
        <p:nvSpPr>
          <p:cNvPr id="4" name="Slide Number Placeholder 3"/>
          <p:cNvSpPr>
            <a:spLocks noGrp="1"/>
          </p:cNvSpPr>
          <p:nvPr>
            <p:ph type="sldNum" sz="quarter" idx="12"/>
          </p:nvPr>
        </p:nvSpPr>
        <p:spPr/>
        <p:txBody>
          <a:bodyPr/>
          <a:lstStyle/>
          <a:p>
            <a:fld id="{EDE33F61-6FEC-4FD1-81A4-86B6F1FB65B4}" type="slidenum">
              <a:rPr lang="en-US" smtClean="0"/>
              <a:t>44</a:t>
            </a:fld>
            <a:endParaRPr lang="en-US"/>
          </a:p>
        </p:txBody>
      </p:sp>
      <p:sp>
        <p:nvSpPr>
          <p:cNvPr id="7" name="Rectangle 6"/>
          <p:cNvSpPr/>
          <p:nvPr/>
        </p:nvSpPr>
        <p:spPr>
          <a:xfrm>
            <a:off x="260351" y="1427125"/>
            <a:ext cx="2848609" cy="1754326"/>
          </a:xfrm>
          <a:prstGeom prst="rect">
            <a:avLst/>
          </a:prstGeom>
        </p:spPr>
        <p:txBody>
          <a:bodyPr wrap="square">
            <a:spAutoFit/>
          </a:bodyPr>
          <a:lstStyle/>
          <a:p>
            <a:pPr algn="just"/>
            <a:r>
              <a:rPr lang="tr-TR" sz="1200" b="1" dirty="0">
                <a:latin typeface="Calibri" panose="020F0502020204030204" pitchFamily="34" charset="0"/>
                <a:ea typeface="Times New Roman" panose="02020603050405020304" pitchFamily="18" charset="0"/>
                <a:cs typeface="Times New Roman" panose="02020603050405020304" pitchFamily="18" charset="0"/>
              </a:rPr>
              <a:t>Her cümle için, “Doğru Değil”, “Kısmen Doğru”, “Tamamen Doğru” kutularından birini işaretleyiniz. Kesinlikle emin olamasanız ya da size anlamsız görünse de elinizden geldiğince tüm cümleleri yanıtlamanız bize yardımcı olacaktır. Lütfen yanıtlarınızı </a:t>
            </a:r>
            <a:r>
              <a:rPr lang="tr-TR" sz="1200" b="1" dirty="0" smtClean="0">
                <a:latin typeface="Calibri" panose="020F0502020204030204" pitchFamily="34" charset="0"/>
                <a:ea typeface="Times New Roman" panose="02020603050405020304" pitchFamily="18" charset="0"/>
                <a:cs typeface="Times New Roman" panose="02020603050405020304" pitchFamily="18" charset="0"/>
              </a:rPr>
              <a:t>çocuğunuzun </a:t>
            </a:r>
            <a:r>
              <a:rPr lang="tr-TR" sz="1200" b="1" dirty="0">
                <a:latin typeface="Calibri" panose="020F0502020204030204" pitchFamily="34" charset="0"/>
                <a:ea typeface="Times New Roman" panose="02020603050405020304" pitchFamily="18" charset="0"/>
                <a:cs typeface="Times New Roman" panose="02020603050405020304" pitchFamily="18" charset="0"/>
              </a:rPr>
              <a:t>son 6 ay içindeki davranışlarını göz önüne alarak veriniz.</a:t>
            </a:r>
            <a:endParaRPr lang="tr-TR" sz="1200" b="1" dirty="0"/>
          </a:p>
        </p:txBody>
      </p:sp>
      <p:sp>
        <p:nvSpPr>
          <p:cNvPr id="8" name="5-Point Star 7"/>
          <p:cNvSpPr/>
          <p:nvPr/>
        </p:nvSpPr>
        <p:spPr>
          <a:xfrm>
            <a:off x="95368" y="1493286"/>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own Arrow 8"/>
          <p:cNvSpPr/>
          <p:nvPr/>
        </p:nvSpPr>
        <p:spPr>
          <a:xfrm flipV="1">
            <a:off x="10196745" y="1619062"/>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0" name="Down Arrow 9"/>
          <p:cNvSpPr/>
          <p:nvPr/>
        </p:nvSpPr>
        <p:spPr>
          <a:xfrm flipV="1">
            <a:off x="10196745" y="2192258"/>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p:nvPr/>
        </p:nvSpPr>
        <p:spPr>
          <a:xfrm flipV="1">
            <a:off x="10196745" y="2394335"/>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p:nvPr/>
        </p:nvSpPr>
        <p:spPr>
          <a:xfrm flipV="1">
            <a:off x="11732582" y="2192258"/>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p:nvPr/>
        </p:nvSpPr>
        <p:spPr>
          <a:xfrm flipV="1">
            <a:off x="11732582" y="2586581"/>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p:nvPr/>
        </p:nvSpPr>
        <p:spPr>
          <a:xfrm flipV="1">
            <a:off x="10196745" y="2780733"/>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p:nvPr/>
        </p:nvSpPr>
        <p:spPr>
          <a:xfrm flipV="1">
            <a:off x="10196745" y="3167131"/>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p:nvPr/>
        </p:nvSpPr>
        <p:spPr>
          <a:xfrm flipV="1">
            <a:off x="10196745" y="3743145"/>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p:nvPr/>
        </p:nvSpPr>
        <p:spPr>
          <a:xfrm flipV="1">
            <a:off x="10196745" y="4124780"/>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8" name="Down Arrow 17"/>
          <p:cNvSpPr/>
          <p:nvPr/>
        </p:nvSpPr>
        <p:spPr>
          <a:xfrm>
            <a:off x="10196745" y="4506415"/>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p:nvPr/>
        </p:nvSpPr>
        <p:spPr>
          <a:xfrm flipV="1">
            <a:off x="10196745" y="4722438"/>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p:nvPr/>
        </p:nvSpPr>
        <p:spPr>
          <a:xfrm flipV="1">
            <a:off x="10196745" y="4891912"/>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p:nvPr/>
        </p:nvSpPr>
        <p:spPr>
          <a:xfrm flipV="1">
            <a:off x="10196745" y="5478184"/>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p:nvPr/>
        </p:nvSpPr>
        <p:spPr>
          <a:xfrm flipV="1">
            <a:off x="10196745" y="5659529"/>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3" name="Down Arrow 22"/>
          <p:cNvSpPr/>
          <p:nvPr/>
        </p:nvSpPr>
        <p:spPr>
          <a:xfrm flipV="1">
            <a:off x="10196745" y="5840874"/>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p:nvPr/>
        </p:nvSpPr>
        <p:spPr>
          <a:xfrm flipV="1">
            <a:off x="10196745" y="6037745"/>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p:nvPr/>
        </p:nvSpPr>
        <p:spPr>
          <a:xfrm flipV="1">
            <a:off x="11752283" y="3167131"/>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p:nvPr/>
        </p:nvSpPr>
        <p:spPr>
          <a:xfrm>
            <a:off x="11752283" y="3554233"/>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Down Arrow 26"/>
          <p:cNvSpPr/>
          <p:nvPr/>
        </p:nvSpPr>
        <p:spPr>
          <a:xfrm flipV="1">
            <a:off x="11752283" y="4311649"/>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Down Arrow 27"/>
          <p:cNvSpPr/>
          <p:nvPr/>
        </p:nvSpPr>
        <p:spPr>
          <a:xfrm>
            <a:off x="11752283" y="5478184"/>
            <a:ext cx="100064" cy="138978"/>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p:nvPr/>
        </p:nvSpPr>
        <p:spPr>
          <a:xfrm flipV="1">
            <a:off x="11752283" y="5659529"/>
            <a:ext cx="100064" cy="138978"/>
          </a:xfrm>
          <a:prstGeom prst="downArrow">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TextBox 29"/>
          <p:cNvSpPr txBox="1"/>
          <p:nvPr/>
        </p:nvSpPr>
        <p:spPr>
          <a:xfrm>
            <a:off x="337470" y="3689637"/>
            <a:ext cx="2848609" cy="1384995"/>
          </a:xfrm>
          <a:prstGeom prst="rect">
            <a:avLst/>
          </a:prstGeom>
          <a:solidFill>
            <a:schemeClr val="bg1">
              <a:lumMod val="95000"/>
            </a:schemeClr>
          </a:solidFill>
        </p:spPr>
        <p:txBody>
          <a:bodyPr wrap="square" rtlCol="0">
            <a:spAutoFit/>
          </a:bodyPr>
          <a:lstStyle/>
          <a:p>
            <a:pPr algn="just"/>
            <a:r>
              <a:rPr lang="tr-TR" sz="1200" dirty="0" smtClean="0"/>
              <a:t>Müdahale gruplarında, kontrol grubu ile karşılaştırıldığında </a:t>
            </a:r>
            <a:r>
              <a:rPr lang="tr-TR" sz="1200" dirty="0" smtClean="0"/>
              <a:t>daha </a:t>
            </a:r>
            <a:r>
              <a:rPr lang="tr-TR" sz="1200" dirty="0" smtClean="0"/>
              <a:t>fazla </a:t>
            </a:r>
            <a:r>
              <a:rPr lang="en-US" sz="1200" dirty="0" err="1" smtClean="0"/>
              <a:t>sayıda</a:t>
            </a:r>
            <a:r>
              <a:rPr lang="en-US" sz="1200" dirty="0" smtClean="0"/>
              <a:t> </a:t>
            </a:r>
            <a:r>
              <a:rPr lang="tr-TR" sz="1200" dirty="0" smtClean="0"/>
              <a:t>madde</a:t>
            </a:r>
            <a:r>
              <a:rPr lang="en-US" sz="1200" dirty="0" smtClean="0"/>
              <a:t>d</a:t>
            </a:r>
            <a:r>
              <a:rPr lang="tr-TR" sz="1200" dirty="0" smtClean="0"/>
              <a:t>e değişiklik </a:t>
            </a:r>
            <a:r>
              <a:rPr lang="tr-TR" sz="1200" dirty="0" smtClean="0"/>
              <a:t>gözlemliyoruz. Tüm değişiklikler, müdahale grubundaki annelerin kontrollerle karşılaştırıldığında </a:t>
            </a:r>
            <a:r>
              <a:rPr lang="en-US" sz="1200" dirty="0" err="1" smtClean="0"/>
              <a:t>çocuklarının</a:t>
            </a:r>
            <a:r>
              <a:rPr lang="en-US" sz="1200" dirty="0" smtClean="0"/>
              <a:t> </a:t>
            </a:r>
            <a:r>
              <a:rPr lang="tr-TR" sz="1200" dirty="0" smtClean="0"/>
              <a:t>daha </a:t>
            </a:r>
            <a:r>
              <a:rPr lang="tr-TR" sz="1200" dirty="0" smtClean="0"/>
              <a:t>az problemli </a:t>
            </a:r>
            <a:r>
              <a:rPr lang="en-US" sz="1200" dirty="0" err="1" smtClean="0"/>
              <a:t>olarak</a:t>
            </a:r>
            <a:r>
              <a:rPr lang="en-US" sz="1200" dirty="0" smtClean="0"/>
              <a:t> </a:t>
            </a:r>
            <a:r>
              <a:rPr lang="en-US" sz="1200" dirty="0" err="1" smtClean="0"/>
              <a:t>algıladıklarını</a:t>
            </a:r>
            <a:r>
              <a:rPr lang="en-US" sz="1200" dirty="0" smtClean="0"/>
              <a:t> </a:t>
            </a:r>
            <a:r>
              <a:rPr lang="en-US" sz="1200" dirty="0" err="1" smtClean="0"/>
              <a:t>gösteren</a:t>
            </a:r>
            <a:r>
              <a:rPr lang="en-US" sz="1200" dirty="0" smtClean="0"/>
              <a:t> </a:t>
            </a:r>
            <a:r>
              <a:rPr lang="tr-TR" sz="1200" dirty="0" smtClean="0"/>
              <a:t>yöndedir</a:t>
            </a:r>
            <a:r>
              <a:rPr lang="tr-TR" sz="1200" dirty="0" smtClean="0"/>
              <a:t>.</a:t>
            </a:r>
            <a:endParaRPr lang="tr-TR" sz="1200" dirty="0"/>
          </a:p>
        </p:txBody>
      </p:sp>
    </p:spTree>
    <p:extLst>
      <p:ext uri="{BB962C8B-B14F-4D97-AF65-F5344CB8AC3E}">
        <p14:creationId xmlns:p14="http://schemas.microsoft.com/office/powerpoint/2010/main" val="35734441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Ebeveyn Stres</a:t>
            </a:r>
            <a:r>
              <a:rPr lang="en-US" dirty="0" smtClean="0"/>
              <a:t> </a:t>
            </a:r>
            <a:r>
              <a:rPr lang="tr-TR" dirty="0" smtClean="0"/>
              <a:t>Endeksi</a:t>
            </a:r>
            <a:r>
              <a:rPr lang="en-US" dirty="0" smtClean="0"/>
              <a:t>- PSI-SF</a:t>
            </a:r>
            <a:endParaRPr lang="tr-TR" dirty="0"/>
          </a:p>
        </p:txBody>
      </p:sp>
      <p:sp>
        <p:nvSpPr>
          <p:cNvPr id="3" name="Slide Number Placeholder 2"/>
          <p:cNvSpPr>
            <a:spLocks noGrp="1"/>
          </p:cNvSpPr>
          <p:nvPr>
            <p:ph type="sldNum" sz="quarter" idx="12"/>
          </p:nvPr>
        </p:nvSpPr>
        <p:spPr/>
        <p:txBody>
          <a:bodyPr/>
          <a:lstStyle/>
          <a:p>
            <a:fld id="{EDE33F61-6FEC-4FD1-81A4-86B6F1FB65B4}" type="slidenum">
              <a:rPr lang="en-US" smtClean="0"/>
              <a:t>45</a:t>
            </a:fld>
            <a:endParaRPr lang="en-US"/>
          </a:p>
        </p:txBody>
      </p:sp>
      <p:sp>
        <p:nvSpPr>
          <p:cNvPr id="9" name="TextBox 8"/>
          <p:cNvSpPr txBox="1"/>
          <p:nvPr/>
        </p:nvSpPr>
        <p:spPr>
          <a:xfrm>
            <a:off x="557784" y="1080976"/>
            <a:ext cx="5513832" cy="5632311"/>
          </a:xfrm>
          <a:prstGeom prst="rect">
            <a:avLst/>
          </a:prstGeom>
          <a:solidFill>
            <a:schemeClr val="bg1">
              <a:lumMod val="95000"/>
            </a:schemeClr>
          </a:solidFill>
        </p:spPr>
        <p:txBody>
          <a:bodyPr wrap="square" rtlCol="0">
            <a:spAutoFit/>
          </a:bodyPr>
          <a:lstStyle/>
          <a:p>
            <a:pPr algn="just"/>
            <a:r>
              <a:rPr lang="tr-TR" sz="1200" dirty="0" smtClean="0"/>
              <a:t>PSI-SF, Ebeveynlik Stres Endeksinin (Abidin, 1995) yaygın olarak kullanılan ve iyi araştırılmış bir ebeveynlik stresi </a:t>
            </a:r>
            <a:r>
              <a:rPr lang="en-US" sz="1200" dirty="0" err="1" smtClean="0"/>
              <a:t>ölçeğidir</a:t>
            </a:r>
            <a:r>
              <a:rPr lang="tr-TR" sz="1200" dirty="0" smtClean="0"/>
              <a:t>. </a:t>
            </a:r>
            <a:r>
              <a:rPr lang="en-US" sz="1200" dirty="0" smtClean="0"/>
              <a:t>Bu </a:t>
            </a:r>
            <a:r>
              <a:rPr lang="en-US" sz="1200" dirty="0" err="1" smtClean="0"/>
              <a:t>çalışmada</a:t>
            </a:r>
            <a:r>
              <a:rPr lang="en-US" sz="1200" dirty="0" smtClean="0"/>
              <a:t> </a:t>
            </a:r>
            <a:r>
              <a:rPr lang="en-US" sz="1200" dirty="0" err="1" smtClean="0"/>
              <a:t>kullanılan</a:t>
            </a:r>
            <a:r>
              <a:rPr lang="en-US" sz="1200" dirty="0" smtClean="0"/>
              <a:t> </a:t>
            </a:r>
            <a:r>
              <a:rPr lang="en-US" sz="1200" dirty="0" err="1" smtClean="0"/>
              <a:t>kısa</a:t>
            </a:r>
            <a:r>
              <a:rPr lang="en-US" sz="1200" dirty="0" smtClean="0"/>
              <a:t> </a:t>
            </a:r>
            <a:r>
              <a:rPr lang="en-US" sz="1200" dirty="0" err="1" smtClean="0"/>
              <a:t>formun</a:t>
            </a:r>
            <a:r>
              <a:rPr lang="en-US" sz="1200" dirty="0" smtClean="0"/>
              <a:t> </a:t>
            </a:r>
            <a:r>
              <a:rPr lang="en-US" sz="1200" dirty="0" err="1" smtClean="0"/>
              <a:t>maddeleri</a:t>
            </a:r>
            <a:r>
              <a:rPr lang="tr-TR" sz="1200" dirty="0" smtClean="0"/>
              <a:t> </a:t>
            </a:r>
            <a:r>
              <a:rPr lang="tr-TR" sz="1200" dirty="0" smtClean="0"/>
              <a:t>orijinal </a:t>
            </a:r>
            <a:r>
              <a:rPr lang="en-US" sz="1200" dirty="0" err="1" smtClean="0"/>
              <a:t>uzun</a:t>
            </a:r>
            <a:r>
              <a:rPr lang="en-US" sz="1200" dirty="0" smtClean="0"/>
              <a:t> form </a:t>
            </a:r>
            <a:r>
              <a:rPr lang="en-US" sz="1200" dirty="0" err="1" smtClean="0"/>
              <a:t>ile</a:t>
            </a:r>
            <a:r>
              <a:rPr lang="en-US" sz="1200" dirty="0" smtClean="0"/>
              <a:t> </a:t>
            </a:r>
            <a:r>
              <a:rPr lang="tr-TR" sz="1200" dirty="0" smtClean="0"/>
              <a:t>aynıdır</a:t>
            </a:r>
            <a:r>
              <a:rPr lang="tr-TR" sz="1200" dirty="0" smtClean="0"/>
              <a:t>, ancak burada 120 madde yerine sadece 36 tanesi kullanılmıştır. PSI-SF aşağıdaki üç alt </a:t>
            </a:r>
            <a:r>
              <a:rPr lang="tr-TR" sz="1200" dirty="0" smtClean="0"/>
              <a:t>gruba </a:t>
            </a:r>
            <a:r>
              <a:rPr lang="tr-TR" sz="1200" dirty="0" smtClean="0"/>
              <a:t>sahiptir: 1) </a:t>
            </a:r>
            <a:r>
              <a:rPr lang="tr-TR" sz="1200" dirty="0" smtClean="0"/>
              <a:t>Ebeveyn</a:t>
            </a:r>
            <a:r>
              <a:rPr lang="en-US" sz="1200" dirty="0" err="1" smtClean="0"/>
              <a:t>lik</a:t>
            </a:r>
            <a:r>
              <a:rPr lang="en-US" sz="1200" dirty="0" smtClean="0"/>
              <a:t> </a:t>
            </a:r>
            <a:r>
              <a:rPr lang="en-US" sz="1200" dirty="0" err="1" smtClean="0"/>
              <a:t>stresi</a:t>
            </a:r>
            <a:r>
              <a:rPr lang="en-US" sz="1200" dirty="0" smtClean="0"/>
              <a:t> </a:t>
            </a:r>
            <a:r>
              <a:rPr lang="tr-TR" sz="1200" dirty="0" smtClean="0"/>
              <a:t>(PD</a:t>
            </a:r>
            <a:r>
              <a:rPr lang="tr-TR" sz="1200" dirty="0" smtClean="0"/>
              <a:t>), 2) Ebeveyn-Çocuk </a:t>
            </a:r>
            <a:r>
              <a:rPr lang="en-US" sz="1200" dirty="0" err="1" smtClean="0"/>
              <a:t>Sorunlu</a:t>
            </a:r>
            <a:r>
              <a:rPr lang="en-US" sz="1200" dirty="0" smtClean="0"/>
              <a:t> </a:t>
            </a:r>
            <a:r>
              <a:rPr lang="tr-TR" sz="1200" dirty="0" smtClean="0"/>
              <a:t>Etkileşim </a:t>
            </a:r>
            <a:r>
              <a:rPr lang="tr-TR" sz="1200" dirty="0" smtClean="0"/>
              <a:t>(PDCDI) ve 3) Zor Çocuk (DC). Her alt boyutta 12 öğe vardır. Bu çalışmada </a:t>
            </a:r>
            <a:r>
              <a:rPr lang="en-US" sz="1200" dirty="0" err="1" smtClean="0"/>
              <a:t>sadece</a:t>
            </a:r>
            <a:r>
              <a:rPr lang="en-US" sz="1200" dirty="0" smtClean="0"/>
              <a:t> </a:t>
            </a:r>
            <a:r>
              <a:rPr lang="tr-TR" sz="1200" dirty="0" smtClean="0"/>
              <a:t>ilk </a:t>
            </a:r>
            <a:r>
              <a:rPr lang="tr-TR" sz="1200" dirty="0" smtClean="0"/>
              <a:t>iki alt </a:t>
            </a:r>
            <a:r>
              <a:rPr lang="tr-TR" sz="1200" dirty="0" smtClean="0"/>
              <a:t>ölçe</a:t>
            </a:r>
            <a:r>
              <a:rPr lang="en-US" sz="1200" dirty="0" smtClean="0"/>
              <a:t>k</a:t>
            </a:r>
            <a:r>
              <a:rPr lang="tr-TR" sz="1200" dirty="0" smtClean="0"/>
              <a:t> kullan</a:t>
            </a:r>
            <a:r>
              <a:rPr lang="en-US" sz="1200" dirty="0" err="1" smtClean="0"/>
              <a:t>ılmıştır</a:t>
            </a:r>
            <a:r>
              <a:rPr lang="tr-TR" sz="1200" dirty="0" smtClean="0"/>
              <a:t>. </a:t>
            </a:r>
            <a:r>
              <a:rPr lang="en-US" sz="1200" dirty="0" err="1" smtClean="0"/>
              <a:t>Ebeveynlik</a:t>
            </a:r>
            <a:r>
              <a:rPr lang="en-US" sz="1200" dirty="0" smtClean="0"/>
              <a:t> </a:t>
            </a:r>
            <a:r>
              <a:rPr lang="en-US" sz="1200" dirty="0" err="1" smtClean="0"/>
              <a:t>stresi</a:t>
            </a:r>
            <a:r>
              <a:rPr lang="en-US" sz="1200" dirty="0" smtClean="0"/>
              <a:t> </a:t>
            </a:r>
            <a:r>
              <a:rPr lang="en-US" sz="1200" dirty="0" err="1" smtClean="0"/>
              <a:t>puanı</a:t>
            </a:r>
            <a:r>
              <a:rPr lang="tr-TR" sz="1200" dirty="0" smtClean="0"/>
              <a:t>, </a:t>
            </a:r>
            <a:r>
              <a:rPr lang="tr-TR" sz="1200" dirty="0" smtClean="0"/>
              <a:t>depresyon, eş çatışması, ebeveynlik görevlerinden kaynaklanan yaşam kısıtlamaları gibi kişisel sorunlardan kaynaklanan sıkıntıları </a:t>
            </a:r>
            <a:r>
              <a:rPr lang="en-US" sz="1200" dirty="0" err="1" smtClean="0"/>
              <a:t>değerlendirir</a:t>
            </a:r>
            <a:r>
              <a:rPr lang="tr-TR" sz="1200" dirty="0" smtClean="0"/>
              <a:t>. </a:t>
            </a:r>
            <a:r>
              <a:rPr lang="en-US" sz="1200" dirty="0" err="1" smtClean="0"/>
              <a:t>Ebeveyn-çocuk</a:t>
            </a:r>
            <a:r>
              <a:rPr lang="en-US" sz="1200" dirty="0" smtClean="0"/>
              <a:t> </a:t>
            </a:r>
            <a:r>
              <a:rPr lang="en-US" sz="1200" dirty="0" err="1" smtClean="0"/>
              <a:t>sorunlu</a:t>
            </a:r>
            <a:r>
              <a:rPr lang="en-US" sz="1200" dirty="0" smtClean="0"/>
              <a:t> </a:t>
            </a:r>
            <a:r>
              <a:rPr lang="en-US" sz="1200" dirty="0" err="1" smtClean="0"/>
              <a:t>etkileşim</a:t>
            </a:r>
            <a:r>
              <a:rPr lang="en-US" sz="1200" dirty="0" smtClean="0"/>
              <a:t> </a:t>
            </a:r>
            <a:r>
              <a:rPr lang="en-US" sz="1200" dirty="0" err="1" smtClean="0"/>
              <a:t>puanı</a:t>
            </a:r>
            <a:r>
              <a:rPr lang="en-US" sz="1200" dirty="0" smtClean="0"/>
              <a:t> </a:t>
            </a:r>
            <a:r>
              <a:rPr lang="en-US" sz="1200" dirty="0" err="1" smtClean="0"/>
              <a:t>ise</a:t>
            </a:r>
            <a:r>
              <a:rPr lang="tr-TR" sz="1200" dirty="0" smtClean="0"/>
              <a:t>, </a:t>
            </a:r>
            <a:r>
              <a:rPr lang="tr-TR" sz="1200" dirty="0" smtClean="0"/>
              <a:t>ebeveyn-çocuk etkileşimi ile ilgili memnuniyetsizlik düzeyini ve </a:t>
            </a:r>
            <a:r>
              <a:rPr lang="en-US" sz="1200" dirty="0" err="1" smtClean="0"/>
              <a:t>ebeveynin</a:t>
            </a:r>
            <a:r>
              <a:rPr lang="en-US" sz="1200" dirty="0" smtClean="0"/>
              <a:t> </a:t>
            </a:r>
            <a:r>
              <a:rPr lang="tr-TR" sz="1200" dirty="0" err="1" smtClean="0"/>
              <a:t>çoc</a:t>
            </a:r>
            <a:r>
              <a:rPr lang="en-US" sz="1200" dirty="0" err="1" smtClean="0"/>
              <a:t>uğunu</a:t>
            </a:r>
            <a:r>
              <a:rPr lang="tr-TR" sz="1200" dirty="0" smtClean="0"/>
              <a:t> </a:t>
            </a:r>
            <a:r>
              <a:rPr lang="tr-TR" sz="1200" dirty="0" smtClean="0"/>
              <a:t>ne </a:t>
            </a:r>
            <a:r>
              <a:rPr lang="en-US" sz="1200" dirty="0" err="1" smtClean="0"/>
              <a:t>oranda</a:t>
            </a:r>
            <a:r>
              <a:rPr lang="en-US" sz="1200" dirty="0" smtClean="0"/>
              <a:t> </a:t>
            </a:r>
            <a:r>
              <a:rPr lang="tr-TR" sz="1200" dirty="0" smtClean="0"/>
              <a:t>dayanılmaz </a:t>
            </a:r>
            <a:r>
              <a:rPr lang="en-US" sz="1200" dirty="0" err="1" smtClean="0"/>
              <a:t>bulduğunu</a:t>
            </a:r>
            <a:r>
              <a:rPr lang="en-US" sz="1200" dirty="0" smtClean="0"/>
              <a:t> </a:t>
            </a:r>
            <a:r>
              <a:rPr lang="en-US" sz="1200" dirty="0" err="1" smtClean="0"/>
              <a:t>değerlendirir</a:t>
            </a:r>
            <a:r>
              <a:rPr lang="tr-TR" sz="1200" dirty="0" smtClean="0"/>
              <a:t>. </a:t>
            </a:r>
            <a:r>
              <a:rPr lang="tr-TR" sz="1200" dirty="0" smtClean="0"/>
              <a:t>Eğitim </a:t>
            </a:r>
            <a:r>
              <a:rPr lang="en-US" sz="1200" dirty="0" err="1" smtClean="0"/>
              <a:t>seviyesi</a:t>
            </a:r>
            <a:r>
              <a:rPr lang="en-US" sz="1200" dirty="0" smtClean="0"/>
              <a:t> </a:t>
            </a:r>
            <a:r>
              <a:rPr lang="en-US" sz="1200" dirty="0" err="1" smtClean="0"/>
              <a:t>açısından</a:t>
            </a:r>
            <a:r>
              <a:rPr lang="en-US" sz="1200" dirty="0" smtClean="0"/>
              <a:t> </a:t>
            </a:r>
            <a:r>
              <a:rPr lang="en-US" sz="1200" dirty="0" err="1" smtClean="0"/>
              <a:t>bu</a:t>
            </a:r>
            <a:r>
              <a:rPr lang="en-US" sz="1200" dirty="0" smtClean="0"/>
              <a:t> </a:t>
            </a:r>
            <a:r>
              <a:rPr lang="en-US" sz="1200" dirty="0" err="1" smtClean="0"/>
              <a:t>çalışmadaki</a:t>
            </a:r>
            <a:r>
              <a:rPr lang="en-US" sz="1200" dirty="0" smtClean="0"/>
              <a:t> </a:t>
            </a:r>
            <a:r>
              <a:rPr lang="en-US" sz="1200" dirty="0" err="1" smtClean="0"/>
              <a:t>annelere</a:t>
            </a:r>
            <a:r>
              <a:rPr lang="en-US" sz="1200" dirty="0" smtClean="0"/>
              <a:t> </a:t>
            </a:r>
            <a:r>
              <a:rPr lang="en-US" sz="1200" dirty="0" err="1" smtClean="0"/>
              <a:t>yakın</a:t>
            </a:r>
            <a:r>
              <a:rPr lang="en-US" sz="1200" dirty="0" smtClean="0"/>
              <a:t> </a:t>
            </a:r>
            <a:r>
              <a:rPr lang="tr-TR" sz="1200" dirty="0" smtClean="0"/>
              <a:t>bir </a:t>
            </a:r>
            <a:r>
              <a:rPr lang="tr-TR" sz="1200" dirty="0" smtClean="0"/>
              <a:t>popülasyonla yapılan Türkçe uyarlama çalışmasından elde edilen sonuçlar 35 - 37.8 arasında değişen </a:t>
            </a:r>
            <a:r>
              <a:rPr lang="en-US" sz="1200" dirty="0" err="1" smtClean="0"/>
              <a:t>ebeveynlik</a:t>
            </a:r>
            <a:r>
              <a:rPr lang="en-US" sz="1200" dirty="0" smtClean="0"/>
              <a:t> </a:t>
            </a:r>
            <a:r>
              <a:rPr lang="en-US" sz="1200" dirty="0" err="1" smtClean="0"/>
              <a:t>stresi</a:t>
            </a:r>
            <a:r>
              <a:rPr lang="en-US" sz="1200" dirty="0" smtClean="0"/>
              <a:t> </a:t>
            </a:r>
            <a:r>
              <a:rPr lang="tr-TR" sz="1200" dirty="0" smtClean="0"/>
              <a:t>puanları </a:t>
            </a:r>
            <a:r>
              <a:rPr lang="tr-TR" sz="1200" dirty="0" smtClean="0"/>
              <a:t>ve 29.4 - 30.4 arasında değişen </a:t>
            </a:r>
            <a:r>
              <a:rPr lang="en-US" sz="1200" dirty="0" err="1" smtClean="0"/>
              <a:t>ebeveyn</a:t>
            </a:r>
            <a:r>
              <a:rPr lang="en-US" sz="1200" dirty="0" err="1" smtClean="0"/>
              <a:t>-çocuk</a:t>
            </a:r>
            <a:r>
              <a:rPr lang="en-US" sz="1200" dirty="0" smtClean="0"/>
              <a:t> </a:t>
            </a:r>
            <a:r>
              <a:rPr lang="en-US" sz="1200" dirty="0" err="1" smtClean="0"/>
              <a:t>sorunlu</a:t>
            </a:r>
            <a:r>
              <a:rPr lang="en-US" sz="1200" dirty="0" smtClean="0"/>
              <a:t> </a:t>
            </a:r>
            <a:r>
              <a:rPr lang="en-US" sz="1200" dirty="0" err="1" smtClean="0"/>
              <a:t>etkileşim</a:t>
            </a:r>
            <a:r>
              <a:rPr lang="en-US" sz="1200" dirty="0" smtClean="0"/>
              <a:t> </a:t>
            </a:r>
            <a:r>
              <a:rPr lang="tr-TR" sz="1200" dirty="0" smtClean="0"/>
              <a:t>puanları </a:t>
            </a:r>
            <a:r>
              <a:rPr lang="en-US" sz="1200" dirty="0" err="1" smtClean="0"/>
              <a:t>bgöstermiştir</a:t>
            </a:r>
            <a:r>
              <a:rPr lang="tr-TR" sz="1200" dirty="0" smtClean="0"/>
              <a:t>*. </a:t>
            </a:r>
            <a:r>
              <a:rPr lang="tr-TR" sz="1200" dirty="0" smtClean="0"/>
              <a:t>Yüksek puanlar, </a:t>
            </a:r>
            <a:r>
              <a:rPr lang="en-US" sz="1200" dirty="0" err="1" smtClean="0"/>
              <a:t>ebeveynlik</a:t>
            </a:r>
            <a:r>
              <a:rPr lang="en-US" sz="1200" dirty="0" smtClean="0"/>
              <a:t> </a:t>
            </a:r>
            <a:r>
              <a:rPr lang="en-US" sz="1200" dirty="0" err="1" smtClean="0"/>
              <a:t>rolünden</a:t>
            </a:r>
            <a:r>
              <a:rPr lang="en-US" sz="1200" dirty="0" smtClean="0"/>
              <a:t> </a:t>
            </a:r>
            <a:r>
              <a:rPr lang="en-US" sz="1200" dirty="0" err="1" smtClean="0"/>
              <a:t>yüksek</a:t>
            </a:r>
            <a:r>
              <a:rPr lang="en-US" sz="1200" dirty="0" smtClean="0"/>
              <a:t> </a:t>
            </a:r>
            <a:r>
              <a:rPr lang="en-US" sz="1200" dirty="0" err="1" smtClean="0"/>
              <a:t>seviyede</a:t>
            </a:r>
            <a:r>
              <a:rPr lang="en-US" sz="1200" dirty="0" smtClean="0"/>
              <a:t> </a:t>
            </a:r>
            <a:r>
              <a:rPr lang="tr-TR" sz="1200" dirty="0" err="1" smtClean="0"/>
              <a:t>rahatsı</a:t>
            </a:r>
            <a:r>
              <a:rPr lang="en-US" sz="1200" dirty="0" err="1" smtClean="0"/>
              <a:t>zlık</a:t>
            </a:r>
            <a:r>
              <a:rPr lang="en-US" sz="1200" dirty="0" smtClean="0"/>
              <a:t> </a:t>
            </a:r>
            <a:r>
              <a:rPr lang="en-US" sz="1200" dirty="0" err="1" smtClean="0"/>
              <a:t>duyan</a:t>
            </a:r>
            <a:r>
              <a:rPr lang="en-US" sz="1200" dirty="0" smtClean="0"/>
              <a:t> </a:t>
            </a:r>
            <a:r>
              <a:rPr lang="en-US" sz="1200" dirty="0" err="1" smtClean="0"/>
              <a:t>ve</a:t>
            </a:r>
            <a:r>
              <a:rPr lang="en-US" sz="1200" dirty="0" smtClean="0"/>
              <a:t> </a:t>
            </a:r>
            <a:r>
              <a:rPr lang="tr-TR" sz="1200" dirty="0" smtClean="0"/>
              <a:t> </a:t>
            </a:r>
            <a:r>
              <a:rPr lang="en-US" sz="1200" dirty="0" err="1" smtClean="0"/>
              <a:t>çocuğuna</a:t>
            </a:r>
            <a:r>
              <a:rPr lang="en-US" sz="1200" dirty="0" smtClean="0"/>
              <a:t> </a:t>
            </a:r>
            <a:r>
              <a:rPr lang="en-US" sz="1200" dirty="0" err="1" smtClean="0"/>
              <a:t>dayanmakta</a:t>
            </a:r>
            <a:r>
              <a:rPr lang="en-US" sz="1200" dirty="0" smtClean="0"/>
              <a:t> </a:t>
            </a:r>
            <a:r>
              <a:rPr lang="en-US" sz="1200" dirty="0" err="1" smtClean="0"/>
              <a:t>zorlanan</a:t>
            </a:r>
            <a:r>
              <a:rPr lang="en-US" sz="1200" dirty="0" smtClean="0"/>
              <a:t> </a:t>
            </a:r>
            <a:r>
              <a:rPr lang="en-US" sz="1200" dirty="0" err="1" smtClean="0"/>
              <a:t>bir</a:t>
            </a:r>
            <a:r>
              <a:rPr lang="en-US" sz="1200" dirty="0" smtClean="0"/>
              <a:t> </a:t>
            </a:r>
            <a:r>
              <a:rPr lang="en-US" sz="1200" dirty="0" err="1" smtClean="0"/>
              <a:t>ebeveyn</a:t>
            </a:r>
            <a:r>
              <a:rPr lang="en-US" sz="1200" dirty="0" err="1" smtClean="0"/>
              <a:t>e</a:t>
            </a:r>
            <a:r>
              <a:rPr lang="en-US" sz="1200" dirty="0" smtClean="0"/>
              <a:t> </a:t>
            </a:r>
            <a:r>
              <a:rPr lang="en-US" sz="1200" dirty="0" err="1" smtClean="0"/>
              <a:t>işaret</a:t>
            </a:r>
            <a:r>
              <a:rPr lang="en-US" sz="1200" dirty="0" smtClean="0"/>
              <a:t> </a:t>
            </a:r>
            <a:r>
              <a:rPr lang="en-US" sz="1200" dirty="0" err="1" smtClean="0"/>
              <a:t>edere</a:t>
            </a:r>
            <a:r>
              <a:rPr lang="en-US" sz="1200" dirty="0" smtClean="0"/>
              <a:t>. </a:t>
            </a:r>
            <a:endParaRPr lang="tr-TR" sz="1200" dirty="0" smtClean="0"/>
          </a:p>
          <a:p>
            <a:pPr algn="just"/>
            <a:endParaRPr lang="tr-TR" sz="1200" dirty="0" smtClean="0"/>
          </a:p>
          <a:p>
            <a:pPr algn="just"/>
            <a:r>
              <a:rPr lang="tr-TR" sz="1200" dirty="0" smtClean="0"/>
              <a:t>Müdahale grubundaki </a:t>
            </a:r>
            <a:r>
              <a:rPr lang="tr-TR" sz="1200" dirty="0" smtClean="0"/>
              <a:t>anneler</a:t>
            </a:r>
            <a:r>
              <a:rPr lang="en-US" sz="1200" dirty="0" smtClean="0"/>
              <a:t>in </a:t>
            </a:r>
            <a:r>
              <a:rPr lang="en-US" sz="1200" dirty="0" err="1" smtClean="0"/>
              <a:t>kontrol</a:t>
            </a:r>
            <a:r>
              <a:rPr lang="en-US" sz="1200" dirty="0" smtClean="0"/>
              <a:t> </a:t>
            </a:r>
            <a:r>
              <a:rPr lang="en-US" sz="1200" dirty="0" err="1" smtClean="0"/>
              <a:t>grubu</a:t>
            </a:r>
            <a:r>
              <a:rPr lang="en-US" sz="1200" dirty="0" smtClean="0"/>
              <a:t> </a:t>
            </a:r>
            <a:r>
              <a:rPr lang="en-US" sz="1200" dirty="0" err="1" smtClean="0"/>
              <a:t>annelerine</a:t>
            </a:r>
            <a:r>
              <a:rPr lang="en-US" sz="1200" dirty="0" smtClean="0"/>
              <a:t> </a:t>
            </a:r>
            <a:r>
              <a:rPr lang="en-US" sz="1200" dirty="0" err="1" smtClean="0"/>
              <a:t>kıyasla</a:t>
            </a:r>
            <a:r>
              <a:rPr lang="en-US" sz="1200" dirty="0" smtClean="0"/>
              <a:t> </a:t>
            </a:r>
            <a:r>
              <a:rPr lang="tr-TR" sz="1200" dirty="0" smtClean="0"/>
              <a:t>, </a:t>
            </a:r>
            <a:r>
              <a:rPr lang="tr-TR" sz="1200" dirty="0" smtClean="0"/>
              <a:t>müdahale öncesi değerlendirmede </a:t>
            </a:r>
            <a:r>
              <a:rPr lang="en-US" sz="1200" dirty="0" err="1" smtClean="0"/>
              <a:t>ebeveynlik</a:t>
            </a:r>
            <a:r>
              <a:rPr lang="en-US" sz="1200" dirty="0" smtClean="0"/>
              <a:t> </a:t>
            </a:r>
            <a:r>
              <a:rPr lang="en-US" sz="1200" dirty="0" err="1" smtClean="0"/>
              <a:t>stresi</a:t>
            </a:r>
            <a:r>
              <a:rPr lang="en-US" sz="1200" dirty="0" smtClean="0"/>
              <a:t> </a:t>
            </a:r>
            <a:r>
              <a:rPr lang="tr-TR" sz="1200" dirty="0" smtClean="0"/>
              <a:t>ve </a:t>
            </a:r>
            <a:r>
              <a:rPr lang="en-US" sz="1200" dirty="0" err="1" smtClean="0"/>
              <a:t>ebeveyn-çocuk</a:t>
            </a:r>
            <a:r>
              <a:rPr lang="en-US" sz="1200" dirty="0" smtClean="0"/>
              <a:t> </a:t>
            </a:r>
            <a:r>
              <a:rPr lang="en-US" sz="1200" dirty="0" err="1" smtClean="0"/>
              <a:t>sorunlu</a:t>
            </a:r>
            <a:r>
              <a:rPr lang="en-US" sz="1200" dirty="0" smtClean="0"/>
              <a:t> </a:t>
            </a:r>
            <a:r>
              <a:rPr lang="en-US" sz="1200" dirty="0" err="1" smtClean="0"/>
              <a:t>etkileşim</a:t>
            </a:r>
            <a:r>
              <a:rPr lang="en-US" sz="1200" dirty="0" smtClean="0"/>
              <a:t> </a:t>
            </a:r>
            <a:r>
              <a:rPr lang="tr-TR" sz="1200" dirty="0" smtClean="0"/>
              <a:t>puanlarının </a:t>
            </a:r>
            <a:r>
              <a:rPr lang="tr-TR" sz="1200" dirty="0" smtClean="0"/>
              <a:t>anlamlı derecede yüksek </a:t>
            </a:r>
            <a:r>
              <a:rPr lang="en-US" sz="1200" dirty="0" err="1" smtClean="0"/>
              <a:t>olduğu</a:t>
            </a:r>
            <a:r>
              <a:rPr lang="en-US" sz="1200" dirty="0" smtClean="0"/>
              <a:t> </a:t>
            </a:r>
            <a:r>
              <a:rPr lang="en-US" sz="1200" dirty="0" err="1" smtClean="0"/>
              <a:t>görülmüştür</a:t>
            </a:r>
            <a:r>
              <a:rPr lang="en-US" sz="1200" dirty="0" smtClean="0"/>
              <a:t> </a:t>
            </a:r>
            <a:r>
              <a:rPr lang="tr-TR" sz="1200" dirty="0" smtClean="0"/>
              <a:t> </a:t>
            </a:r>
            <a:r>
              <a:rPr lang="tr-TR" sz="1200" dirty="0" smtClean="0"/>
              <a:t>(sırasıyla 36.6 - 31.7 ve 25.7 - 19.9). </a:t>
            </a:r>
            <a:r>
              <a:rPr lang="tr-TR" sz="1200" dirty="0" smtClean="0"/>
              <a:t>Müdahale</a:t>
            </a:r>
            <a:r>
              <a:rPr lang="en-US" sz="1200" dirty="0" smtClean="0"/>
              <a:t>den</a:t>
            </a:r>
            <a:r>
              <a:rPr lang="en-US" sz="1200" dirty="0"/>
              <a:t> </a:t>
            </a:r>
            <a:r>
              <a:rPr lang="tr-TR" sz="1200" dirty="0" smtClean="0"/>
              <a:t>6 </a:t>
            </a:r>
            <a:r>
              <a:rPr lang="tr-TR" sz="1200" dirty="0" smtClean="0"/>
              <a:t>ay </a:t>
            </a:r>
            <a:r>
              <a:rPr lang="en-US" sz="1200" dirty="0" err="1" smtClean="0"/>
              <a:t>sonraki</a:t>
            </a:r>
            <a:r>
              <a:rPr lang="en-US" sz="1200" dirty="0" smtClean="0"/>
              <a:t> </a:t>
            </a:r>
            <a:r>
              <a:rPr lang="en-US" sz="1200" dirty="0" err="1" smtClean="0"/>
              <a:t>değerlendirmede</a:t>
            </a:r>
            <a:r>
              <a:rPr lang="en-US" sz="1200" dirty="0" smtClean="0"/>
              <a:t> </a:t>
            </a:r>
            <a:r>
              <a:rPr lang="en-US" sz="1200" dirty="0" err="1" smtClean="0"/>
              <a:t>ise</a:t>
            </a:r>
            <a:r>
              <a:rPr lang="en-US" sz="1200" dirty="0" smtClean="0"/>
              <a:t> her </a:t>
            </a:r>
            <a:r>
              <a:rPr lang="en-US" sz="1200" dirty="0" err="1" smtClean="0"/>
              <a:t>iki</a:t>
            </a:r>
            <a:r>
              <a:rPr lang="en-US" sz="1200" dirty="0" smtClean="0"/>
              <a:t> </a:t>
            </a:r>
            <a:r>
              <a:rPr lang="en-US" sz="1200" dirty="0" err="1" smtClean="0"/>
              <a:t>puanda</a:t>
            </a:r>
            <a:r>
              <a:rPr lang="en-US" sz="1200" dirty="0" smtClean="0"/>
              <a:t> da </a:t>
            </a:r>
            <a:r>
              <a:rPr lang="tr-TR" sz="1200" dirty="0" smtClean="0"/>
              <a:t>anlamlı </a:t>
            </a:r>
            <a:r>
              <a:rPr lang="tr-TR" sz="1200" dirty="0" smtClean="0"/>
              <a:t>derecede </a:t>
            </a:r>
            <a:r>
              <a:rPr lang="en-US" sz="1200" dirty="0" err="1" smtClean="0"/>
              <a:t>düşüş</a:t>
            </a:r>
            <a:r>
              <a:rPr lang="en-US" sz="1200" dirty="0" smtClean="0"/>
              <a:t> </a:t>
            </a:r>
            <a:r>
              <a:rPr lang="en-US" sz="1200" dirty="0" err="1" smtClean="0"/>
              <a:t>görülürken</a:t>
            </a:r>
            <a:r>
              <a:rPr lang="en-US" sz="1200" dirty="0" smtClean="0"/>
              <a:t> </a:t>
            </a:r>
            <a:r>
              <a:rPr lang="en-US" sz="1200" dirty="0" err="1" smtClean="0"/>
              <a:t>müdahale</a:t>
            </a:r>
            <a:r>
              <a:rPr lang="en-US" sz="1200" dirty="0" smtClean="0"/>
              <a:t> </a:t>
            </a:r>
            <a:r>
              <a:rPr lang="en-US" sz="1200" dirty="0" err="1" smtClean="0"/>
              <a:t>grubu</a:t>
            </a:r>
            <a:r>
              <a:rPr lang="en-US" sz="1200" dirty="0" smtClean="0"/>
              <a:t> </a:t>
            </a:r>
            <a:r>
              <a:rPr lang="en-US" sz="1200" dirty="0" err="1" smtClean="0"/>
              <a:t>annelerin</a:t>
            </a:r>
            <a:r>
              <a:rPr lang="en-US" sz="1200" dirty="0" smtClean="0"/>
              <a:t> </a:t>
            </a:r>
            <a:r>
              <a:rPr lang="en-US" sz="1200" dirty="0" err="1" smtClean="0"/>
              <a:t>puanlarının</a:t>
            </a:r>
            <a:r>
              <a:rPr lang="en-US" sz="1200" dirty="0" smtClean="0"/>
              <a:t> </a:t>
            </a:r>
            <a:r>
              <a:rPr lang="en-US" sz="1200" dirty="0" err="1" smtClean="0"/>
              <a:t>kontrol</a:t>
            </a:r>
            <a:r>
              <a:rPr lang="en-US" sz="1200" dirty="0" smtClean="0"/>
              <a:t> </a:t>
            </a:r>
            <a:r>
              <a:rPr lang="en-US" sz="1200" dirty="0" err="1" smtClean="0"/>
              <a:t>grubu</a:t>
            </a:r>
            <a:r>
              <a:rPr lang="en-US" sz="1200" dirty="0" smtClean="0"/>
              <a:t> </a:t>
            </a:r>
            <a:r>
              <a:rPr lang="en-US" sz="1200" dirty="0" err="1" smtClean="0"/>
              <a:t>annlerden</a:t>
            </a:r>
            <a:r>
              <a:rPr lang="en-US" sz="1200" dirty="0" smtClean="0"/>
              <a:t> </a:t>
            </a:r>
            <a:r>
              <a:rPr lang="en-US" sz="1200" dirty="0" err="1" smtClean="0"/>
              <a:t>özellikle</a:t>
            </a:r>
            <a:r>
              <a:rPr lang="en-US" sz="1200" dirty="0" smtClean="0"/>
              <a:t> </a:t>
            </a:r>
            <a:r>
              <a:rPr lang="en-US" sz="1200" dirty="0" err="1" smtClean="0"/>
              <a:t>ebeveynlik</a:t>
            </a:r>
            <a:r>
              <a:rPr lang="en-US" sz="1200" dirty="0" smtClean="0"/>
              <a:t> </a:t>
            </a:r>
            <a:r>
              <a:rPr lang="en-US" sz="1200" dirty="0" err="1" smtClean="0"/>
              <a:t>stresi</a:t>
            </a:r>
            <a:r>
              <a:rPr lang="en-US" sz="1200" dirty="0" smtClean="0"/>
              <a:t> </a:t>
            </a:r>
            <a:r>
              <a:rPr lang="en-US" sz="1200" dirty="0" err="1" smtClean="0"/>
              <a:t>alanında</a:t>
            </a:r>
            <a:r>
              <a:rPr lang="en-US" sz="1200" dirty="0" smtClean="0"/>
              <a:t> </a:t>
            </a:r>
            <a:r>
              <a:rPr lang="en-US" sz="1200" dirty="0" err="1" smtClean="0"/>
              <a:t>yüksek</a:t>
            </a:r>
            <a:r>
              <a:rPr lang="en-US" sz="1200" dirty="0" smtClean="0"/>
              <a:t> </a:t>
            </a:r>
            <a:r>
              <a:rPr lang="en-US" sz="1200" dirty="0" err="1" smtClean="0"/>
              <a:t>olmaya</a:t>
            </a:r>
            <a:r>
              <a:rPr lang="en-US" sz="1200" dirty="0" smtClean="0"/>
              <a:t> </a:t>
            </a:r>
            <a:r>
              <a:rPr lang="en-US" sz="1200" dirty="0" err="1" smtClean="0"/>
              <a:t>devam</a:t>
            </a:r>
            <a:r>
              <a:rPr lang="en-US" sz="1200" dirty="0" smtClean="0"/>
              <a:t> </a:t>
            </a:r>
            <a:r>
              <a:rPr lang="en-US" sz="1200" dirty="0" err="1" smtClean="0"/>
              <a:t>ettiği</a:t>
            </a:r>
            <a:r>
              <a:rPr lang="en-US" sz="1200" dirty="0" smtClean="0"/>
              <a:t> </a:t>
            </a:r>
            <a:r>
              <a:rPr lang="en-US" sz="1200" dirty="0" err="1" smtClean="0"/>
              <a:t>görülmektedir</a:t>
            </a:r>
            <a:r>
              <a:rPr lang="en-US" sz="1200" dirty="0" smtClean="0"/>
              <a:t>. </a:t>
            </a:r>
            <a:r>
              <a:rPr lang="tr-TR" sz="1200" dirty="0" smtClean="0"/>
              <a:t> </a:t>
            </a:r>
            <a:r>
              <a:rPr lang="tr-TR" sz="1200" dirty="0" smtClean="0"/>
              <a:t>(sırasıyla 32.2'e 29.4 ve 20.9'a karşılık 19.6). Bununla birlikte, müdahale grubu için değişimin büyüklüğü, kontrol grubu için gözlenenden önemli ölçüde daha yüksektir (PD için -4.5 - -2.3 ve PCDI için -4.8 - </a:t>
            </a:r>
            <a:r>
              <a:rPr lang="tr-TR" sz="1200" dirty="0" smtClean="0"/>
              <a:t>0.2</a:t>
            </a:r>
            <a:r>
              <a:rPr lang="en-US" sz="1200" dirty="0" smtClean="0"/>
              <a:t>)</a:t>
            </a:r>
            <a:r>
              <a:rPr lang="tr-TR" sz="1200" dirty="0" smtClean="0"/>
              <a:t>.</a:t>
            </a:r>
            <a:endParaRPr lang="tr-TR" sz="1200" dirty="0" smtClean="0"/>
          </a:p>
          <a:p>
            <a:pPr algn="just"/>
            <a:endParaRPr lang="tr-TR" sz="1200" dirty="0" smtClean="0"/>
          </a:p>
          <a:p>
            <a:pPr algn="just"/>
            <a:r>
              <a:rPr lang="tr-TR" sz="1200" dirty="0" smtClean="0"/>
              <a:t>Müdahale grubundaki anneler </a:t>
            </a:r>
            <a:r>
              <a:rPr lang="en-US" sz="1200" dirty="0" err="1" smtClean="0"/>
              <a:t>programa</a:t>
            </a:r>
            <a:r>
              <a:rPr lang="en-US" sz="1200" dirty="0" smtClean="0"/>
              <a:t> </a:t>
            </a:r>
            <a:r>
              <a:rPr lang="tr-TR" sz="1200" dirty="0" smtClean="0"/>
              <a:t>çok </a:t>
            </a:r>
            <a:r>
              <a:rPr lang="tr-TR" sz="1200" dirty="0" smtClean="0"/>
              <a:t>daha </a:t>
            </a:r>
            <a:r>
              <a:rPr lang="tr-TR" sz="1200" dirty="0" err="1" smtClean="0"/>
              <a:t>sıkıntıl</a:t>
            </a:r>
            <a:r>
              <a:rPr lang="en-US" sz="1200" dirty="0" err="1" smtClean="0"/>
              <a:t>ı</a:t>
            </a:r>
            <a:r>
              <a:rPr lang="tr-TR" sz="1200" dirty="0" smtClean="0"/>
              <a:t> </a:t>
            </a:r>
            <a:r>
              <a:rPr lang="tr-TR" sz="1200" dirty="0" smtClean="0"/>
              <a:t>ve çocuklarını </a:t>
            </a:r>
            <a:r>
              <a:rPr lang="en-US" sz="1200" dirty="0" err="1" smtClean="0"/>
              <a:t>tolere</a:t>
            </a:r>
            <a:r>
              <a:rPr lang="en-US" sz="1200" dirty="0" smtClean="0"/>
              <a:t> </a:t>
            </a:r>
            <a:r>
              <a:rPr lang="en-US" sz="1200" dirty="0" err="1" smtClean="0"/>
              <a:t>etmekte</a:t>
            </a:r>
            <a:r>
              <a:rPr lang="en-US" sz="1200" dirty="0" smtClean="0"/>
              <a:t> </a:t>
            </a:r>
            <a:r>
              <a:rPr lang="en-US" sz="1200" dirty="0" err="1" smtClean="0"/>
              <a:t>zorlanır</a:t>
            </a:r>
            <a:r>
              <a:rPr lang="en-US" sz="1200" dirty="0" smtClean="0"/>
              <a:t> </a:t>
            </a:r>
            <a:r>
              <a:rPr lang="en-US" sz="1200" dirty="0" err="1" smtClean="0"/>
              <a:t>başlamışlar</a:t>
            </a:r>
            <a:r>
              <a:rPr lang="en-US" sz="1200" dirty="0" smtClean="0"/>
              <a:t>, </a:t>
            </a:r>
            <a:r>
              <a:rPr lang="en-US" sz="1200" dirty="0" err="1" smtClean="0"/>
              <a:t>ancak</a:t>
            </a:r>
            <a:r>
              <a:rPr lang="en-US" sz="1200" dirty="0" smtClean="0"/>
              <a:t> </a:t>
            </a:r>
            <a:r>
              <a:rPr lang="tr-TR" sz="1200" dirty="0" smtClean="0"/>
              <a:t>programa </a:t>
            </a:r>
            <a:r>
              <a:rPr lang="en-US" sz="1200" dirty="0" err="1" smtClean="0"/>
              <a:t>katılım</a:t>
            </a:r>
            <a:r>
              <a:rPr lang="en-US" sz="1200" dirty="0" smtClean="0"/>
              <a:t> </a:t>
            </a:r>
            <a:r>
              <a:rPr lang="tr-TR" sz="1200" dirty="0" smtClean="0"/>
              <a:t>sonra</a:t>
            </a:r>
            <a:r>
              <a:rPr lang="en-US" sz="1200" dirty="0" err="1" smtClean="0"/>
              <a:t>sı</a:t>
            </a:r>
            <a:r>
              <a:rPr lang="tr-TR" sz="1200" dirty="0" smtClean="0"/>
              <a:t>, </a:t>
            </a:r>
            <a:r>
              <a:rPr lang="en-US" sz="1200" dirty="0" err="1" smtClean="0"/>
              <a:t>ebeveynlik</a:t>
            </a:r>
            <a:r>
              <a:rPr lang="en-US" sz="1200" dirty="0" smtClean="0"/>
              <a:t> </a:t>
            </a:r>
            <a:r>
              <a:rPr lang="en-US" sz="1200" dirty="0" err="1" smtClean="0"/>
              <a:t>sıkıntılarında</a:t>
            </a:r>
            <a:r>
              <a:rPr lang="en-US" sz="1200" dirty="0" smtClean="0"/>
              <a:t> </a:t>
            </a:r>
            <a:r>
              <a:rPr lang="en-US" sz="1200" dirty="0" err="1" smtClean="0"/>
              <a:t>anlamlı</a:t>
            </a:r>
            <a:r>
              <a:rPr lang="en-US" sz="1200" dirty="0" smtClean="0"/>
              <a:t> </a:t>
            </a:r>
            <a:r>
              <a:rPr lang="en-US" sz="1200" dirty="0" err="1" smtClean="0"/>
              <a:t>bir</a:t>
            </a:r>
            <a:r>
              <a:rPr lang="en-US" sz="1200" dirty="0" smtClean="0"/>
              <a:t> </a:t>
            </a:r>
            <a:r>
              <a:rPr lang="en-US" sz="1200" dirty="0" err="1" smtClean="0"/>
              <a:t>düşüş</a:t>
            </a:r>
            <a:r>
              <a:rPr lang="en-US" sz="1200" dirty="0" smtClean="0"/>
              <a:t> </a:t>
            </a:r>
            <a:r>
              <a:rPr lang="en-US" sz="1200" dirty="0" err="1" smtClean="0"/>
              <a:t>gösterirken</a:t>
            </a:r>
            <a:r>
              <a:rPr lang="en-US" sz="1200" dirty="0" smtClean="0"/>
              <a:t> </a:t>
            </a:r>
            <a:r>
              <a:rPr lang="en-US" sz="1200" dirty="0" err="1" smtClean="0"/>
              <a:t>çocuklarını</a:t>
            </a:r>
            <a:r>
              <a:rPr lang="en-US" sz="1200" dirty="0" smtClean="0"/>
              <a:t> </a:t>
            </a:r>
            <a:r>
              <a:rPr lang="en-US" sz="1200" dirty="0" err="1" smtClean="0"/>
              <a:t>daha</a:t>
            </a:r>
            <a:r>
              <a:rPr lang="en-US" sz="1200" dirty="0" smtClean="0"/>
              <a:t> “</a:t>
            </a:r>
            <a:r>
              <a:rPr lang="en-US" sz="1200" dirty="0" err="1" smtClean="0"/>
              <a:t>dayanılır</a:t>
            </a:r>
            <a:r>
              <a:rPr lang="en-US" sz="1200" dirty="0" smtClean="0"/>
              <a:t>” </a:t>
            </a:r>
            <a:r>
              <a:rPr lang="en-US" sz="1200" dirty="0" err="1" smtClean="0"/>
              <a:t>yaşantılamaya</a:t>
            </a:r>
            <a:r>
              <a:rPr lang="en-US" sz="1200" dirty="0" smtClean="0"/>
              <a:t> </a:t>
            </a:r>
            <a:r>
              <a:rPr lang="en-US" sz="1200" dirty="0" err="1" smtClean="0"/>
              <a:t>başlamışlardır</a:t>
            </a:r>
            <a:r>
              <a:rPr lang="en-US" sz="1200" dirty="0" smtClean="0"/>
              <a:t> </a:t>
            </a:r>
            <a:r>
              <a:rPr lang="en-US" sz="1200" dirty="0" err="1" smtClean="0"/>
              <a:t>diyebiliriz</a:t>
            </a:r>
            <a:r>
              <a:rPr lang="en-US" sz="1200" dirty="0" smtClean="0"/>
              <a:t>. </a:t>
            </a:r>
            <a:endParaRPr lang="tr-TR" sz="1200" dirty="0" smtClean="0"/>
          </a:p>
        </p:txBody>
      </p:sp>
      <p:sp>
        <p:nvSpPr>
          <p:cNvPr id="5" name="TextBox 4"/>
          <p:cNvSpPr txBox="1"/>
          <p:nvPr/>
        </p:nvSpPr>
        <p:spPr>
          <a:xfrm>
            <a:off x="6928841" y="5988673"/>
            <a:ext cx="5035640" cy="600164"/>
          </a:xfrm>
          <a:prstGeom prst="rect">
            <a:avLst/>
          </a:prstGeom>
          <a:noFill/>
        </p:spPr>
        <p:txBody>
          <a:bodyPr wrap="square" rtlCol="0">
            <a:spAutoFit/>
          </a:bodyPr>
          <a:lstStyle/>
          <a:p>
            <a:r>
              <a:rPr lang="en-US" sz="1100" dirty="0" smtClean="0"/>
              <a:t>*</a:t>
            </a:r>
            <a:r>
              <a:rPr lang="en-US" sz="1100" dirty="0" err="1" smtClean="0"/>
              <a:t>Mert</a:t>
            </a:r>
            <a:r>
              <a:rPr lang="en-US" sz="1100" dirty="0" smtClean="0"/>
              <a:t>, E., </a:t>
            </a:r>
            <a:r>
              <a:rPr lang="en-US" sz="1100" dirty="0" err="1" smtClean="0"/>
              <a:t>Hallıoğlu</a:t>
            </a:r>
            <a:r>
              <a:rPr lang="en-US" sz="1100" dirty="0" smtClean="0"/>
              <a:t>, O. &amp; </a:t>
            </a:r>
            <a:r>
              <a:rPr lang="en-US" sz="1100" dirty="0" err="1" smtClean="0"/>
              <a:t>Ankaralı</a:t>
            </a:r>
            <a:r>
              <a:rPr lang="en-US" sz="1100" dirty="0" smtClean="0"/>
              <a:t> </a:t>
            </a:r>
            <a:r>
              <a:rPr lang="en-US" sz="1100" dirty="0" err="1" smtClean="0"/>
              <a:t>Çamdeviren</a:t>
            </a:r>
            <a:r>
              <a:rPr lang="en-US" sz="1100" dirty="0" smtClean="0"/>
              <a:t>, H. (</a:t>
            </a:r>
            <a:r>
              <a:rPr lang="en-US" sz="1100" dirty="0"/>
              <a:t>2008). Turkish version of the parenting stress index short form: a psychometric study. </a:t>
            </a:r>
            <a:r>
              <a:rPr lang="en-US" sz="1100" i="1" dirty="0" err="1"/>
              <a:t>Turkiye</a:t>
            </a:r>
            <a:r>
              <a:rPr lang="en-US" sz="1100" i="1" dirty="0"/>
              <a:t> </a:t>
            </a:r>
            <a:r>
              <a:rPr lang="en-US" sz="1100" i="1" dirty="0" err="1"/>
              <a:t>Klinikleri</a:t>
            </a:r>
            <a:r>
              <a:rPr lang="en-US" sz="1100" i="1" dirty="0"/>
              <a:t> Journal of Medical Sciences</a:t>
            </a:r>
            <a:r>
              <a:rPr lang="en-US" sz="1100" dirty="0"/>
              <a:t>, </a:t>
            </a:r>
            <a:r>
              <a:rPr lang="en-US" sz="1100" i="1" dirty="0"/>
              <a:t>28</a:t>
            </a:r>
            <a:r>
              <a:rPr lang="en-US" sz="1100" dirty="0"/>
              <a:t>(3), 291-296.</a:t>
            </a:r>
            <a:endParaRPr lang="tr-TR" sz="1100" dirty="0"/>
          </a:p>
        </p:txBody>
      </p:sp>
      <p:graphicFrame>
        <p:nvGraphicFramePr>
          <p:cNvPr id="10" name="Chart 9"/>
          <p:cNvGraphicFramePr/>
          <p:nvPr>
            <p:extLst>
              <p:ext uri="{D42A27DB-BD31-4B8C-83A1-F6EECF244321}">
                <p14:modId xmlns:p14="http://schemas.microsoft.com/office/powerpoint/2010/main" val="1070543184"/>
              </p:ext>
            </p:extLst>
          </p:nvPr>
        </p:nvGraphicFramePr>
        <p:xfrm>
          <a:off x="6801809" y="1555475"/>
          <a:ext cx="5026133" cy="17736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p:nvPr>
            <p:extLst>
              <p:ext uri="{D42A27DB-BD31-4B8C-83A1-F6EECF244321}">
                <p14:modId xmlns:p14="http://schemas.microsoft.com/office/powerpoint/2010/main" val="3221075900"/>
              </p:ext>
            </p:extLst>
          </p:nvPr>
        </p:nvGraphicFramePr>
        <p:xfrm>
          <a:off x="6801809" y="4112872"/>
          <a:ext cx="5026133" cy="1773651"/>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7412115" y="1214833"/>
            <a:ext cx="1673087" cy="338554"/>
          </a:xfrm>
          <a:prstGeom prst="rect">
            <a:avLst/>
          </a:prstGeom>
          <a:noFill/>
        </p:spPr>
        <p:txBody>
          <a:bodyPr wrap="none" rtlCol="0">
            <a:spAutoFit/>
          </a:bodyPr>
          <a:lstStyle/>
          <a:p>
            <a:r>
              <a:rPr lang="tr-TR" sz="1600" b="1" dirty="0" smtClean="0">
                <a:solidFill>
                  <a:srgbClr val="C00000"/>
                </a:solidFill>
              </a:rPr>
              <a:t>PD-Ebeveyn Stres</a:t>
            </a:r>
            <a:endParaRPr lang="tr-TR" sz="1600" b="1" dirty="0">
              <a:solidFill>
                <a:srgbClr val="C00000"/>
              </a:solidFill>
            </a:endParaRPr>
          </a:p>
        </p:txBody>
      </p:sp>
      <p:sp>
        <p:nvSpPr>
          <p:cNvPr id="14" name="TextBox 13"/>
          <p:cNvSpPr txBox="1"/>
          <p:nvPr/>
        </p:nvSpPr>
        <p:spPr>
          <a:xfrm>
            <a:off x="7412115" y="3774318"/>
            <a:ext cx="2397644" cy="338554"/>
          </a:xfrm>
          <a:prstGeom prst="rect">
            <a:avLst/>
          </a:prstGeom>
          <a:noFill/>
        </p:spPr>
        <p:txBody>
          <a:bodyPr wrap="none" rtlCol="0">
            <a:spAutoFit/>
          </a:bodyPr>
          <a:lstStyle/>
          <a:p>
            <a:r>
              <a:rPr lang="tr-TR" sz="1600" b="1" dirty="0" err="1" smtClean="0">
                <a:solidFill>
                  <a:srgbClr val="C00000"/>
                </a:solidFill>
              </a:rPr>
              <a:t>PCDI</a:t>
            </a:r>
            <a:r>
              <a:rPr lang="tr-TR" sz="1600" b="1" dirty="0" smtClean="0">
                <a:solidFill>
                  <a:srgbClr val="C00000"/>
                </a:solidFill>
              </a:rPr>
              <a:t>-Ebeveyn Çocuk Stres</a:t>
            </a:r>
            <a:endParaRPr lang="tr-TR" sz="1600" b="1" dirty="0">
              <a:solidFill>
                <a:srgbClr val="C00000"/>
              </a:solidFill>
            </a:endParaRPr>
          </a:p>
        </p:txBody>
      </p:sp>
    </p:spTree>
    <p:extLst>
      <p:ext uri="{BB962C8B-B14F-4D97-AF65-F5344CB8AC3E}">
        <p14:creationId xmlns:p14="http://schemas.microsoft.com/office/powerpoint/2010/main" val="35063884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Ebeveyn Stres</a:t>
            </a:r>
            <a:r>
              <a:rPr lang="en-US" dirty="0"/>
              <a:t> </a:t>
            </a:r>
            <a:r>
              <a:rPr lang="tr-TR" dirty="0"/>
              <a:t>Endeksi</a:t>
            </a:r>
            <a:r>
              <a:rPr lang="en-US" dirty="0"/>
              <a:t>- PSI-SF</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46</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428891"/>
              </p:ext>
            </p:extLst>
          </p:nvPr>
        </p:nvGraphicFramePr>
        <p:xfrm>
          <a:off x="2752344" y="1361116"/>
          <a:ext cx="9272018" cy="5181770"/>
        </p:xfrm>
        <a:graphic>
          <a:graphicData uri="http://schemas.openxmlformats.org/drawingml/2006/table">
            <a:tbl>
              <a:tblPr>
                <a:tableStyleId>{5C22544A-7EE6-4342-B048-85BDC9FD1C3A}</a:tableStyleId>
              </a:tblPr>
              <a:tblGrid>
                <a:gridCol w="6542486">
                  <a:extLst>
                    <a:ext uri="{9D8B030D-6E8A-4147-A177-3AD203B41FA5}">
                      <a16:colId xmlns:a16="http://schemas.microsoft.com/office/drawing/2014/main" xmlns="" val="20000"/>
                    </a:ext>
                  </a:extLst>
                </a:gridCol>
                <a:gridCol w="454922">
                  <a:extLst>
                    <a:ext uri="{9D8B030D-6E8A-4147-A177-3AD203B41FA5}">
                      <a16:colId xmlns:a16="http://schemas.microsoft.com/office/drawing/2014/main" xmlns="" val="20001"/>
                    </a:ext>
                  </a:extLst>
                </a:gridCol>
                <a:gridCol w="454922">
                  <a:extLst>
                    <a:ext uri="{9D8B030D-6E8A-4147-A177-3AD203B41FA5}">
                      <a16:colId xmlns:a16="http://schemas.microsoft.com/office/drawing/2014/main" xmlns="" val="20002"/>
                    </a:ext>
                  </a:extLst>
                </a:gridCol>
                <a:gridCol w="454922">
                  <a:extLst>
                    <a:ext uri="{9D8B030D-6E8A-4147-A177-3AD203B41FA5}">
                      <a16:colId xmlns:a16="http://schemas.microsoft.com/office/drawing/2014/main" xmlns="" val="20003"/>
                    </a:ext>
                  </a:extLst>
                </a:gridCol>
                <a:gridCol w="454922">
                  <a:extLst>
                    <a:ext uri="{9D8B030D-6E8A-4147-A177-3AD203B41FA5}">
                      <a16:colId xmlns:a16="http://schemas.microsoft.com/office/drawing/2014/main" xmlns="" val="20004"/>
                    </a:ext>
                  </a:extLst>
                </a:gridCol>
                <a:gridCol w="454922">
                  <a:extLst>
                    <a:ext uri="{9D8B030D-6E8A-4147-A177-3AD203B41FA5}">
                      <a16:colId xmlns:a16="http://schemas.microsoft.com/office/drawing/2014/main" xmlns="" val="20005"/>
                    </a:ext>
                  </a:extLst>
                </a:gridCol>
                <a:gridCol w="454922">
                  <a:extLst>
                    <a:ext uri="{9D8B030D-6E8A-4147-A177-3AD203B41FA5}">
                      <a16:colId xmlns:a16="http://schemas.microsoft.com/office/drawing/2014/main" xmlns="" val="20006"/>
                    </a:ext>
                  </a:extLst>
                </a:gridCol>
              </a:tblGrid>
              <a:tr h="97550">
                <a:tc rowSpan="2">
                  <a:txBody>
                    <a:bodyPr/>
                    <a:lstStyle/>
                    <a:p>
                      <a:pPr algn="r" fontAlgn="b"/>
                      <a:r>
                        <a:rPr lang="tr-TR" sz="1200" b="1" u="none" strike="noStrike" dirty="0" smtClean="0">
                          <a:solidFill>
                            <a:schemeClr val="accent4">
                              <a:lumMod val="40000"/>
                              <a:lumOff val="60000"/>
                            </a:schemeClr>
                          </a:solidFill>
                          <a:effectLst/>
                        </a:rPr>
                        <a:t>(‘Katılıyorum’  diyenlerin %)</a:t>
                      </a:r>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gridSpan="2">
                  <a:txBody>
                    <a:bodyPr/>
                    <a:lstStyle/>
                    <a:p>
                      <a:pPr algn="ctr" fontAlgn="b"/>
                      <a:r>
                        <a:rPr lang="tr-TR" sz="1200" b="1" u="none" strike="noStrike">
                          <a:solidFill>
                            <a:schemeClr val="bg1"/>
                          </a:solidFill>
                          <a:effectLst/>
                        </a:rPr>
                        <a:t>Farkındalık</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hMerge="1">
                  <a:txBody>
                    <a:bodyPr/>
                    <a:lstStyle/>
                    <a:p>
                      <a:endParaRPr lang="tr-TR"/>
                    </a:p>
                  </a:txBody>
                  <a:tcPr/>
                </a:tc>
                <a:tc>
                  <a:txBody>
                    <a:bodyPr/>
                    <a:lstStyle/>
                    <a:p>
                      <a:pPr algn="ctr" fontAlgn="b"/>
                      <a:r>
                        <a:rPr lang="tr-TR" sz="1200" b="1" u="none" strike="noStrike">
                          <a:solidFill>
                            <a:schemeClr val="bg1"/>
                          </a:solidFill>
                          <a:effectLst/>
                        </a:rPr>
                        <a:t> </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gridSpan="2">
                  <a:txBody>
                    <a:bodyPr/>
                    <a:lstStyle/>
                    <a:p>
                      <a:pPr algn="ctr" fontAlgn="b"/>
                      <a:r>
                        <a:rPr lang="tr-TR" sz="1200" b="1" u="none" strike="noStrike" dirty="0">
                          <a:solidFill>
                            <a:schemeClr val="bg1"/>
                          </a:solidFill>
                          <a:effectLst/>
                        </a:rPr>
                        <a:t>Kontrol</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hMerge="1">
                  <a:txBody>
                    <a:bodyPr/>
                    <a:lstStyle/>
                    <a:p>
                      <a:endParaRPr lang="tr-TR"/>
                    </a:p>
                  </a:txBody>
                  <a:tcPr/>
                </a:tc>
                <a:tc>
                  <a:txBody>
                    <a:bodyPr/>
                    <a:lstStyle/>
                    <a:p>
                      <a:pPr algn="ctr" fontAlgn="b"/>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extLst>
                  <a:ext uri="{0D108BD9-81ED-4DB2-BD59-A6C34878D82A}">
                    <a16:rowId xmlns:a16="http://schemas.microsoft.com/office/drawing/2014/main" xmlns="" val="10000"/>
                  </a:ext>
                </a:extLst>
              </a:tr>
              <a:tr h="97550">
                <a:tc vMerge="1">
                  <a:txBody>
                    <a:bodyPr/>
                    <a:lstStyle/>
                    <a:p>
                      <a:pPr algn="l" fontAlgn="b"/>
                      <a:endParaRPr lang="tr-TR" sz="1200" b="0" i="0" u="none" strike="noStrike" dirty="0">
                        <a:effectLst/>
                        <a:latin typeface="Arial" panose="020B0604020202020204" pitchFamily="34" charset="0"/>
                      </a:endParaRPr>
                    </a:p>
                  </a:txBody>
                  <a:tcPr marL="9385" marR="9385" marT="9385" marB="0" anchor="b"/>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POST</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 </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ctr" fontAlgn="b"/>
                      <a:r>
                        <a:rPr lang="tr-TR" sz="1200" b="1" u="none" strike="noStrike" dirty="0">
                          <a:solidFill>
                            <a:schemeClr val="bg1"/>
                          </a:solidFill>
                          <a:effectLst/>
                        </a:rPr>
                        <a:t>PRE</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l" fontAlgn="b"/>
                      <a:r>
                        <a:rPr lang="tr-TR" sz="1200" b="1" u="none" strike="noStrike" dirty="0">
                          <a:solidFill>
                            <a:schemeClr val="bg1"/>
                          </a:solidFill>
                          <a:effectLst/>
                        </a:rPr>
                        <a:t>POST</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l" fontAlgn="b"/>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extLst>
                  <a:ext uri="{0D108BD9-81ED-4DB2-BD59-A6C34878D82A}">
                    <a16:rowId xmlns:a16="http://schemas.microsoft.com/office/drawing/2014/main" xmlns="" val="10001"/>
                  </a:ext>
                </a:extLst>
              </a:tr>
              <a:tr h="97550">
                <a:tc>
                  <a:txBody>
                    <a:bodyPr/>
                    <a:lstStyle/>
                    <a:p>
                      <a:pPr algn="l" fontAlgn="b"/>
                      <a:r>
                        <a:rPr lang="tr-TR" sz="1200" b="1" u="none" strike="noStrike" dirty="0">
                          <a:solidFill>
                            <a:schemeClr val="bg1"/>
                          </a:solidFill>
                          <a:effectLst/>
                        </a:rPr>
                        <a:t>Genellikle çoğu şeyi beceremediğimi hissediyorum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33%</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22%</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2"/>
                  </a:ext>
                </a:extLst>
              </a:tr>
              <a:tr h="130924">
                <a:tc>
                  <a:txBody>
                    <a:bodyPr/>
                    <a:lstStyle/>
                    <a:p>
                      <a:pPr algn="l" fontAlgn="b"/>
                      <a:r>
                        <a:rPr lang="tr-TR" sz="1200" b="1" u="none" strike="noStrike">
                          <a:solidFill>
                            <a:schemeClr val="bg1"/>
                          </a:solidFill>
                          <a:effectLst/>
                        </a:rPr>
                        <a:t>Çoğu zaman çocuklarımın ihtiyaçlarını karşılamak için kendi hayatımdan düşündüğümden çok daha fazla ödün verdiğimi hissediyorum.</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79%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58%</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3"/>
                  </a:ext>
                </a:extLst>
              </a:tr>
              <a:tr h="130924">
                <a:tc>
                  <a:txBody>
                    <a:bodyPr/>
                    <a:lstStyle/>
                    <a:p>
                      <a:pPr algn="l" fontAlgn="b"/>
                      <a:r>
                        <a:rPr lang="tr-TR" sz="1200" b="1" u="none" strike="noStrike">
                          <a:solidFill>
                            <a:schemeClr val="bg1"/>
                          </a:solidFill>
                          <a:effectLst/>
                        </a:rPr>
                        <a:t>Bir ebeveyn olarak sorumluluklarım arasında sıkışıp kaldığımı hissediyorum</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68%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56%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50%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4"/>
                  </a:ext>
                </a:extLst>
              </a:tr>
              <a:tr h="97550">
                <a:tc>
                  <a:txBody>
                    <a:bodyPr/>
                    <a:lstStyle/>
                    <a:p>
                      <a:pPr algn="l" fontAlgn="b"/>
                      <a:r>
                        <a:rPr lang="tr-TR" sz="1200" b="1" u="none" strike="noStrike">
                          <a:solidFill>
                            <a:schemeClr val="bg1"/>
                          </a:solidFill>
                          <a:effectLst/>
                        </a:rPr>
                        <a:t>Çocuğum (çocuklarım) olduktan sonra yeni ve değişik şeyler yapamadım</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69%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45%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58%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44%</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5"/>
                  </a:ext>
                </a:extLst>
              </a:tr>
              <a:tr h="130924">
                <a:tc>
                  <a:txBody>
                    <a:bodyPr/>
                    <a:lstStyle/>
                    <a:p>
                      <a:pPr algn="l" fontAlgn="b"/>
                      <a:r>
                        <a:rPr lang="tr-TR" sz="1200" b="1" u="none" strike="noStrike" dirty="0">
                          <a:solidFill>
                            <a:schemeClr val="bg1"/>
                          </a:solidFill>
                          <a:effectLst/>
                        </a:rPr>
                        <a:t>Çocuğum (çocuklarım) olduktan sonra yapmayı sevdiğim hiç bir şeyi yapamadığımı hissediyorum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59%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40%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47%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6"/>
                  </a:ext>
                </a:extLst>
              </a:tr>
              <a:tr h="97550">
                <a:tc>
                  <a:txBody>
                    <a:bodyPr/>
                    <a:lstStyle/>
                    <a:p>
                      <a:pPr algn="l" fontAlgn="b"/>
                      <a:r>
                        <a:rPr lang="tr-TR" sz="1200" b="1" u="none" strike="noStrike">
                          <a:solidFill>
                            <a:schemeClr val="bg1"/>
                          </a:solidFill>
                          <a:effectLst/>
                        </a:rPr>
                        <a:t>Kendime en son aldığım kıyafetten memnun değilim</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32%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22%</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7"/>
                  </a:ext>
                </a:extLst>
              </a:tr>
              <a:tr h="97550">
                <a:tc>
                  <a:txBody>
                    <a:bodyPr/>
                    <a:lstStyle/>
                    <a:p>
                      <a:pPr algn="l" fontAlgn="b"/>
                      <a:r>
                        <a:rPr lang="tr-TR" sz="1200" b="1" u="none" strike="noStrike" dirty="0">
                          <a:solidFill>
                            <a:schemeClr val="bg1"/>
                          </a:solidFill>
                          <a:effectLst/>
                        </a:rPr>
                        <a:t>Hayatımla ilgili bir bazı şeyler beni rahatsız ediyor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58%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52%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33%</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8"/>
                  </a:ext>
                </a:extLst>
              </a:tr>
              <a:tr h="97550">
                <a:tc>
                  <a:txBody>
                    <a:bodyPr/>
                    <a:lstStyle/>
                    <a:p>
                      <a:pPr algn="l" fontAlgn="b"/>
                      <a:r>
                        <a:rPr lang="tr-TR" sz="1200" b="1" u="none" strike="noStrike">
                          <a:solidFill>
                            <a:schemeClr val="bg1"/>
                          </a:solidFill>
                          <a:effectLst/>
                        </a:rPr>
                        <a:t>Bir çocuk sahibi olmak eşimle aramda tahminimden fazla sorun yarattı</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09"/>
                  </a:ext>
                </a:extLst>
              </a:tr>
              <a:tr h="97550">
                <a:tc>
                  <a:txBody>
                    <a:bodyPr/>
                    <a:lstStyle/>
                    <a:p>
                      <a:pPr algn="l" fontAlgn="b"/>
                      <a:r>
                        <a:rPr lang="tr-TR" sz="1200" b="1" u="none" strike="noStrike" dirty="0">
                          <a:solidFill>
                            <a:schemeClr val="bg1"/>
                          </a:solidFill>
                          <a:effectLst/>
                        </a:rPr>
                        <a:t>Kendimi yalnız ve arkadaşsız hissediyorum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17%</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0"/>
                  </a:ext>
                </a:extLst>
              </a:tr>
              <a:tr h="97550">
                <a:tc>
                  <a:txBody>
                    <a:bodyPr/>
                    <a:lstStyle/>
                    <a:p>
                      <a:pPr algn="l" fontAlgn="b"/>
                      <a:r>
                        <a:rPr lang="tr-TR" sz="1200" b="1" u="none" strike="noStrike" dirty="0">
                          <a:solidFill>
                            <a:schemeClr val="bg1"/>
                          </a:solidFill>
                          <a:effectLst/>
                        </a:rPr>
                        <a:t>Bir davete/düğüne gittiğimde genellikle eğlenemeyeceğimi düşünürüm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41%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1"/>
                  </a:ext>
                </a:extLst>
              </a:tr>
              <a:tr h="97550">
                <a:tc>
                  <a:txBody>
                    <a:bodyPr/>
                    <a:lstStyle/>
                    <a:p>
                      <a:pPr algn="l" fontAlgn="b"/>
                      <a:r>
                        <a:rPr lang="tr-TR" sz="1200" b="1" u="none" strike="noStrike">
                          <a:solidFill>
                            <a:schemeClr val="bg1"/>
                          </a:solidFill>
                          <a:effectLst/>
                        </a:rPr>
                        <a:t>Başka insanlar eskiden olduğu kadar ilgimi çekmiyor</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51%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42%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2"/>
                  </a:ext>
                </a:extLst>
              </a:tr>
              <a:tr h="97550">
                <a:tc>
                  <a:txBody>
                    <a:bodyPr/>
                    <a:lstStyle/>
                    <a:p>
                      <a:pPr algn="l" fontAlgn="b"/>
                      <a:r>
                        <a:rPr lang="tr-TR" sz="1200" b="1" u="none" strike="noStrike" dirty="0">
                          <a:solidFill>
                            <a:schemeClr val="bg1"/>
                          </a:solidFill>
                          <a:effectLst/>
                        </a:rPr>
                        <a:t>Eskiden eğlendiğim şeylerle artık eğlenmiyorum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52%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3"/>
                  </a:ext>
                </a:extLst>
              </a:tr>
              <a:tr h="97550">
                <a:tc>
                  <a:txBody>
                    <a:bodyPr/>
                    <a:lstStyle/>
                    <a:p>
                      <a:pPr algn="l" fontAlgn="b"/>
                      <a:r>
                        <a:rPr lang="tr-TR" sz="1200" b="1" u="none" strike="noStrike" dirty="0">
                          <a:solidFill>
                            <a:schemeClr val="bg1"/>
                          </a:solidFill>
                          <a:effectLst/>
                        </a:rPr>
                        <a:t>Çocuğum çok nadiren beni sevindirecek şeyler yapar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44%</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30%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23%</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4"/>
                  </a:ext>
                </a:extLst>
              </a:tr>
              <a:tr h="130924">
                <a:tc>
                  <a:txBody>
                    <a:bodyPr/>
                    <a:lstStyle/>
                    <a:p>
                      <a:pPr algn="l" fontAlgn="b"/>
                      <a:r>
                        <a:rPr lang="tr-TR" sz="1200" b="1" u="none" strike="noStrike" dirty="0">
                          <a:solidFill>
                            <a:schemeClr val="bg1"/>
                          </a:solidFill>
                          <a:effectLst/>
                        </a:rPr>
                        <a:t>Çoğu zaman evladımın beni sevmediğini ve bana yakın olmak istemediğini hissediyorum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18%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14%</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5%</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5"/>
                  </a:ext>
                </a:extLst>
              </a:tr>
              <a:tr h="97550">
                <a:tc>
                  <a:txBody>
                    <a:bodyPr/>
                    <a:lstStyle/>
                    <a:p>
                      <a:pPr algn="l" fontAlgn="b"/>
                      <a:r>
                        <a:rPr lang="tr-TR" sz="1200" b="1" u="none" strike="noStrike">
                          <a:solidFill>
                            <a:schemeClr val="bg1"/>
                          </a:solidFill>
                          <a:effectLst/>
                        </a:rPr>
                        <a:t>Çocuğum bana beklediğimden az gülümsüyor</a:t>
                      </a:r>
                      <a:endParaRPr lang="tr-TR" sz="1200" b="1" i="0" u="none" strike="noStrike">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4%</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6"/>
                  </a:ext>
                </a:extLst>
              </a:tr>
              <a:tr h="130924">
                <a:tc>
                  <a:txBody>
                    <a:bodyPr/>
                    <a:lstStyle/>
                    <a:p>
                      <a:pPr algn="l" fontAlgn="b"/>
                      <a:r>
                        <a:rPr lang="tr-TR" sz="1200" b="1" u="none" strike="noStrike" dirty="0">
                          <a:solidFill>
                            <a:schemeClr val="bg1"/>
                          </a:solidFill>
                          <a:effectLst/>
                        </a:rPr>
                        <a:t>Çocuğum için yaptığım şeylerin, sarf ettiğim çabaların çoğu zaman takdir edilmediğini hissediyorum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36%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7"/>
                  </a:ext>
                </a:extLst>
              </a:tr>
              <a:tr h="97550">
                <a:tc>
                  <a:txBody>
                    <a:bodyPr/>
                    <a:lstStyle/>
                    <a:p>
                      <a:pPr algn="l" fontAlgn="b"/>
                      <a:r>
                        <a:rPr lang="tr-TR" sz="1200" b="1" u="none" strike="noStrike" dirty="0">
                          <a:solidFill>
                            <a:schemeClr val="bg1"/>
                          </a:solidFill>
                          <a:effectLst/>
                        </a:rPr>
                        <a:t>Oyun oynarken genellikle çocuğum kıkırdayıp kahkaha atmıyor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24%</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8"/>
                  </a:ext>
                </a:extLst>
              </a:tr>
              <a:tr h="97550">
                <a:tc>
                  <a:txBody>
                    <a:bodyPr/>
                    <a:lstStyle/>
                    <a:p>
                      <a:pPr algn="l" fontAlgn="b"/>
                      <a:r>
                        <a:rPr lang="tr-TR" sz="1200" b="1" u="none" strike="noStrike" dirty="0">
                          <a:solidFill>
                            <a:schemeClr val="bg1"/>
                          </a:solidFill>
                          <a:effectLst/>
                        </a:rPr>
                        <a:t>Çocuğum başka çocuklar kadar hızlı öğrenemiyor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10%</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19"/>
                  </a:ext>
                </a:extLst>
              </a:tr>
              <a:tr h="97550">
                <a:tc>
                  <a:txBody>
                    <a:bodyPr/>
                    <a:lstStyle/>
                    <a:p>
                      <a:pPr algn="l" fontAlgn="b"/>
                      <a:r>
                        <a:rPr lang="tr-TR" sz="1200" b="1" u="none" strike="noStrike" dirty="0">
                          <a:solidFill>
                            <a:schemeClr val="bg1"/>
                          </a:solidFill>
                          <a:effectLst/>
                        </a:rPr>
                        <a:t>Çocuğum başka çocuklar kadar gülümsemiyor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17%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4%</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20"/>
                  </a:ext>
                </a:extLst>
              </a:tr>
              <a:tr h="97550">
                <a:tc>
                  <a:txBody>
                    <a:bodyPr/>
                    <a:lstStyle/>
                    <a:p>
                      <a:pPr algn="l" fontAlgn="b"/>
                      <a:r>
                        <a:rPr lang="tr-TR" sz="1200" b="1" u="none" strike="noStrike" dirty="0">
                          <a:solidFill>
                            <a:schemeClr val="bg1"/>
                          </a:solidFill>
                          <a:effectLst/>
                        </a:rPr>
                        <a:t>Çocuğum benim beklentilerimi karşılamıyor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19%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12%</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9%</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21"/>
                  </a:ext>
                </a:extLst>
              </a:tr>
              <a:tr h="97550">
                <a:tc>
                  <a:txBody>
                    <a:bodyPr/>
                    <a:lstStyle/>
                    <a:p>
                      <a:pPr algn="l" fontAlgn="b"/>
                      <a:r>
                        <a:rPr lang="tr-TR" sz="1200" b="1" u="none" strike="noStrike" dirty="0">
                          <a:solidFill>
                            <a:schemeClr val="bg1"/>
                          </a:solidFill>
                          <a:effectLst/>
                        </a:rPr>
                        <a:t>Çocuğumun yeni şeylere alışması zordur ve uzun zaman alır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15%</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20%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19%</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22"/>
                  </a:ext>
                </a:extLst>
              </a:tr>
              <a:tr h="97550">
                <a:tc>
                  <a:txBody>
                    <a:bodyPr/>
                    <a:lstStyle/>
                    <a:p>
                      <a:pPr algn="l" fontAlgn="b"/>
                      <a:r>
                        <a:rPr lang="tr-TR" sz="1200" b="1" u="none" strike="noStrike" dirty="0">
                          <a:solidFill>
                            <a:schemeClr val="bg1"/>
                          </a:solidFill>
                          <a:effectLst/>
                        </a:rPr>
                        <a:t>Kendimi iyi bir anne baba gibi hissetmiyorum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20%</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13%</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23"/>
                  </a:ext>
                </a:extLst>
              </a:tr>
              <a:tr h="130924">
                <a:tc>
                  <a:txBody>
                    <a:bodyPr/>
                    <a:lstStyle/>
                    <a:p>
                      <a:pPr algn="l" fontAlgn="b"/>
                      <a:r>
                        <a:rPr lang="tr-TR" sz="1200" b="1" u="none" strike="noStrike" dirty="0">
                          <a:solidFill>
                            <a:schemeClr val="bg1"/>
                          </a:solidFill>
                          <a:effectLst/>
                        </a:rPr>
                        <a:t>Çocuğuma daha yakın ve sıcak hisler beslemeyi beklerdim ve bunu bilmek benim canımı sıkıyor</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24%</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9%</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 </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7%</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5%</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24"/>
                  </a:ext>
                </a:extLst>
              </a:tr>
              <a:tr h="130924">
                <a:tc>
                  <a:txBody>
                    <a:bodyPr/>
                    <a:lstStyle/>
                    <a:p>
                      <a:pPr algn="l" fontAlgn="b"/>
                      <a:r>
                        <a:rPr lang="tr-TR" sz="1200" b="1" u="none" strike="noStrike" dirty="0">
                          <a:solidFill>
                            <a:schemeClr val="bg1"/>
                          </a:solidFill>
                          <a:effectLst/>
                        </a:rPr>
                        <a:t>Bazen çocuğumun beni sıkan şeyleri sırf bana kötülük olsun diye yaptığını hissediyorum</a:t>
                      </a:r>
                      <a:endParaRPr lang="tr-TR" sz="1200" b="1" i="0" u="none" strike="noStrike" dirty="0">
                        <a:solidFill>
                          <a:schemeClr val="bg1"/>
                        </a:solidFill>
                        <a:effectLst/>
                        <a:latin typeface="Arial" panose="020B0604020202020204" pitchFamily="34" charset="0"/>
                      </a:endParaRPr>
                    </a:p>
                  </a:txBody>
                  <a:tcPr marL="9385" marR="9385" marT="9385" marB="0" anchor="b">
                    <a:solidFill>
                      <a:schemeClr val="accent5">
                        <a:lumMod val="60000"/>
                        <a:lumOff val="40000"/>
                      </a:schemeClr>
                    </a:solidFill>
                  </a:tcPr>
                </a:tc>
                <a:tc>
                  <a:txBody>
                    <a:bodyPr/>
                    <a:lstStyle/>
                    <a:p>
                      <a:pPr algn="r" fontAlgn="t"/>
                      <a:r>
                        <a:rPr lang="tr-TR" sz="1200" u="none" strike="noStrike">
                          <a:effectLst/>
                        </a:rPr>
                        <a:t>18%</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11%</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 </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a:effectLst/>
                        </a:rPr>
                        <a:t>6%</a:t>
                      </a:r>
                      <a:endParaRPr lang="tr-TR" sz="1200" b="0" i="0" u="none" strike="noStrike">
                        <a:solidFill>
                          <a:srgbClr val="000000"/>
                        </a:solidFill>
                        <a:effectLst/>
                        <a:latin typeface="Arial" panose="020B0604020202020204" pitchFamily="34" charset="0"/>
                      </a:endParaRPr>
                    </a:p>
                  </a:txBody>
                  <a:tcPr marL="9385" marR="9385" marT="9385" marB="0"/>
                </a:tc>
                <a:tc>
                  <a:txBody>
                    <a:bodyPr/>
                    <a:lstStyle/>
                    <a:p>
                      <a:pPr algn="r" fontAlgn="t"/>
                      <a:r>
                        <a:rPr lang="tr-TR" sz="1200" u="none" strike="noStrike" dirty="0">
                          <a:effectLst/>
                        </a:rPr>
                        <a:t>7%</a:t>
                      </a:r>
                      <a:endParaRPr lang="tr-TR" sz="1200" b="0" i="0" u="none" strike="noStrike" dirty="0">
                        <a:solidFill>
                          <a:srgbClr val="000000"/>
                        </a:solidFill>
                        <a:effectLst/>
                        <a:latin typeface="Arial" panose="020B0604020202020204" pitchFamily="34" charset="0"/>
                      </a:endParaRPr>
                    </a:p>
                  </a:txBody>
                  <a:tcPr marL="9385" marR="9385" marT="9385" marB="0"/>
                </a:tc>
                <a:tc>
                  <a:txBody>
                    <a:bodyPr/>
                    <a:lstStyle/>
                    <a:p>
                      <a:pPr algn="r" fontAlgn="t"/>
                      <a:endParaRPr lang="tr-TR" sz="12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xmlns="" val="10025"/>
                  </a:ext>
                </a:extLst>
              </a:tr>
            </a:tbl>
          </a:graphicData>
        </a:graphic>
      </p:graphicFrame>
      <p:sp>
        <p:nvSpPr>
          <p:cNvPr id="9" name="Rectangle 8"/>
          <p:cNvSpPr/>
          <p:nvPr/>
        </p:nvSpPr>
        <p:spPr>
          <a:xfrm>
            <a:off x="550434" y="859619"/>
            <a:ext cx="11473928" cy="600164"/>
          </a:xfrm>
          <a:prstGeom prst="rect">
            <a:avLst/>
          </a:prstGeom>
        </p:spPr>
        <p:txBody>
          <a:bodyPr wrap="square">
            <a:spAutoFit/>
          </a:bodyPr>
          <a:lstStyle/>
          <a:p>
            <a:pPr algn="just"/>
            <a:r>
              <a:rPr lang="tr-TR" sz="1100" b="1" dirty="0">
                <a:latin typeface="Calibri" panose="020F0502020204030204" pitchFamily="34" charset="0"/>
                <a:ea typeface="Times New Roman" panose="02020603050405020304" pitchFamily="18" charset="0"/>
                <a:cs typeface="Times New Roman" panose="02020603050405020304" pitchFamily="18" charset="0"/>
              </a:rPr>
              <a:t>Lütfen aşağıdaki ifadeleri, gerekli yerlerde </a:t>
            </a:r>
            <a:r>
              <a:rPr lang="tr-TR" sz="1100" b="1" i="1" dirty="0">
                <a:latin typeface="Calibri" panose="020F0502020204030204" pitchFamily="34" charset="0"/>
                <a:ea typeface="Times New Roman" panose="02020603050405020304" pitchFamily="18" charset="0"/>
                <a:cs typeface="Times New Roman" panose="02020603050405020304" pitchFamily="18" charset="0"/>
              </a:rPr>
              <a:t>[Seçilen çocuğu]</a:t>
            </a:r>
            <a:r>
              <a:rPr lang="tr-TR" sz="1100" b="1" dirty="0">
                <a:latin typeface="Calibri" panose="020F0502020204030204" pitchFamily="34" charset="0"/>
                <a:ea typeface="Times New Roman" panose="02020603050405020304" pitchFamily="18" charset="0"/>
                <a:cs typeface="Times New Roman" panose="02020603050405020304" pitchFamily="18" charset="0"/>
              </a:rPr>
              <a:t> düşünerek dinleyin ve sizin duygularınızı en iyi yansıtan cevabı işaretleyiniz. Bazı cevap şıkları sizin duygularınızı tam olarak yansıtmayacaktır, bu durumda lütfen sizin hislerinizi en iyi yansıtan ikinci şıkkı işaretleyiniz. Soruların üzerinde uzun sure düşünmeyin, sizde uyandırdığı ilk tepki ile cevap verin ve uygun numarayı yuvarlak içine alarak işaretleyin.</a:t>
            </a:r>
            <a:endParaRPr lang="tr-TR" sz="1100" b="1" dirty="0"/>
          </a:p>
        </p:txBody>
      </p:sp>
      <p:sp>
        <p:nvSpPr>
          <p:cNvPr id="10" name="5-Point Star 9"/>
          <p:cNvSpPr/>
          <p:nvPr/>
        </p:nvSpPr>
        <p:spPr>
          <a:xfrm>
            <a:off x="161349" y="1077209"/>
            <a:ext cx="164983" cy="164983"/>
          </a:xfrm>
          <a:prstGeom prst="star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own Arrow 7"/>
          <p:cNvSpPr>
            <a:spLocks noChangeAspect="1"/>
          </p:cNvSpPr>
          <p:nvPr/>
        </p:nvSpPr>
        <p:spPr>
          <a:xfrm>
            <a:off x="10366902" y="2040513"/>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1" name="Down Arrow 10"/>
          <p:cNvSpPr>
            <a:spLocks noChangeAspect="1"/>
          </p:cNvSpPr>
          <p:nvPr/>
        </p:nvSpPr>
        <p:spPr>
          <a:xfrm>
            <a:off x="10366902" y="1770908"/>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2" name="Down Arrow 11"/>
          <p:cNvSpPr>
            <a:spLocks noChangeAspect="1"/>
          </p:cNvSpPr>
          <p:nvPr/>
        </p:nvSpPr>
        <p:spPr>
          <a:xfrm>
            <a:off x="10377827" y="234691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3" name="Down Arrow 12"/>
          <p:cNvSpPr>
            <a:spLocks noChangeAspect="1"/>
          </p:cNvSpPr>
          <p:nvPr/>
        </p:nvSpPr>
        <p:spPr>
          <a:xfrm>
            <a:off x="10377827" y="2539103"/>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4" name="Down Arrow 13"/>
          <p:cNvSpPr>
            <a:spLocks noChangeAspect="1"/>
          </p:cNvSpPr>
          <p:nvPr/>
        </p:nvSpPr>
        <p:spPr>
          <a:xfrm>
            <a:off x="10377827" y="273129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5" name="Down Arrow 14"/>
          <p:cNvSpPr>
            <a:spLocks noChangeAspect="1"/>
          </p:cNvSpPr>
          <p:nvPr/>
        </p:nvSpPr>
        <p:spPr>
          <a:xfrm>
            <a:off x="10377827" y="2923487"/>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6" name="Down Arrow 15"/>
          <p:cNvSpPr>
            <a:spLocks noChangeAspect="1"/>
          </p:cNvSpPr>
          <p:nvPr/>
        </p:nvSpPr>
        <p:spPr>
          <a:xfrm>
            <a:off x="10377827" y="311567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7" name="Down Arrow 16"/>
          <p:cNvSpPr>
            <a:spLocks noChangeAspect="1"/>
          </p:cNvSpPr>
          <p:nvPr/>
        </p:nvSpPr>
        <p:spPr>
          <a:xfrm>
            <a:off x="10377827" y="330787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19" name="Down Arrow 18"/>
          <p:cNvSpPr>
            <a:spLocks noChangeAspect="1"/>
          </p:cNvSpPr>
          <p:nvPr/>
        </p:nvSpPr>
        <p:spPr>
          <a:xfrm>
            <a:off x="10377827" y="369225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0" name="Down Arrow 19"/>
          <p:cNvSpPr>
            <a:spLocks noChangeAspect="1"/>
          </p:cNvSpPr>
          <p:nvPr/>
        </p:nvSpPr>
        <p:spPr>
          <a:xfrm>
            <a:off x="10377827" y="3884447"/>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1" name="Down Arrow 20"/>
          <p:cNvSpPr>
            <a:spLocks noChangeAspect="1"/>
          </p:cNvSpPr>
          <p:nvPr/>
        </p:nvSpPr>
        <p:spPr>
          <a:xfrm>
            <a:off x="10377827" y="407663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2" name="Down Arrow 21"/>
          <p:cNvSpPr>
            <a:spLocks noChangeAspect="1"/>
          </p:cNvSpPr>
          <p:nvPr/>
        </p:nvSpPr>
        <p:spPr>
          <a:xfrm>
            <a:off x="10377827" y="426883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4" name="Down Arrow 23"/>
          <p:cNvSpPr>
            <a:spLocks noChangeAspect="1"/>
          </p:cNvSpPr>
          <p:nvPr/>
        </p:nvSpPr>
        <p:spPr>
          <a:xfrm>
            <a:off x="10377827" y="465321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5" name="Down Arrow 24"/>
          <p:cNvSpPr>
            <a:spLocks noChangeAspect="1"/>
          </p:cNvSpPr>
          <p:nvPr/>
        </p:nvSpPr>
        <p:spPr>
          <a:xfrm>
            <a:off x="10377827" y="4845407"/>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6" name="Down Arrow 25"/>
          <p:cNvSpPr>
            <a:spLocks noChangeAspect="1"/>
          </p:cNvSpPr>
          <p:nvPr/>
        </p:nvSpPr>
        <p:spPr>
          <a:xfrm>
            <a:off x="10377827" y="503759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7" name="Down Arrow 26"/>
          <p:cNvSpPr>
            <a:spLocks noChangeAspect="1"/>
          </p:cNvSpPr>
          <p:nvPr/>
        </p:nvSpPr>
        <p:spPr>
          <a:xfrm>
            <a:off x="10377827" y="522979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8" name="Down Arrow 27"/>
          <p:cNvSpPr>
            <a:spLocks noChangeAspect="1"/>
          </p:cNvSpPr>
          <p:nvPr/>
        </p:nvSpPr>
        <p:spPr>
          <a:xfrm>
            <a:off x="10377827" y="5421983"/>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29" name="Down Arrow 28"/>
          <p:cNvSpPr>
            <a:spLocks noChangeAspect="1"/>
          </p:cNvSpPr>
          <p:nvPr/>
        </p:nvSpPr>
        <p:spPr>
          <a:xfrm>
            <a:off x="10377827" y="561417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0" name="Down Arrow 29"/>
          <p:cNvSpPr>
            <a:spLocks noChangeAspect="1"/>
          </p:cNvSpPr>
          <p:nvPr/>
        </p:nvSpPr>
        <p:spPr>
          <a:xfrm>
            <a:off x="10377827" y="5806367"/>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1" name="Down Arrow 30"/>
          <p:cNvSpPr>
            <a:spLocks noChangeAspect="1"/>
          </p:cNvSpPr>
          <p:nvPr/>
        </p:nvSpPr>
        <p:spPr>
          <a:xfrm>
            <a:off x="10377827" y="599855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2" name="Down Arrow 31"/>
          <p:cNvSpPr>
            <a:spLocks noChangeAspect="1"/>
          </p:cNvSpPr>
          <p:nvPr/>
        </p:nvSpPr>
        <p:spPr>
          <a:xfrm>
            <a:off x="10377827" y="619075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3" name="Down Arrow 32"/>
          <p:cNvSpPr>
            <a:spLocks noChangeAspect="1"/>
          </p:cNvSpPr>
          <p:nvPr/>
        </p:nvSpPr>
        <p:spPr>
          <a:xfrm>
            <a:off x="10377827" y="638294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4" name="Down Arrow 33"/>
          <p:cNvSpPr>
            <a:spLocks noChangeAspect="1"/>
          </p:cNvSpPr>
          <p:nvPr/>
        </p:nvSpPr>
        <p:spPr>
          <a:xfrm>
            <a:off x="11742941" y="2040513"/>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5" name="Down Arrow 34"/>
          <p:cNvSpPr>
            <a:spLocks noChangeAspect="1"/>
          </p:cNvSpPr>
          <p:nvPr/>
        </p:nvSpPr>
        <p:spPr>
          <a:xfrm>
            <a:off x="11742941" y="1770908"/>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6" name="Down Arrow 35"/>
          <p:cNvSpPr>
            <a:spLocks noChangeAspect="1"/>
          </p:cNvSpPr>
          <p:nvPr/>
        </p:nvSpPr>
        <p:spPr>
          <a:xfrm>
            <a:off x="11753866" y="2346911"/>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a:spLocks noChangeAspect="1"/>
          </p:cNvSpPr>
          <p:nvPr/>
        </p:nvSpPr>
        <p:spPr>
          <a:xfrm>
            <a:off x="11753866" y="2539103"/>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a:spLocks noChangeAspect="1"/>
          </p:cNvSpPr>
          <p:nvPr/>
        </p:nvSpPr>
        <p:spPr>
          <a:xfrm>
            <a:off x="11753866" y="2731295"/>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a:spLocks noChangeAspect="1"/>
          </p:cNvSpPr>
          <p:nvPr/>
        </p:nvSpPr>
        <p:spPr>
          <a:xfrm>
            <a:off x="11753866" y="3884447"/>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0" name="Down Arrow 39"/>
          <p:cNvSpPr>
            <a:spLocks noChangeAspect="1"/>
          </p:cNvSpPr>
          <p:nvPr/>
        </p:nvSpPr>
        <p:spPr>
          <a:xfrm>
            <a:off x="11753866" y="407663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1" name="Down Arrow 40"/>
          <p:cNvSpPr>
            <a:spLocks noChangeAspect="1"/>
          </p:cNvSpPr>
          <p:nvPr/>
        </p:nvSpPr>
        <p:spPr>
          <a:xfrm flipH="1" flipV="1">
            <a:off x="11753866" y="5019589"/>
            <a:ext cx="91058" cy="126470"/>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2" name="Down Arrow 41"/>
          <p:cNvSpPr>
            <a:spLocks noChangeAspect="1"/>
          </p:cNvSpPr>
          <p:nvPr/>
        </p:nvSpPr>
        <p:spPr>
          <a:xfrm>
            <a:off x="11753866" y="5998559"/>
            <a:ext cx="91058" cy="12647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3" name="TextBox 42"/>
          <p:cNvSpPr txBox="1"/>
          <p:nvPr/>
        </p:nvSpPr>
        <p:spPr>
          <a:xfrm>
            <a:off x="427667" y="2888139"/>
            <a:ext cx="1977807" cy="1754326"/>
          </a:xfrm>
          <a:prstGeom prst="rect">
            <a:avLst/>
          </a:prstGeom>
          <a:solidFill>
            <a:schemeClr val="bg2"/>
          </a:solidFill>
        </p:spPr>
        <p:txBody>
          <a:bodyPr wrap="square" rtlCol="0">
            <a:spAutoFit/>
          </a:bodyPr>
          <a:lstStyle/>
          <a:p>
            <a:pPr algn="just"/>
            <a:r>
              <a:rPr lang="tr-TR" sz="1200" dirty="0" smtClean="0"/>
              <a:t>Müdahale gruplarında, kontrol grubu ile karşılaştırıldığında </a:t>
            </a:r>
            <a:r>
              <a:rPr lang="tr-TR" sz="1200" dirty="0" smtClean="0"/>
              <a:t>daha </a:t>
            </a:r>
            <a:r>
              <a:rPr lang="tr-TR" sz="1200" dirty="0" smtClean="0"/>
              <a:t>fazla </a:t>
            </a:r>
            <a:r>
              <a:rPr lang="en-US" sz="1200" dirty="0" err="1" smtClean="0"/>
              <a:t>sayıda</a:t>
            </a:r>
            <a:r>
              <a:rPr lang="en-US" sz="1200" dirty="0" smtClean="0"/>
              <a:t> </a:t>
            </a:r>
            <a:r>
              <a:rPr lang="tr-TR" sz="1200" dirty="0" smtClean="0"/>
              <a:t>madde</a:t>
            </a:r>
            <a:r>
              <a:rPr lang="en-US" sz="1200" dirty="0" smtClean="0"/>
              <a:t>de</a:t>
            </a:r>
            <a:r>
              <a:rPr lang="tr-TR" sz="1200" dirty="0" smtClean="0"/>
              <a:t> değişiklik </a:t>
            </a:r>
            <a:r>
              <a:rPr lang="tr-TR" sz="1200" dirty="0" smtClean="0"/>
              <a:t>gözlemliyoruz. Tüm değişiklikler, çocuğuna daha hoşgörülü </a:t>
            </a:r>
            <a:r>
              <a:rPr lang="en-US" sz="1200" dirty="0" err="1" smtClean="0"/>
              <a:t>ve</a:t>
            </a:r>
            <a:r>
              <a:rPr lang="en-US" sz="1200" dirty="0" smtClean="0"/>
              <a:t> </a:t>
            </a:r>
            <a:r>
              <a:rPr lang="en-US" sz="1200" dirty="0" err="1" smtClean="0"/>
              <a:t>ebeveynliği</a:t>
            </a:r>
            <a:r>
              <a:rPr lang="en-US" sz="1200" dirty="0" smtClean="0"/>
              <a:t> </a:t>
            </a:r>
            <a:r>
              <a:rPr lang="en-US" sz="1200" dirty="0" err="1" smtClean="0"/>
              <a:t>daha</a:t>
            </a:r>
            <a:r>
              <a:rPr lang="en-US" sz="1200" dirty="0" smtClean="0"/>
              <a:t> </a:t>
            </a:r>
            <a:r>
              <a:rPr lang="tr-TR" sz="1200" dirty="0" smtClean="0"/>
              <a:t>az </a:t>
            </a:r>
            <a:r>
              <a:rPr lang="tr-TR" sz="1200" dirty="0" smtClean="0"/>
              <a:t>sıkıntı </a:t>
            </a:r>
            <a:r>
              <a:rPr lang="tr-TR" sz="1200" dirty="0" smtClean="0"/>
              <a:t>verici</a:t>
            </a:r>
            <a:r>
              <a:rPr lang="en-US" sz="1200" dirty="0" smtClean="0"/>
              <a:t> </a:t>
            </a:r>
            <a:r>
              <a:rPr lang="en-US" sz="1200" dirty="0" err="1" smtClean="0"/>
              <a:t>gören</a:t>
            </a:r>
            <a:r>
              <a:rPr lang="tr-TR" sz="1200" dirty="0" smtClean="0"/>
              <a:t> </a:t>
            </a:r>
            <a:r>
              <a:rPr lang="tr-TR" sz="1200" dirty="0" smtClean="0"/>
              <a:t>bir </a:t>
            </a:r>
            <a:r>
              <a:rPr lang="en-US" sz="1200" dirty="0" err="1" smtClean="0"/>
              <a:t>anneye</a:t>
            </a:r>
            <a:r>
              <a:rPr lang="en-US" sz="1200" dirty="0" smtClean="0"/>
              <a:t> </a:t>
            </a:r>
            <a:r>
              <a:rPr lang="en-US" sz="1200" dirty="0" err="1" smtClean="0"/>
              <a:t>işaret</a:t>
            </a:r>
            <a:r>
              <a:rPr lang="en-US" sz="1200" dirty="0" smtClean="0"/>
              <a:t> </a:t>
            </a:r>
            <a:r>
              <a:rPr lang="en-US" sz="1200" dirty="0" err="1" smtClean="0"/>
              <a:t>ediyor</a:t>
            </a:r>
            <a:r>
              <a:rPr lang="tr-TR" sz="1200" dirty="0" smtClean="0"/>
              <a:t>.</a:t>
            </a:r>
            <a:endParaRPr lang="tr-TR" sz="1200" dirty="0"/>
          </a:p>
        </p:txBody>
      </p:sp>
    </p:spTree>
    <p:extLst>
      <p:ext uri="{BB962C8B-B14F-4D97-AF65-F5344CB8AC3E}">
        <p14:creationId xmlns:p14="http://schemas.microsoft.com/office/powerpoint/2010/main" val="16093480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tr-TR" dirty="0" smtClean="0"/>
              <a:t>Sonuç</a:t>
            </a:r>
            <a:endParaRPr lang="tr-TR" dirty="0"/>
          </a:p>
        </p:txBody>
      </p:sp>
      <p:sp>
        <p:nvSpPr>
          <p:cNvPr id="4" name="Slide Number Placeholder 3"/>
          <p:cNvSpPr>
            <a:spLocks noGrp="1"/>
          </p:cNvSpPr>
          <p:nvPr>
            <p:ph type="sldNum" sz="quarter" idx="4294967295"/>
          </p:nvPr>
        </p:nvSpPr>
        <p:spPr>
          <a:xfrm>
            <a:off x="9448800" y="6486525"/>
            <a:ext cx="2743200" cy="365125"/>
          </a:xfrm>
        </p:spPr>
        <p:txBody>
          <a:bodyPr/>
          <a:lstStyle/>
          <a:p>
            <a:fld id="{EDE33F61-6FEC-4FD1-81A4-86B6F1FB65B4}" type="slidenum">
              <a:rPr lang="en-US" smtClean="0"/>
              <a:t>47</a:t>
            </a:fld>
            <a:endParaRPr lang="en-US"/>
          </a:p>
        </p:txBody>
      </p:sp>
      <p:pic>
        <p:nvPicPr>
          <p:cNvPr id="8" name="Picture 7"/>
          <p:cNvPicPr>
            <a:picLocks noChangeAspect="1"/>
          </p:cNvPicPr>
          <p:nvPr/>
        </p:nvPicPr>
        <p:blipFill rotWithShape="1">
          <a:blip r:embed="rId2"/>
          <a:srcRect r="77040"/>
          <a:stretch/>
        </p:blipFill>
        <p:spPr>
          <a:xfrm>
            <a:off x="4001303" y="587551"/>
            <a:ext cx="4189393" cy="2474109"/>
          </a:xfrm>
          <a:prstGeom prst="rect">
            <a:avLst/>
          </a:prstGeom>
        </p:spPr>
      </p:pic>
    </p:spTree>
    <p:extLst>
      <p:ext uri="{BB962C8B-B14F-4D97-AF65-F5344CB8AC3E}">
        <p14:creationId xmlns:p14="http://schemas.microsoft.com/office/powerpoint/2010/main" val="8402093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Ölçek Puanları </a:t>
            </a:r>
            <a:r>
              <a:rPr lang="en-US" dirty="0" smtClean="0"/>
              <a:t>– </a:t>
            </a:r>
            <a:r>
              <a:rPr lang="tr-TR" dirty="0" smtClean="0"/>
              <a:t>Değişimin Gücü</a:t>
            </a:r>
            <a:endParaRPr lang="tr-TR" dirty="0"/>
          </a:p>
        </p:txBody>
      </p:sp>
      <p:sp>
        <p:nvSpPr>
          <p:cNvPr id="4" name="Slide Number Placeholder 3"/>
          <p:cNvSpPr>
            <a:spLocks noGrp="1"/>
          </p:cNvSpPr>
          <p:nvPr>
            <p:ph type="sldNum" sz="quarter" idx="12"/>
          </p:nvPr>
        </p:nvSpPr>
        <p:spPr/>
        <p:txBody>
          <a:bodyPr/>
          <a:lstStyle/>
          <a:p>
            <a:fld id="{EDE33F61-6FEC-4FD1-81A4-86B6F1FB65B4}" type="slidenum">
              <a:rPr lang="en-US" smtClean="0"/>
              <a:t>48</a:t>
            </a:fld>
            <a:endParaRPr lang="en-US"/>
          </a:p>
        </p:txBody>
      </p:sp>
      <p:graphicFrame>
        <p:nvGraphicFramePr>
          <p:cNvPr id="35" name="Table 34"/>
          <p:cNvGraphicFramePr>
            <a:graphicFrameLocks noGrp="1"/>
          </p:cNvGraphicFramePr>
          <p:nvPr>
            <p:extLst>
              <p:ext uri="{D42A27DB-BD31-4B8C-83A1-F6EECF244321}">
                <p14:modId xmlns:p14="http://schemas.microsoft.com/office/powerpoint/2010/main" val="2414881614"/>
              </p:ext>
            </p:extLst>
          </p:nvPr>
        </p:nvGraphicFramePr>
        <p:xfrm>
          <a:off x="3772320" y="990607"/>
          <a:ext cx="7295502" cy="5572128"/>
        </p:xfrm>
        <a:graphic>
          <a:graphicData uri="http://schemas.openxmlformats.org/drawingml/2006/table">
            <a:tbl>
              <a:tblPr/>
              <a:tblGrid>
                <a:gridCol w="2531092">
                  <a:extLst>
                    <a:ext uri="{9D8B030D-6E8A-4147-A177-3AD203B41FA5}">
                      <a16:colId xmlns:a16="http://schemas.microsoft.com/office/drawing/2014/main" xmlns="" val="20000"/>
                    </a:ext>
                  </a:extLst>
                </a:gridCol>
                <a:gridCol w="474580">
                  <a:extLst>
                    <a:ext uri="{9D8B030D-6E8A-4147-A177-3AD203B41FA5}">
                      <a16:colId xmlns:a16="http://schemas.microsoft.com/office/drawing/2014/main" xmlns="" val="20001"/>
                    </a:ext>
                  </a:extLst>
                </a:gridCol>
                <a:gridCol w="474580">
                  <a:extLst>
                    <a:ext uri="{9D8B030D-6E8A-4147-A177-3AD203B41FA5}">
                      <a16:colId xmlns:a16="http://schemas.microsoft.com/office/drawing/2014/main" xmlns="" val="20002"/>
                    </a:ext>
                  </a:extLst>
                </a:gridCol>
                <a:gridCol w="474580">
                  <a:extLst>
                    <a:ext uri="{9D8B030D-6E8A-4147-A177-3AD203B41FA5}">
                      <a16:colId xmlns:a16="http://schemas.microsoft.com/office/drawing/2014/main" xmlns="" val="20003"/>
                    </a:ext>
                  </a:extLst>
                </a:gridCol>
                <a:gridCol w="474580">
                  <a:extLst>
                    <a:ext uri="{9D8B030D-6E8A-4147-A177-3AD203B41FA5}">
                      <a16:colId xmlns:a16="http://schemas.microsoft.com/office/drawing/2014/main" xmlns="" val="20004"/>
                    </a:ext>
                  </a:extLst>
                </a:gridCol>
                <a:gridCol w="474580">
                  <a:extLst>
                    <a:ext uri="{9D8B030D-6E8A-4147-A177-3AD203B41FA5}">
                      <a16:colId xmlns:a16="http://schemas.microsoft.com/office/drawing/2014/main" xmlns="" val="20005"/>
                    </a:ext>
                  </a:extLst>
                </a:gridCol>
                <a:gridCol w="474580">
                  <a:extLst>
                    <a:ext uri="{9D8B030D-6E8A-4147-A177-3AD203B41FA5}">
                      <a16:colId xmlns:a16="http://schemas.microsoft.com/office/drawing/2014/main" xmlns="" val="20006"/>
                    </a:ext>
                  </a:extLst>
                </a:gridCol>
                <a:gridCol w="474580">
                  <a:extLst>
                    <a:ext uri="{9D8B030D-6E8A-4147-A177-3AD203B41FA5}">
                      <a16:colId xmlns:a16="http://schemas.microsoft.com/office/drawing/2014/main" xmlns="" val="20007"/>
                    </a:ext>
                  </a:extLst>
                </a:gridCol>
                <a:gridCol w="744439">
                  <a:extLst>
                    <a:ext uri="{9D8B030D-6E8A-4147-A177-3AD203B41FA5}">
                      <a16:colId xmlns:a16="http://schemas.microsoft.com/office/drawing/2014/main" xmlns="" val="20008"/>
                    </a:ext>
                  </a:extLst>
                </a:gridCol>
                <a:gridCol w="697911">
                  <a:extLst>
                    <a:ext uri="{9D8B030D-6E8A-4147-A177-3AD203B41FA5}">
                      <a16:colId xmlns:a16="http://schemas.microsoft.com/office/drawing/2014/main" xmlns="" val="20009"/>
                    </a:ext>
                  </a:extLst>
                </a:gridCol>
              </a:tblGrid>
              <a:tr h="232172">
                <a:tc>
                  <a:txBody>
                    <a:bodyPr/>
                    <a:lstStyle/>
                    <a:p>
                      <a:pPr algn="l" rtl="0" fontAlgn="b"/>
                      <a:r>
                        <a:rPr lang="tr-TR" sz="900" b="1" i="0" u="none" strike="noStrike" dirty="0">
                          <a:solidFill>
                            <a:srgbClr val="FFFFFF"/>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gridSpan="2">
                  <a:txBody>
                    <a:bodyPr/>
                    <a:lstStyle/>
                    <a:p>
                      <a:pPr algn="ctr" rtl="0" fontAlgn="b"/>
                      <a:r>
                        <a:rPr lang="tr-TR" sz="900" b="1" i="0" u="none" strike="noStrike">
                          <a:solidFill>
                            <a:srgbClr val="FFFFFF"/>
                          </a:solidFill>
                          <a:effectLst/>
                          <a:latin typeface="Calibri" panose="020F0502020204030204" pitchFamily="34" charset="0"/>
                        </a:rPr>
                        <a:t>Intervention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hMerge="1">
                  <a:txBody>
                    <a:bodyPr/>
                    <a:lstStyle/>
                    <a:p>
                      <a:endParaRPr lang="en-US"/>
                    </a:p>
                  </a:txBody>
                  <a:tcPr/>
                </a:tc>
                <a:tc>
                  <a:txBody>
                    <a:bodyPr/>
                    <a:lstStyle/>
                    <a:p>
                      <a:pPr algn="ctr" rtl="0" fontAlgn="b"/>
                      <a:r>
                        <a:rPr lang="tr-TR" sz="900" b="1" i="0" u="none" strike="noStrike">
                          <a:solidFill>
                            <a:srgbClr val="FFFFFF"/>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gridSpan="2">
                  <a:txBody>
                    <a:bodyPr/>
                    <a:lstStyle/>
                    <a:p>
                      <a:pPr algn="ctr" rtl="0" fontAlgn="b"/>
                      <a:r>
                        <a:rPr lang="tr-TR" sz="900" b="1" i="0" u="none" strike="noStrike">
                          <a:solidFill>
                            <a:srgbClr val="FFFFFF"/>
                          </a:solidFill>
                          <a:effectLst/>
                          <a:latin typeface="Calibri" panose="020F0502020204030204" pitchFamily="34" charset="0"/>
                        </a:rPr>
                        <a:t>Control</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hMerge="1">
                  <a:txBody>
                    <a:bodyPr/>
                    <a:lstStyle/>
                    <a:p>
                      <a:endParaRPr lang="en-US"/>
                    </a:p>
                  </a:txBody>
                  <a:tcPr/>
                </a:tc>
                <a:tc>
                  <a:txBody>
                    <a:bodyPr/>
                    <a:lstStyle/>
                    <a:p>
                      <a:pPr algn="l" rtl="0" fontAlgn="b"/>
                      <a:r>
                        <a:rPr lang="tr-TR" sz="900" b="1" i="0" u="none" strike="noStrike">
                          <a:solidFill>
                            <a:srgbClr val="FFFFFF"/>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l" fontAlgn="b"/>
                      <a:r>
                        <a:rPr lang="tr-TR" sz="13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Intervention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Kontrol</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extLst>
                  <a:ext uri="{0D108BD9-81ED-4DB2-BD59-A6C34878D82A}">
                    <a16:rowId xmlns:a16="http://schemas.microsoft.com/office/drawing/2014/main" xmlns="" val="10000"/>
                  </a:ext>
                </a:extLst>
              </a:tr>
              <a:tr h="232172">
                <a:tc>
                  <a:txBody>
                    <a:bodyPr/>
                    <a:lstStyle/>
                    <a:p>
                      <a:pPr algn="l" rtl="0" fontAlgn="b"/>
                      <a:r>
                        <a:rPr lang="tr-TR" sz="900" b="1" i="0" u="none" strike="noStrike">
                          <a:solidFill>
                            <a:srgbClr val="FFFFFF"/>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PRE</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POST</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PRE</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POST</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l" rtl="0" fontAlgn="b"/>
                      <a:r>
                        <a:rPr lang="tr-TR" sz="900" b="1" i="0" u="none" strike="noStrike">
                          <a:solidFill>
                            <a:srgbClr val="FFFFFF"/>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l" fontAlgn="b"/>
                      <a:r>
                        <a:rPr lang="tr-TR" sz="13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Pre-Post</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ctr" rtl="0" fontAlgn="b"/>
                      <a:r>
                        <a:rPr lang="tr-TR" sz="900" b="1" i="0" u="none" strike="noStrike">
                          <a:solidFill>
                            <a:srgbClr val="FFFFFF"/>
                          </a:solidFill>
                          <a:effectLst/>
                          <a:latin typeface="Calibri" panose="020F0502020204030204" pitchFamily="34" charset="0"/>
                        </a:rPr>
                        <a:t>Pre-Post</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extLst>
                  <a:ext uri="{0D108BD9-81ED-4DB2-BD59-A6C34878D82A}">
                    <a16:rowId xmlns:a16="http://schemas.microsoft.com/office/drawing/2014/main" xmlns="" val="10001"/>
                  </a:ext>
                </a:extLst>
              </a:tr>
              <a:tr h="232172">
                <a:tc>
                  <a:txBody>
                    <a:bodyPr/>
                    <a:lstStyle/>
                    <a:p>
                      <a:pPr algn="l" fontAlgn="ctr"/>
                      <a:r>
                        <a:rPr lang="tr-TR" sz="1300" b="0" i="0" u="none" strike="noStrike">
                          <a:solidFill>
                            <a:srgbClr val="000000"/>
                          </a:solidFill>
                          <a:effectLst/>
                          <a:latin typeface="Arial" panose="020B0604020202020204" pitchFamily="34" charset="0"/>
                        </a:rPr>
                        <a:t> </a:t>
                      </a:r>
                    </a:p>
                  </a:txBody>
                  <a:tcPr marL="3490" marR="3490" marT="349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3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3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3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2"/>
                  </a:ext>
                </a:extLst>
              </a:tr>
              <a:tr h="232172">
                <a:tc>
                  <a:txBody>
                    <a:bodyPr/>
                    <a:lstStyle/>
                    <a:p>
                      <a:pPr algn="l" rtl="0" fontAlgn="t"/>
                      <a:r>
                        <a:rPr lang="tr-TR" sz="900" b="1" i="0" u="none" strike="noStrike" dirty="0">
                          <a:solidFill>
                            <a:srgbClr val="FFFFFF"/>
                          </a:solidFill>
                          <a:effectLst/>
                          <a:latin typeface="Calibri" panose="020F0502020204030204" pitchFamily="34" charset="0"/>
                        </a:rPr>
                        <a:t>WHO-SES-20- </a:t>
                      </a:r>
                      <a:r>
                        <a:rPr lang="tr-TR" sz="900" b="1" i="0" u="none" strike="noStrike" dirty="0" err="1">
                          <a:solidFill>
                            <a:srgbClr val="FFFFFF"/>
                          </a:solidFill>
                          <a:effectLst/>
                          <a:latin typeface="Calibri" panose="020F0502020204030204" pitchFamily="34" charset="0"/>
                        </a:rPr>
                        <a:t>Parental</a:t>
                      </a:r>
                      <a:r>
                        <a:rPr lang="tr-TR" sz="900" b="1" i="0" u="none" strike="noStrike" dirty="0">
                          <a:solidFill>
                            <a:srgbClr val="FFFFFF"/>
                          </a:solidFill>
                          <a:effectLst/>
                          <a:latin typeface="Calibri" panose="020F0502020204030204" pitchFamily="34" charset="0"/>
                        </a:rPr>
                        <a:t> </a:t>
                      </a:r>
                      <a:r>
                        <a:rPr lang="tr-TR" sz="900" b="1" i="0" u="none" strike="noStrike" dirty="0" err="1">
                          <a:solidFill>
                            <a:srgbClr val="FFFFFF"/>
                          </a:solidFill>
                          <a:effectLst/>
                          <a:latin typeface="Calibri" panose="020F0502020204030204" pitchFamily="34" charset="0"/>
                        </a:rPr>
                        <a:t>Mental</a:t>
                      </a:r>
                      <a:r>
                        <a:rPr lang="tr-TR" sz="900" b="1" i="0" u="none" strike="noStrike" dirty="0">
                          <a:solidFill>
                            <a:srgbClr val="FFFFFF"/>
                          </a:solidFill>
                          <a:effectLst/>
                          <a:latin typeface="Calibri" panose="020F0502020204030204" pitchFamily="34" charset="0"/>
                        </a:rPr>
                        <a:t> </a:t>
                      </a:r>
                      <a:r>
                        <a:rPr lang="tr-TR" sz="900" b="1" i="0" u="none" strike="noStrike" dirty="0" err="1">
                          <a:solidFill>
                            <a:srgbClr val="FFFFFF"/>
                          </a:solidFill>
                          <a:effectLst/>
                          <a:latin typeface="Calibri" panose="020F0502020204030204" pitchFamily="34" charset="0"/>
                        </a:rPr>
                        <a:t>Health</a:t>
                      </a:r>
                      <a:endParaRPr lang="tr-TR" sz="900" b="1" i="0" u="none" strike="noStrike" dirty="0">
                        <a:solidFill>
                          <a:srgbClr val="FFFFFF"/>
                        </a:solidFill>
                        <a:effectLst/>
                        <a:latin typeface="Calibri" panose="020F0502020204030204" pitchFamily="34" charset="0"/>
                      </a:endParaRP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10,8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-2,1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-2,9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3"/>
                  </a:ext>
                </a:extLst>
              </a:tr>
              <a:tr h="232172">
                <a:tc>
                  <a:txBody>
                    <a:bodyPr/>
                    <a:lstStyle/>
                    <a:p>
                      <a:pPr algn="l" rtl="0" fontAlgn="t"/>
                      <a:r>
                        <a:rPr lang="tr-TR" sz="900" b="1" i="0" u="none" strike="noStrike">
                          <a:solidFill>
                            <a:srgbClr val="FFFFFF"/>
                          </a:solidFill>
                          <a:effectLst/>
                          <a:latin typeface="Calibri" panose="020F0502020204030204" pitchFamily="34" charset="0"/>
                        </a:rPr>
                        <a:t>PARI_TOTAL- Parenting Attitudes-Obedience</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41,9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37,2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43,0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40,6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-5,3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a:solidFill>
                            <a:srgbClr val="000000"/>
                          </a:solidFill>
                          <a:effectLst/>
                          <a:latin typeface="Calibri" panose="020F0502020204030204" pitchFamily="34" charset="0"/>
                        </a:rPr>
                        <a:t>-2,7</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4"/>
                  </a:ext>
                </a:extLst>
              </a:tr>
              <a:tr h="232172">
                <a:tc>
                  <a:txBody>
                    <a:bodyPr/>
                    <a:lstStyle/>
                    <a:p>
                      <a:pPr algn="l" rtl="0" fontAlgn="t"/>
                      <a:r>
                        <a:rPr lang="tr-TR" sz="900" b="1" i="0" u="none" strike="noStrike" dirty="0" err="1">
                          <a:solidFill>
                            <a:srgbClr val="FFFFFF"/>
                          </a:solidFill>
                          <a:effectLst/>
                          <a:latin typeface="Calibri" panose="020F0502020204030204" pitchFamily="34" charset="0"/>
                        </a:rPr>
                        <a:t>GENDER_ROLES</a:t>
                      </a:r>
                      <a:endParaRPr lang="tr-TR" sz="900" b="1" i="0" u="none" strike="noStrike" dirty="0">
                        <a:solidFill>
                          <a:srgbClr val="FFFFFF"/>
                        </a:solidFill>
                        <a:effectLst/>
                        <a:latin typeface="Calibri" panose="020F0502020204030204" pitchFamily="34" charset="0"/>
                      </a:endParaRP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87,8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101,6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86,4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91,1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14,6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a:solidFill>
                            <a:srgbClr val="000000"/>
                          </a:solidFill>
                          <a:effectLst/>
                          <a:latin typeface="Calibri" panose="020F0502020204030204" pitchFamily="34" charset="0"/>
                        </a:rPr>
                        <a:t>6,5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5"/>
                  </a:ext>
                </a:extLst>
              </a:tr>
              <a:tr h="232172">
                <a:tc>
                  <a:txBody>
                    <a:bodyPr/>
                    <a:lstStyle/>
                    <a:p>
                      <a:pPr algn="l" fontAlgn="ctr"/>
                      <a:r>
                        <a:rPr lang="tr-TR" sz="1300" b="0" i="0" u="none" strike="noStrike">
                          <a:solidFill>
                            <a:srgbClr val="000000"/>
                          </a:solidFill>
                          <a:effectLst/>
                          <a:latin typeface="Arial" panose="020B0604020202020204" pitchFamily="34" charset="0"/>
                        </a:rPr>
                        <a:t> </a:t>
                      </a:r>
                    </a:p>
                  </a:txBody>
                  <a:tcPr marL="3490" marR="3490" marT="349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dirty="0">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dirty="0">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6"/>
                  </a:ext>
                </a:extLst>
              </a:tr>
              <a:tr h="232172">
                <a:tc>
                  <a:txBody>
                    <a:bodyPr/>
                    <a:lstStyle/>
                    <a:p>
                      <a:pPr algn="l" rtl="0" fontAlgn="t"/>
                      <a:r>
                        <a:rPr lang="tr-TR" sz="900" b="1" i="0" u="none" strike="noStrike">
                          <a:solidFill>
                            <a:srgbClr val="FFFFFF"/>
                          </a:solidFill>
                          <a:effectLst/>
                          <a:latin typeface="Calibri" panose="020F0502020204030204" pitchFamily="34" charset="0"/>
                        </a:rPr>
                        <a:t>PARQ-SF- Parental Acceptance</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82,6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86,5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87,1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85,1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dirty="0">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3,9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a:solidFill>
                            <a:srgbClr val="000000"/>
                          </a:solidFill>
                          <a:effectLst/>
                          <a:latin typeface="Calibri" panose="020F0502020204030204" pitchFamily="34" charset="0"/>
                        </a:rPr>
                        <a:t>-2,1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7"/>
                  </a:ext>
                </a:extLst>
              </a:tr>
              <a:tr h="232172">
                <a:tc>
                  <a:txBody>
                    <a:bodyPr/>
                    <a:lstStyle/>
                    <a:p>
                      <a:pPr algn="l" rtl="0" fontAlgn="t"/>
                      <a:r>
                        <a:rPr lang="tr-TR" sz="900" b="1" i="0" u="none" strike="noStrike">
                          <a:solidFill>
                            <a:srgbClr val="FFFFFF"/>
                          </a:solidFill>
                          <a:effectLst/>
                          <a:latin typeface="Calibri" panose="020F0502020204030204" pitchFamily="34" charset="0"/>
                        </a:rPr>
                        <a:t>PARQ-KAMER-5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13,9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16,2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13,5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dirty="0">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dirty="0">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2,3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a:solidFill>
                            <a:srgbClr val="000000"/>
                          </a:solidFill>
                          <a:effectLst/>
                          <a:latin typeface="Calibri" panose="020F0502020204030204" pitchFamily="34" charset="0"/>
                        </a:rPr>
                        <a:t>-0,5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8"/>
                  </a:ext>
                </a:extLst>
              </a:tr>
              <a:tr h="232172">
                <a:tc>
                  <a:txBody>
                    <a:bodyPr/>
                    <a:lstStyle/>
                    <a:p>
                      <a:pPr algn="l" fontAlgn="ctr"/>
                      <a:r>
                        <a:rPr lang="tr-TR" sz="1300" b="0" i="0" u="none" strike="noStrike">
                          <a:solidFill>
                            <a:srgbClr val="000000"/>
                          </a:solidFill>
                          <a:effectLst/>
                          <a:latin typeface="Arial" panose="020B0604020202020204" pitchFamily="34" charset="0"/>
                        </a:rPr>
                        <a:t> </a:t>
                      </a:r>
                    </a:p>
                  </a:txBody>
                  <a:tcPr marL="3490" marR="3490" marT="349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fontAlgn="t"/>
                      <a:r>
                        <a:rPr lang="tr-TR" sz="1400" b="0" i="0" u="none" strike="noStrike" dirty="0">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dirty="0">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dirty="0">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fontAlgn="t"/>
                      <a:r>
                        <a:rPr lang="tr-TR" sz="1400" b="0" i="0" u="none" strike="noStrike" dirty="0">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fontAlgn="t"/>
                      <a:r>
                        <a:rPr lang="tr-TR" sz="1400" b="0" i="0" u="none" strike="noStrike">
                          <a:solidFill>
                            <a:srgbClr val="000000"/>
                          </a:solidFill>
                          <a:effectLst/>
                          <a:latin typeface="Arial" panose="020B060402020202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09"/>
                  </a:ext>
                </a:extLst>
              </a:tr>
              <a:tr h="232172">
                <a:tc>
                  <a:txBody>
                    <a:bodyPr/>
                    <a:lstStyle/>
                    <a:p>
                      <a:pPr algn="l" rtl="0" fontAlgn="t"/>
                      <a:r>
                        <a:rPr lang="tr-TR" sz="900" b="1" i="0" u="none" strike="noStrike">
                          <a:solidFill>
                            <a:srgbClr val="FFFFFF"/>
                          </a:solidFill>
                          <a:effectLst/>
                          <a:latin typeface="Calibri" panose="020F0502020204030204" pitchFamily="34" charset="0"/>
                        </a:rPr>
                        <a:t>SDQ-EMOTIONAL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7,9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7,4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7,4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7,1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dirty="0">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-0,5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0"/>
                  </a:ext>
                </a:extLst>
              </a:tr>
              <a:tr h="232172">
                <a:tc>
                  <a:txBody>
                    <a:bodyPr/>
                    <a:lstStyle/>
                    <a:p>
                      <a:pPr algn="l" rtl="0" fontAlgn="t"/>
                      <a:r>
                        <a:rPr lang="tr-TR" sz="900" b="1" i="0" u="none" strike="noStrike">
                          <a:solidFill>
                            <a:srgbClr val="FFFFFF"/>
                          </a:solidFill>
                          <a:effectLst/>
                          <a:latin typeface="Calibri" panose="020F0502020204030204" pitchFamily="34" charset="0"/>
                        </a:rPr>
                        <a:t>SDQ- BEHAVIORAL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7,4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-0,6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1"/>
                  </a:ext>
                </a:extLst>
              </a:tr>
              <a:tr h="232172">
                <a:tc>
                  <a:txBody>
                    <a:bodyPr/>
                    <a:lstStyle/>
                    <a:p>
                      <a:pPr algn="l" rtl="0" fontAlgn="t"/>
                      <a:r>
                        <a:rPr lang="tr-TR" sz="900" b="1" i="0" u="none" strike="noStrike">
                          <a:solidFill>
                            <a:srgbClr val="FFFFFF"/>
                          </a:solidFill>
                          <a:effectLst/>
                          <a:latin typeface="Calibri" panose="020F0502020204030204" pitchFamily="34" charset="0"/>
                        </a:rPr>
                        <a:t>SDQ- AD-Hyperactivity</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9,8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9,4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9,6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9,5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dirty="0">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-0,1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2"/>
                  </a:ext>
                </a:extLst>
              </a:tr>
              <a:tr h="232172">
                <a:tc>
                  <a:txBody>
                    <a:bodyPr/>
                    <a:lstStyle/>
                    <a:p>
                      <a:pPr algn="l" rtl="0" fontAlgn="t"/>
                      <a:r>
                        <a:rPr lang="tr-TR" sz="900" b="1" i="0" u="none" strike="noStrike">
                          <a:solidFill>
                            <a:srgbClr val="FFFFFF"/>
                          </a:solidFill>
                          <a:effectLst/>
                          <a:latin typeface="Calibri" panose="020F0502020204030204" pitchFamily="34" charset="0"/>
                        </a:rPr>
                        <a:t>SDQ- AKRAN PROBLEM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8,1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7,3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7,7</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7,9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-0,8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3"/>
                  </a:ext>
                </a:extLst>
              </a:tr>
              <a:tr h="232172">
                <a:tc>
                  <a:txBody>
                    <a:bodyPr/>
                    <a:lstStyle/>
                    <a:p>
                      <a:pPr algn="l" rtl="0" fontAlgn="t"/>
                      <a:r>
                        <a:rPr lang="tr-TR" sz="900" b="1" i="0" u="none" strike="noStrike">
                          <a:solidFill>
                            <a:srgbClr val="FFFFFF"/>
                          </a:solidFill>
                          <a:effectLst/>
                          <a:latin typeface="Calibri" panose="020F0502020204030204" pitchFamily="34" charset="0"/>
                        </a:rPr>
                        <a:t>SDQ- OLUMLU SOSYAL İLİŞKİLER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11,9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12,4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12,2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11,9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0,6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4"/>
                  </a:ext>
                </a:extLst>
              </a:tr>
              <a:tr h="232172">
                <a:tc>
                  <a:txBody>
                    <a:bodyPr/>
                    <a:lstStyle/>
                    <a:p>
                      <a:pPr algn="l" rtl="0" fontAlgn="t"/>
                      <a:r>
                        <a:rPr lang="tr-TR" sz="900" b="1" i="0" u="none" strike="noStrike">
                          <a:solidFill>
                            <a:srgbClr val="FFFFFF"/>
                          </a:solidFill>
                          <a:effectLst/>
                          <a:latin typeface="Calibri" panose="020F0502020204030204" pitchFamily="34" charset="0"/>
                        </a:rPr>
                        <a:t>SDQ TOTAL</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33,3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30,9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31,3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31,4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-2,3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5"/>
                  </a:ext>
                </a:extLst>
              </a:tr>
              <a:tr h="232172">
                <a:tc>
                  <a:txBody>
                    <a:bodyPr/>
                    <a:lstStyle/>
                    <a:p>
                      <a:pPr algn="l" rtl="0" fontAlgn="t"/>
                      <a:r>
                        <a:rPr lang="tr-TR" sz="900" b="1" i="0" u="none" strike="noStrike">
                          <a:solidFill>
                            <a:srgbClr val="FFFFFF"/>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6"/>
                  </a:ext>
                </a:extLst>
              </a:tr>
              <a:tr h="232172">
                <a:tc>
                  <a:txBody>
                    <a:bodyPr/>
                    <a:lstStyle/>
                    <a:p>
                      <a:pPr algn="l" rtl="0" fontAlgn="t"/>
                      <a:r>
                        <a:rPr lang="tr-TR" sz="900" b="1" i="0" u="none" strike="noStrike">
                          <a:solidFill>
                            <a:srgbClr val="FFFFFF"/>
                          </a:solidFill>
                          <a:effectLst/>
                          <a:latin typeface="Calibri" panose="020F0502020204030204" pitchFamily="34" charset="0"/>
                        </a:rPr>
                        <a:t>CTS- non violent  discipline</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10,0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10,0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10,1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dirty="0">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dirty="0">
                          <a:solidFill>
                            <a:srgbClr val="000000"/>
                          </a:solidFill>
                          <a:effectLst/>
                          <a:latin typeface="Calibri" panose="020F0502020204030204" pitchFamily="34" charset="0"/>
                        </a:rPr>
                        <a:t>0,1</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7"/>
                  </a:ext>
                </a:extLst>
              </a:tr>
              <a:tr h="232172">
                <a:tc>
                  <a:txBody>
                    <a:bodyPr/>
                    <a:lstStyle/>
                    <a:p>
                      <a:pPr algn="l" rtl="0" fontAlgn="t"/>
                      <a:r>
                        <a:rPr lang="tr-TR" sz="900" b="1" i="0" u="none" strike="noStrike">
                          <a:solidFill>
                            <a:srgbClr val="FFFFFF"/>
                          </a:solidFill>
                          <a:effectLst/>
                          <a:latin typeface="Calibri" panose="020F0502020204030204" pitchFamily="34" charset="0"/>
                        </a:rPr>
                        <a:t>CTS- psychological  aggression</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7,3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6,6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-1,0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8"/>
                  </a:ext>
                </a:extLst>
              </a:tr>
              <a:tr h="232172">
                <a:tc>
                  <a:txBody>
                    <a:bodyPr/>
                    <a:lstStyle/>
                    <a:p>
                      <a:pPr algn="l" rtl="0" fontAlgn="t"/>
                      <a:r>
                        <a:rPr lang="tr-TR" sz="900" b="1" i="0" u="none" strike="noStrike">
                          <a:solidFill>
                            <a:srgbClr val="FFFFFF"/>
                          </a:solidFill>
                          <a:effectLst/>
                          <a:latin typeface="Calibri" panose="020F0502020204030204" pitchFamily="34" charset="0"/>
                        </a:rPr>
                        <a:t>CTS- physical aggression</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8,6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8,3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-0,6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19"/>
                  </a:ext>
                </a:extLst>
              </a:tr>
              <a:tr h="232172">
                <a:tc>
                  <a:txBody>
                    <a:bodyPr/>
                    <a:lstStyle/>
                    <a:p>
                      <a:pPr algn="l" rtl="0" fontAlgn="t"/>
                      <a:r>
                        <a:rPr lang="tr-TR" sz="900" b="1" i="0" u="none" strike="noStrike">
                          <a:solidFill>
                            <a:srgbClr val="FFFFFF"/>
                          </a:solidFill>
                          <a:effectLst/>
                          <a:latin typeface="Calibri" panose="020F0502020204030204" pitchFamily="34" charset="0"/>
                        </a:rPr>
                        <a:t>CTS- Local additions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6,3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5,4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5,6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5,6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-0,9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-0,0</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20"/>
                  </a:ext>
                </a:extLst>
              </a:tr>
              <a:tr h="232172">
                <a:tc>
                  <a:txBody>
                    <a:bodyPr/>
                    <a:lstStyle/>
                    <a:p>
                      <a:pPr algn="l" rtl="0" fontAlgn="t"/>
                      <a:r>
                        <a:rPr lang="tr-TR" sz="900" b="1" i="0" u="none" strike="noStrike">
                          <a:solidFill>
                            <a:srgbClr val="FFFFFF"/>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21"/>
                  </a:ext>
                </a:extLst>
              </a:tr>
              <a:tr h="232172">
                <a:tc>
                  <a:txBody>
                    <a:bodyPr/>
                    <a:lstStyle/>
                    <a:p>
                      <a:pPr algn="l" rtl="0" fontAlgn="t"/>
                      <a:r>
                        <a:rPr lang="tr-TR" sz="900" b="1" i="0" u="none" strike="noStrike">
                          <a:solidFill>
                            <a:srgbClr val="FFFFFF"/>
                          </a:solidFill>
                          <a:effectLst/>
                          <a:latin typeface="Calibri" panose="020F0502020204030204" pitchFamily="34" charset="0"/>
                        </a:rPr>
                        <a:t>PSI-Parent Distress</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36,6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32,2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31,7</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29,4</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-4,5</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-2,3</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22"/>
                  </a:ext>
                </a:extLst>
              </a:tr>
              <a:tr h="232172">
                <a:tc>
                  <a:txBody>
                    <a:bodyPr/>
                    <a:lstStyle/>
                    <a:p>
                      <a:pPr algn="l" rtl="0" fontAlgn="t"/>
                      <a:r>
                        <a:rPr lang="tr-TR" sz="900" b="1" i="0" u="none" strike="noStrike">
                          <a:solidFill>
                            <a:srgbClr val="FFFFFF"/>
                          </a:solidFill>
                          <a:effectLst/>
                          <a:latin typeface="Calibri" panose="020F0502020204030204" pitchFamily="34" charset="0"/>
                        </a:rPr>
                        <a:t>PSI-Parent-Child Distressed Interaction</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25,7</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20,9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 </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19,9</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r" rtl="0" fontAlgn="t"/>
                      <a:r>
                        <a:rPr lang="tr-TR" sz="900" b="0" i="0" u="none" strike="noStrike">
                          <a:solidFill>
                            <a:srgbClr val="000000"/>
                          </a:solidFill>
                          <a:effectLst/>
                          <a:latin typeface="Calibri" panose="020F0502020204030204" pitchFamily="34" charset="0"/>
                        </a:rPr>
                        <a:t>19,6</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rtl="0" fontAlgn="b"/>
                      <a:r>
                        <a:rPr lang="tr-TR" sz="900" b="0" i="0" u="none" strike="noStrike">
                          <a:solidFill>
                            <a:srgbClr val="000000"/>
                          </a:solidFill>
                          <a:effectLst/>
                          <a:latin typeface="Calibri" panose="020F050202020403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l" fontAlgn="b"/>
                      <a:r>
                        <a:rPr lang="tr-TR" sz="1400" b="0" i="0" u="none" strike="noStrike">
                          <a:solidFill>
                            <a:srgbClr val="000000"/>
                          </a:solidFill>
                          <a:effectLst/>
                          <a:latin typeface="Arial" panose="020B0604020202020204" pitchFamily="34" charset="0"/>
                        </a:rPr>
                        <a:t> </a:t>
                      </a:r>
                    </a:p>
                  </a:txBody>
                  <a:tcPr marL="3490" marR="3490" marT="349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FAADC"/>
                    </a:solidFill>
                  </a:tcPr>
                </a:tc>
                <a:tc>
                  <a:txBody>
                    <a:bodyPr/>
                    <a:lstStyle/>
                    <a:p>
                      <a:pPr algn="r" rtl="0" fontAlgn="t"/>
                      <a:r>
                        <a:rPr lang="tr-TR" sz="900" b="0" i="0" u="none" strike="noStrike">
                          <a:solidFill>
                            <a:srgbClr val="000000"/>
                          </a:solidFill>
                          <a:effectLst/>
                          <a:latin typeface="Calibri" panose="020F0502020204030204" pitchFamily="34" charset="0"/>
                        </a:rPr>
                        <a:t>-4,8</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gn="r" rtl="0" fontAlgn="t"/>
                      <a:r>
                        <a:rPr lang="tr-TR" sz="900" b="0" i="0" u="none" strike="noStrike" dirty="0">
                          <a:solidFill>
                            <a:srgbClr val="000000"/>
                          </a:solidFill>
                          <a:effectLst/>
                          <a:latin typeface="Calibri" panose="020F0502020204030204" pitchFamily="34" charset="0"/>
                        </a:rPr>
                        <a:t>-0,2</a:t>
                      </a:r>
                    </a:p>
                  </a:txBody>
                  <a:tcPr marL="3490" marR="3490" marT="349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xmlns="" val="10023"/>
                  </a:ext>
                </a:extLst>
              </a:tr>
            </a:tbl>
          </a:graphicData>
        </a:graphic>
      </p:graphicFrame>
      <p:sp>
        <p:nvSpPr>
          <p:cNvPr id="36" name="Down Arrow 35"/>
          <p:cNvSpPr>
            <a:spLocks noChangeAspect="1"/>
          </p:cNvSpPr>
          <p:nvPr/>
        </p:nvSpPr>
        <p:spPr>
          <a:xfrm>
            <a:off x="7407142" y="1734913"/>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7" name="Down Arrow 36"/>
          <p:cNvSpPr>
            <a:spLocks noChangeAspect="1"/>
          </p:cNvSpPr>
          <p:nvPr/>
        </p:nvSpPr>
        <p:spPr>
          <a:xfrm>
            <a:off x="7407142" y="1974318"/>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8" name="Down Arrow 37"/>
          <p:cNvSpPr>
            <a:spLocks noChangeAspect="1"/>
          </p:cNvSpPr>
          <p:nvPr/>
        </p:nvSpPr>
        <p:spPr>
          <a:xfrm>
            <a:off x="7407142" y="3377148"/>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39" name="Down Arrow 38"/>
          <p:cNvSpPr>
            <a:spLocks noChangeAspect="1"/>
          </p:cNvSpPr>
          <p:nvPr/>
        </p:nvSpPr>
        <p:spPr>
          <a:xfrm>
            <a:off x="7407142" y="3604900"/>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0" name="Down Arrow 39"/>
          <p:cNvSpPr>
            <a:spLocks noChangeAspect="1"/>
          </p:cNvSpPr>
          <p:nvPr/>
        </p:nvSpPr>
        <p:spPr>
          <a:xfrm>
            <a:off x="7407142" y="3841053"/>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1" name="Down Arrow 40"/>
          <p:cNvSpPr>
            <a:spLocks noChangeAspect="1"/>
          </p:cNvSpPr>
          <p:nvPr/>
        </p:nvSpPr>
        <p:spPr>
          <a:xfrm>
            <a:off x="7407142" y="4072424"/>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2" name="Down Arrow 41"/>
          <p:cNvSpPr>
            <a:spLocks noChangeAspect="1"/>
          </p:cNvSpPr>
          <p:nvPr/>
        </p:nvSpPr>
        <p:spPr>
          <a:xfrm>
            <a:off x="7407142" y="4579195"/>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3" name="Down Arrow 42"/>
          <p:cNvSpPr>
            <a:spLocks noChangeAspect="1"/>
          </p:cNvSpPr>
          <p:nvPr/>
        </p:nvSpPr>
        <p:spPr>
          <a:xfrm>
            <a:off x="7407142" y="4997454"/>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4" name="Down Arrow 43"/>
          <p:cNvSpPr>
            <a:spLocks noChangeAspect="1"/>
          </p:cNvSpPr>
          <p:nvPr/>
        </p:nvSpPr>
        <p:spPr>
          <a:xfrm>
            <a:off x="7407142" y="5235252"/>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5" name="Down Arrow 44"/>
          <p:cNvSpPr>
            <a:spLocks noChangeAspect="1"/>
          </p:cNvSpPr>
          <p:nvPr/>
        </p:nvSpPr>
        <p:spPr>
          <a:xfrm>
            <a:off x="7407142" y="5471405"/>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6" name="Down Arrow 45"/>
          <p:cNvSpPr>
            <a:spLocks noChangeAspect="1"/>
          </p:cNvSpPr>
          <p:nvPr/>
        </p:nvSpPr>
        <p:spPr>
          <a:xfrm>
            <a:off x="7407142" y="5702776"/>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7" name="Down Arrow 46"/>
          <p:cNvSpPr>
            <a:spLocks noChangeAspect="1"/>
          </p:cNvSpPr>
          <p:nvPr/>
        </p:nvSpPr>
        <p:spPr>
          <a:xfrm>
            <a:off x="7407142" y="6128865"/>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8" name="Down Arrow 47"/>
          <p:cNvSpPr>
            <a:spLocks noChangeAspect="1"/>
          </p:cNvSpPr>
          <p:nvPr/>
        </p:nvSpPr>
        <p:spPr>
          <a:xfrm>
            <a:off x="7407142" y="6373683"/>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49" name="Down Arrow 48"/>
          <p:cNvSpPr>
            <a:spLocks noChangeAspect="1"/>
          </p:cNvSpPr>
          <p:nvPr/>
        </p:nvSpPr>
        <p:spPr>
          <a:xfrm flipV="1">
            <a:off x="7407142" y="4325809"/>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0" name="Down Arrow 49"/>
          <p:cNvSpPr>
            <a:spLocks noChangeAspect="1"/>
          </p:cNvSpPr>
          <p:nvPr/>
        </p:nvSpPr>
        <p:spPr>
          <a:xfrm flipV="1">
            <a:off x="7407142" y="2681868"/>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1" name="Down Arrow 50"/>
          <p:cNvSpPr>
            <a:spLocks noChangeAspect="1"/>
          </p:cNvSpPr>
          <p:nvPr/>
        </p:nvSpPr>
        <p:spPr>
          <a:xfrm flipV="1">
            <a:off x="7407142" y="2921161"/>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2" name="Down Arrow 51"/>
          <p:cNvSpPr>
            <a:spLocks noChangeAspect="1"/>
          </p:cNvSpPr>
          <p:nvPr/>
        </p:nvSpPr>
        <p:spPr>
          <a:xfrm flipV="1">
            <a:off x="7407142" y="2201623"/>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3" name="Down Arrow 52"/>
          <p:cNvSpPr>
            <a:spLocks noChangeAspect="1"/>
          </p:cNvSpPr>
          <p:nvPr/>
        </p:nvSpPr>
        <p:spPr>
          <a:xfrm>
            <a:off x="8841856" y="2681868"/>
            <a:ext cx="89070" cy="123709"/>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4" name="Down Arrow 53"/>
          <p:cNvSpPr>
            <a:spLocks noChangeAspect="1"/>
          </p:cNvSpPr>
          <p:nvPr/>
        </p:nvSpPr>
        <p:spPr>
          <a:xfrm>
            <a:off x="8841856" y="2887739"/>
            <a:ext cx="89070" cy="123709"/>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5" name="Down Arrow 54"/>
          <p:cNvSpPr>
            <a:spLocks noChangeAspect="1"/>
          </p:cNvSpPr>
          <p:nvPr/>
        </p:nvSpPr>
        <p:spPr>
          <a:xfrm>
            <a:off x="8832709" y="1758894"/>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6" name="Down Arrow 55"/>
          <p:cNvSpPr>
            <a:spLocks noChangeAspect="1"/>
          </p:cNvSpPr>
          <p:nvPr/>
        </p:nvSpPr>
        <p:spPr>
          <a:xfrm>
            <a:off x="8832709" y="1998299"/>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7" name="Down Arrow 56"/>
          <p:cNvSpPr>
            <a:spLocks noChangeAspect="1"/>
          </p:cNvSpPr>
          <p:nvPr/>
        </p:nvSpPr>
        <p:spPr>
          <a:xfrm flipV="1">
            <a:off x="8841856" y="2201789"/>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8" name="Down Arrow 57"/>
          <p:cNvSpPr>
            <a:spLocks noChangeAspect="1"/>
          </p:cNvSpPr>
          <p:nvPr/>
        </p:nvSpPr>
        <p:spPr>
          <a:xfrm flipV="1">
            <a:off x="8841856" y="3589943"/>
            <a:ext cx="89070" cy="123709"/>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59" name="Down Arrow 58"/>
          <p:cNvSpPr>
            <a:spLocks noChangeAspect="1"/>
          </p:cNvSpPr>
          <p:nvPr/>
        </p:nvSpPr>
        <p:spPr>
          <a:xfrm flipV="1">
            <a:off x="8841856" y="5226375"/>
            <a:ext cx="89070" cy="123709"/>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0" name="Down Arrow 59"/>
          <p:cNvSpPr>
            <a:spLocks noChangeAspect="1"/>
          </p:cNvSpPr>
          <p:nvPr/>
        </p:nvSpPr>
        <p:spPr>
          <a:xfrm flipV="1">
            <a:off x="8841856" y="5474580"/>
            <a:ext cx="89070" cy="123709"/>
          </a:xfrm>
          <a:prstGeom prst="downArrow">
            <a:avLst/>
          </a:prstGeom>
          <a:solidFill>
            <a:srgbClr val="FF0000"/>
          </a:solidFill>
          <a:ln>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1" name="Down Arrow 60"/>
          <p:cNvSpPr>
            <a:spLocks noChangeAspect="1"/>
          </p:cNvSpPr>
          <p:nvPr/>
        </p:nvSpPr>
        <p:spPr>
          <a:xfrm>
            <a:off x="8836251" y="6182133"/>
            <a:ext cx="89070" cy="123709"/>
          </a:xfrm>
          <a:prstGeom prst="down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2" name="TextBox 61"/>
          <p:cNvSpPr txBox="1"/>
          <p:nvPr/>
        </p:nvSpPr>
        <p:spPr>
          <a:xfrm>
            <a:off x="663389" y="1656823"/>
            <a:ext cx="2711355" cy="3108543"/>
          </a:xfrm>
          <a:prstGeom prst="rect">
            <a:avLst/>
          </a:prstGeom>
          <a:solidFill>
            <a:schemeClr val="bg1">
              <a:lumMod val="95000"/>
            </a:schemeClr>
          </a:solidFill>
        </p:spPr>
        <p:txBody>
          <a:bodyPr wrap="square" rtlCol="0">
            <a:spAutoFit/>
          </a:bodyPr>
          <a:lstStyle/>
          <a:p>
            <a:pPr algn="just"/>
            <a:r>
              <a:rPr lang="tr-TR" sz="1400" dirty="0" smtClean="0"/>
              <a:t>Tüm ölçek puanlarındaki değişimi incelediğimizde, müdahale programının olumlu etkisi daha belirgin hale gelmektedir. </a:t>
            </a:r>
            <a:r>
              <a:rPr lang="en-US" sz="1400" dirty="0"/>
              <a:t>T</a:t>
            </a:r>
            <a:r>
              <a:rPr lang="tr-TR" sz="1400" dirty="0" err="1" smtClean="0"/>
              <a:t>üm</a:t>
            </a:r>
            <a:r>
              <a:rPr lang="tr-TR" sz="1400" dirty="0" smtClean="0"/>
              <a:t> </a:t>
            </a:r>
            <a:r>
              <a:rPr lang="tr-TR" sz="1400" dirty="0" smtClean="0"/>
              <a:t>ölçeklerde ve alt ölçeklerde “</a:t>
            </a:r>
            <a:r>
              <a:rPr lang="tr-TR" sz="1400" dirty="0" smtClean="0"/>
              <a:t>program</a:t>
            </a:r>
            <a:r>
              <a:rPr lang="en-US" sz="1400" dirty="0" smtClean="0"/>
              <a:t>ın </a:t>
            </a:r>
            <a:r>
              <a:rPr lang="en-US" sz="1400" dirty="0" err="1" smtClean="0"/>
              <a:t>amaçlarıyla</a:t>
            </a:r>
            <a:r>
              <a:rPr lang="en-US" sz="1400" dirty="0" smtClean="0"/>
              <a:t> </a:t>
            </a:r>
            <a:r>
              <a:rPr lang="en-US" sz="1400" dirty="0" err="1" smtClean="0"/>
              <a:t>uyumlu</a:t>
            </a:r>
            <a:r>
              <a:rPr lang="tr-TR" sz="1400" dirty="0" smtClean="0"/>
              <a:t>” </a:t>
            </a:r>
            <a:r>
              <a:rPr lang="tr-TR" sz="1400" dirty="0" smtClean="0"/>
              <a:t>yönünde </a:t>
            </a:r>
            <a:r>
              <a:rPr lang="en-US" sz="1400" dirty="0" err="1" smtClean="0"/>
              <a:t>anlamlı</a:t>
            </a:r>
            <a:r>
              <a:rPr lang="en-US" sz="1400" dirty="0" smtClean="0"/>
              <a:t> </a:t>
            </a:r>
            <a:r>
              <a:rPr lang="tr-TR" sz="1400" dirty="0" smtClean="0"/>
              <a:t>değişiklikler </a:t>
            </a:r>
            <a:r>
              <a:rPr lang="tr-TR" sz="1400" dirty="0" err="1" smtClean="0"/>
              <a:t>görm</a:t>
            </a:r>
            <a:r>
              <a:rPr lang="en-US" sz="1400" dirty="0" err="1" smtClean="0"/>
              <a:t>ekle</a:t>
            </a:r>
            <a:r>
              <a:rPr lang="en-US" sz="1400" dirty="0" smtClean="0"/>
              <a:t> </a:t>
            </a:r>
            <a:r>
              <a:rPr lang="en-US" sz="1400" dirty="0" err="1" smtClean="0"/>
              <a:t>kalmıyoruz</a:t>
            </a:r>
            <a:r>
              <a:rPr lang="tr-TR" sz="1400" dirty="0" smtClean="0"/>
              <a:t>, </a:t>
            </a:r>
            <a:r>
              <a:rPr lang="en-US" sz="1400" dirty="0" err="1" smtClean="0"/>
              <a:t>ön</a:t>
            </a:r>
            <a:r>
              <a:rPr lang="en-US" sz="1400" dirty="0" smtClean="0"/>
              <a:t>-son test </a:t>
            </a:r>
            <a:r>
              <a:rPr lang="en-US" sz="1400" dirty="0" err="1" smtClean="0"/>
              <a:t>puanları</a:t>
            </a:r>
            <a:r>
              <a:rPr lang="en-US" sz="1400" dirty="0" smtClean="0"/>
              <a:t> </a:t>
            </a:r>
            <a:r>
              <a:rPr lang="en-US" sz="1400" dirty="0" err="1" smtClean="0"/>
              <a:t>arasındaki</a:t>
            </a:r>
            <a:r>
              <a:rPr lang="en-US" sz="1400" dirty="0" smtClean="0"/>
              <a:t> </a:t>
            </a:r>
            <a:r>
              <a:rPr lang="en-US" sz="1400" dirty="0" err="1" smtClean="0"/>
              <a:t>farkı</a:t>
            </a:r>
            <a:r>
              <a:rPr lang="en-US" sz="1400" dirty="0" smtClean="0"/>
              <a:t> </a:t>
            </a:r>
            <a:r>
              <a:rPr lang="en-US" sz="1400" dirty="0" err="1" smtClean="0"/>
              <a:t>karşılaştırdığımıda</a:t>
            </a:r>
            <a:r>
              <a:rPr lang="en-US" sz="1400" dirty="0" smtClean="0"/>
              <a:t> da </a:t>
            </a:r>
            <a:r>
              <a:rPr lang="tr-TR" sz="1400" dirty="0" smtClean="0"/>
              <a:t>değişimin </a:t>
            </a:r>
            <a:r>
              <a:rPr lang="en-US" sz="1400" dirty="0" err="1" smtClean="0"/>
              <a:t>yönünün</a:t>
            </a:r>
            <a:r>
              <a:rPr lang="en-US" sz="1400" dirty="0"/>
              <a:t> </a:t>
            </a:r>
            <a:r>
              <a:rPr lang="en-US" sz="1400" dirty="0" err="1" smtClean="0"/>
              <a:t>ve</a:t>
            </a:r>
            <a:r>
              <a:rPr lang="tr-TR" sz="1400" dirty="0" smtClean="0"/>
              <a:t> büyüklüğün</a:t>
            </a:r>
            <a:r>
              <a:rPr lang="en-US" sz="1400" dirty="0" err="1" smtClean="0"/>
              <a:t>ün</a:t>
            </a:r>
            <a:r>
              <a:rPr lang="tr-TR" sz="1400" dirty="0" smtClean="0"/>
              <a:t> </a:t>
            </a:r>
            <a:r>
              <a:rPr lang="en-US" sz="1400" dirty="0" err="1" smtClean="0"/>
              <a:t>müdahale</a:t>
            </a:r>
            <a:r>
              <a:rPr lang="en-US" sz="1400" dirty="0" smtClean="0"/>
              <a:t> </a:t>
            </a:r>
            <a:r>
              <a:rPr lang="en-US" sz="1400" dirty="0" err="1" smtClean="0"/>
              <a:t>grubunda</a:t>
            </a:r>
            <a:r>
              <a:rPr lang="en-US" sz="1400" dirty="0" smtClean="0"/>
              <a:t> </a:t>
            </a:r>
            <a:r>
              <a:rPr lang="en-US" sz="1400" dirty="0" err="1" smtClean="0"/>
              <a:t>olumlu</a:t>
            </a:r>
            <a:r>
              <a:rPr lang="en-US" sz="1400" dirty="0" smtClean="0"/>
              <a:t> </a:t>
            </a:r>
            <a:r>
              <a:rPr lang="en-US" sz="1400" dirty="0" err="1" smtClean="0"/>
              <a:t>yönde</a:t>
            </a:r>
            <a:r>
              <a:rPr lang="en-US" sz="1400" dirty="0" smtClean="0"/>
              <a:t> </a:t>
            </a:r>
            <a:r>
              <a:rPr lang="en-US" sz="1400" dirty="0" err="1" smtClean="0"/>
              <a:t>ve</a:t>
            </a:r>
            <a:r>
              <a:rPr lang="en-US" sz="1400" dirty="0" smtClean="0"/>
              <a:t> </a:t>
            </a:r>
            <a:r>
              <a:rPr lang="en-US" sz="1400" dirty="0" err="1" smtClean="0"/>
              <a:t>daha</a:t>
            </a:r>
            <a:r>
              <a:rPr lang="en-US" sz="1400" dirty="0" smtClean="0"/>
              <a:t> </a:t>
            </a:r>
            <a:r>
              <a:rPr lang="en-US" sz="1400" dirty="0" err="1" smtClean="0"/>
              <a:t>büyük</a:t>
            </a:r>
            <a:r>
              <a:rPr lang="en-US" sz="1400" dirty="0" smtClean="0"/>
              <a:t> </a:t>
            </a:r>
            <a:r>
              <a:rPr lang="en-US" sz="1400" dirty="0" err="1" smtClean="0"/>
              <a:t>olduğunu</a:t>
            </a:r>
            <a:r>
              <a:rPr lang="en-US" sz="1400" dirty="0" smtClean="0"/>
              <a:t> </a:t>
            </a:r>
            <a:r>
              <a:rPr lang="en-US" sz="1400" dirty="0" err="1" smtClean="0"/>
              <a:t>ölçülen</a:t>
            </a:r>
            <a:r>
              <a:rPr lang="en-US" sz="1400" dirty="0" smtClean="0"/>
              <a:t> </a:t>
            </a:r>
            <a:r>
              <a:rPr lang="tr-TR" sz="1400" dirty="0" smtClean="0"/>
              <a:t> </a:t>
            </a:r>
            <a:r>
              <a:rPr lang="tr-TR" sz="1400" dirty="0" smtClean="0"/>
              <a:t>17 olgunun 13'ünde </a:t>
            </a:r>
            <a:r>
              <a:rPr lang="tr-TR" sz="1400" dirty="0" smtClean="0"/>
              <a:t>görüyoruz</a:t>
            </a:r>
            <a:r>
              <a:rPr lang="tr-TR" sz="1400" dirty="0" smtClean="0"/>
              <a:t>.</a:t>
            </a:r>
            <a:endParaRPr lang="tr-TR" sz="1400" dirty="0"/>
          </a:p>
        </p:txBody>
      </p:sp>
    </p:spTree>
    <p:extLst>
      <p:ext uri="{BB962C8B-B14F-4D97-AF65-F5344CB8AC3E}">
        <p14:creationId xmlns:p14="http://schemas.microsoft.com/office/powerpoint/2010/main" val="5434219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 of what was evaluated- </a:t>
            </a:r>
            <a:r>
              <a:rPr lang="en-US" dirty="0" smtClean="0">
                <a:solidFill>
                  <a:srgbClr val="FF0000"/>
                </a:solidFill>
              </a:rPr>
              <a:t>REVISITED</a:t>
            </a:r>
            <a:endParaRPr lang="tr-TR" dirty="0">
              <a:solidFill>
                <a:srgbClr val="FF0000"/>
              </a:solidFill>
            </a:endParaRPr>
          </a:p>
        </p:txBody>
      </p:sp>
      <p:sp>
        <p:nvSpPr>
          <p:cNvPr id="8" name="Content Placeholder 7"/>
          <p:cNvSpPr>
            <a:spLocks noGrp="1"/>
          </p:cNvSpPr>
          <p:nvPr>
            <p:ph sz="quarter" idx="4"/>
          </p:nvPr>
        </p:nvSpPr>
        <p:spPr/>
        <p:txBody>
          <a:bodyPr>
            <a:normAutofit/>
          </a:bodyPr>
          <a:lstStyle/>
          <a:p>
            <a:pPr marL="0" indent="0">
              <a:buNone/>
            </a:pPr>
            <a:endParaRPr lang="en-US" sz="2000" dirty="0" smtClean="0"/>
          </a:p>
          <a:p>
            <a:pPr marL="0" indent="0">
              <a:buNone/>
            </a:pPr>
            <a:endParaRPr lang="tr-TR" sz="2000" dirty="0"/>
          </a:p>
        </p:txBody>
      </p:sp>
      <p:sp>
        <p:nvSpPr>
          <p:cNvPr id="4" name="Slayt Numarası Yer Tutucusu 3"/>
          <p:cNvSpPr>
            <a:spLocks noGrp="1"/>
          </p:cNvSpPr>
          <p:nvPr>
            <p:ph type="sldNum" sz="quarter" idx="12"/>
          </p:nvPr>
        </p:nvSpPr>
        <p:spPr/>
        <p:txBody>
          <a:bodyPr/>
          <a:lstStyle/>
          <a:p>
            <a:fld id="{EDE33F61-6FEC-4FD1-81A4-86B6F1FB65B4}" type="slidenum">
              <a:rPr lang="en-US" smtClean="0"/>
              <a:t>49</a:t>
            </a:fld>
            <a:endParaRPr lang="en-US"/>
          </a:p>
        </p:txBody>
      </p:sp>
      <p:sp>
        <p:nvSpPr>
          <p:cNvPr id="9" name="Text Placeholder 8"/>
          <p:cNvSpPr>
            <a:spLocks noGrp="1"/>
          </p:cNvSpPr>
          <p:nvPr>
            <p:ph type="body" idx="1"/>
          </p:nvPr>
        </p:nvSpPr>
        <p:spPr>
          <a:xfrm>
            <a:off x="839789" y="962866"/>
            <a:ext cx="10514012" cy="823912"/>
          </a:xfrm>
        </p:spPr>
        <p:txBody>
          <a:bodyPr>
            <a:normAutofit fontScale="92500" lnSpcReduction="10000"/>
          </a:bodyPr>
          <a:lstStyle/>
          <a:p>
            <a:pPr algn="ctr"/>
            <a:r>
              <a:rPr lang="tr-TR" sz="2600" dirty="0"/>
              <a:t>Kadının Güçlendirilmesi Programı</a:t>
            </a:r>
          </a:p>
          <a:p>
            <a:pPr algn="ctr"/>
            <a:r>
              <a:rPr lang="tr-TR" sz="2600" dirty="0"/>
              <a:t>Neyi ölçtük ve hangi değişimi görmeyi </a:t>
            </a:r>
            <a:r>
              <a:rPr lang="tr-TR" sz="2600" dirty="0" smtClean="0"/>
              <a:t>bekledik</a:t>
            </a:r>
            <a:r>
              <a:rPr lang="en-US" sz="2600" dirty="0" smtClean="0"/>
              <a:t>- </a:t>
            </a:r>
            <a:r>
              <a:rPr lang="en-US" sz="2600" dirty="0" smtClean="0">
                <a:solidFill>
                  <a:srgbClr val="FF0000"/>
                </a:solidFill>
              </a:rPr>
              <a:t>ne </a:t>
            </a:r>
            <a:r>
              <a:rPr lang="en-US" sz="2600" dirty="0" err="1" smtClean="0">
                <a:solidFill>
                  <a:srgbClr val="FF0000"/>
                </a:solidFill>
              </a:rPr>
              <a:t>bulduk</a:t>
            </a:r>
            <a:endParaRPr lang="tr-TR" sz="2800" dirty="0">
              <a:solidFill>
                <a:srgbClr val="FF0000"/>
              </a:solidFill>
            </a:endParaRPr>
          </a:p>
        </p:txBody>
      </p:sp>
      <p:sp>
        <p:nvSpPr>
          <p:cNvPr id="7" name="Content Placeholder 9"/>
          <p:cNvSpPr txBox="1">
            <a:spLocks/>
          </p:cNvSpPr>
          <p:nvPr/>
        </p:nvSpPr>
        <p:spPr>
          <a:xfrm>
            <a:off x="1065567" y="1786778"/>
            <a:ext cx="10697455" cy="4699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1400" dirty="0" smtClean="0"/>
              <a:t>Müdahale </a:t>
            </a:r>
            <a:r>
              <a:rPr lang="tr-TR" sz="1400" dirty="0"/>
              <a:t>grubundaki kadınların kendi hayatlarını yönetme ve kişilerarası çatışmayı şiddet içermeyen yollarla ele alma yetkisi kazanmaları sonucunda hayattan ve ilişkilerden memnuniyetlerinde artış beklenir.</a:t>
            </a:r>
          </a:p>
          <a:p>
            <a:pPr lvl="1" algn="just"/>
            <a:r>
              <a:rPr lang="en-US" sz="1200" dirty="0" smtClean="0">
                <a:solidFill>
                  <a:srgbClr val="FF0000"/>
                </a:solidFill>
              </a:rPr>
              <a:t>--- </a:t>
            </a:r>
            <a:r>
              <a:rPr lang="en-US" sz="1200" dirty="0" err="1" smtClean="0">
                <a:solidFill>
                  <a:srgbClr val="FF0000"/>
                </a:solidFill>
              </a:rPr>
              <a:t>sonuçlar</a:t>
            </a:r>
            <a:r>
              <a:rPr lang="en-US" sz="1200" dirty="0" smtClean="0">
                <a:solidFill>
                  <a:srgbClr val="FF0000"/>
                </a:solidFill>
              </a:rPr>
              <a:t> </a:t>
            </a:r>
            <a:r>
              <a:rPr lang="en-US" sz="1200" dirty="0" err="1" smtClean="0">
                <a:solidFill>
                  <a:srgbClr val="FF0000"/>
                </a:solidFill>
              </a:rPr>
              <a:t>beklentimizi</a:t>
            </a:r>
            <a:r>
              <a:rPr lang="en-US" sz="1200" dirty="0" smtClean="0">
                <a:solidFill>
                  <a:srgbClr val="FF0000"/>
                </a:solidFill>
              </a:rPr>
              <a:t> </a:t>
            </a:r>
            <a:r>
              <a:rPr lang="en-US" sz="1200" dirty="0" err="1" smtClean="0">
                <a:solidFill>
                  <a:srgbClr val="FF0000"/>
                </a:solidFill>
              </a:rPr>
              <a:t>destekliyor</a:t>
            </a:r>
            <a:endParaRPr lang="en-US" sz="1200" dirty="0" smtClean="0">
              <a:solidFill>
                <a:srgbClr val="FF0000"/>
              </a:solidFill>
            </a:endParaRPr>
          </a:p>
          <a:p>
            <a:pPr algn="just"/>
            <a:r>
              <a:rPr lang="tr-TR" sz="1400" dirty="0"/>
              <a:t>Müdahale grubundaki kadınların iletişim becerileri arttıkça kendi ve çocuklarının ihtiyaçlarını daha iyi iletebilmeleri ve böylece de kocalarının ev ve çocuk bakımına katılımının artması ve eşler arası  ebeveynlik pratiklerinin birbirine  uyumunun da artması beklenir. </a:t>
            </a:r>
          </a:p>
          <a:p>
            <a:pPr lvl="1" algn="just"/>
            <a:r>
              <a:rPr lang="en-US" sz="1200" dirty="0" smtClean="0">
                <a:solidFill>
                  <a:srgbClr val="FF0000"/>
                </a:solidFill>
              </a:rPr>
              <a:t>--- </a:t>
            </a:r>
            <a:r>
              <a:rPr lang="en-US" sz="1200" dirty="0" err="1" smtClean="0">
                <a:solidFill>
                  <a:srgbClr val="FF0000"/>
                </a:solidFill>
              </a:rPr>
              <a:t>sonuçlar</a:t>
            </a:r>
            <a:r>
              <a:rPr lang="en-US" sz="1200" dirty="0" smtClean="0">
                <a:solidFill>
                  <a:srgbClr val="FF0000"/>
                </a:solidFill>
              </a:rPr>
              <a:t> </a:t>
            </a:r>
            <a:r>
              <a:rPr lang="en-US" sz="1200" dirty="0" err="1" smtClean="0">
                <a:solidFill>
                  <a:srgbClr val="FF0000"/>
                </a:solidFill>
              </a:rPr>
              <a:t>beklentilerimizi</a:t>
            </a:r>
            <a:r>
              <a:rPr lang="en-US" sz="1200" dirty="0" smtClean="0">
                <a:solidFill>
                  <a:srgbClr val="FF0000"/>
                </a:solidFill>
              </a:rPr>
              <a:t> </a:t>
            </a:r>
            <a:r>
              <a:rPr lang="en-US" sz="1200" dirty="0" err="1" smtClean="0">
                <a:solidFill>
                  <a:srgbClr val="FF0000"/>
                </a:solidFill>
              </a:rPr>
              <a:t>kısmen</a:t>
            </a:r>
            <a:r>
              <a:rPr lang="en-US" sz="1200" dirty="0" smtClean="0">
                <a:solidFill>
                  <a:srgbClr val="FF0000"/>
                </a:solidFill>
              </a:rPr>
              <a:t> </a:t>
            </a:r>
            <a:r>
              <a:rPr lang="en-US" sz="1200" dirty="0" err="1" smtClean="0">
                <a:solidFill>
                  <a:srgbClr val="FF0000"/>
                </a:solidFill>
              </a:rPr>
              <a:t>destekliyor</a:t>
            </a:r>
            <a:r>
              <a:rPr lang="en-US" sz="1200" dirty="0" smtClean="0">
                <a:solidFill>
                  <a:srgbClr val="FF0000"/>
                </a:solidFill>
              </a:rPr>
              <a:t>: </a:t>
            </a:r>
            <a:r>
              <a:rPr lang="en-US" sz="1200" dirty="0" err="1" smtClean="0">
                <a:solidFill>
                  <a:srgbClr val="FF0000"/>
                </a:solidFill>
              </a:rPr>
              <a:t>ev</a:t>
            </a:r>
            <a:r>
              <a:rPr lang="en-US" sz="1200" dirty="0" smtClean="0">
                <a:solidFill>
                  <a:srgbClr val="FF0000"/>
                </a:solidFill>
              </a:rPr>
              <a:t> </a:t>
            </a:r>
            <a:r>
              <a:rPr lang="en-US" sz="1200" dirty="0" err="1" smtClean="0">
                <a:solidFill>
                  <a:srgbClr val="FF0000"/>
                </a:solidFill>
              </a:rPr>
              <a:t>işlerine</a:t>
            </a:r>
            <a:r>
              <a:rPr lang="en-US" sz="1200" dirty="0" smtClean="0">
                <a:solidFill>
                  <a:srgbClr val="FF0000"/>
                </a:solidFill>
              </a:rPr>
              <a:t> </a:t>
            </a:r>
            <a:r>
              <a:rPr lang="en-US" sz="1200" dirty="0" err="1" smtClean="0">
                <a:solidFill>
                  <a:srgbClr val="FF0000"/>
                </a:solidFill>
              </a:rPr>
              <a:t>eş</a:t>
            </a:r>
            <a:r>
              <a:rPr lang="en-US" sz="1200" dirty="0" smtClean="0">
                <a:solidFill>
                  <a:srgbClr val="FF0000"/>
                </a:solidFill>
              </a:rPr>
              <a:t> </a:t>
            </a:r>
            <a:r>
              <a:rPr lang="en-US" sz="1200" dirty="0" err="1" smtClean="0">
                <a:solidFill>
                  <a:srgbClr val="FF0000"/>
                </a:solidFill>
              </a:rPr>
              <a:t>katılımında</a:t>
            </a:r>
            <a:r>
              <a:rPr lang="en-US" sz="1200" dirty="0" smtClean="0">
                <a:solidFill>
                  <a:srgbClr val="FF0000"/>
                </a:solidFill>
              </a:rPr>
              <a:t> </a:t>
            </a:r>
            <a:r>
              <a:rPr lang="en-US" sz="1200" dirty="0" err="1" smtClean="0">
                <a:solidFill>
                  <a:srgbClr val="FF0000"/>
                </a:solidFill>
              </a:rPr>
              <a:t>çok</a:t>
            </a:r>
            <a:r>
              <a:rPr lang="en-US" sz="1200" dirty="0" smtClean="0">
                <a:solidFill>
                  <a:srgbClr val="FF0000"/>
                </a:solidFill>
              </a:rPr>
              <a:t> </a:t>
            </a:r>
            <a:r>
              <a:rPr lang="en-US" sz="1200" dirty="0" err="1" smtClean="0">
                <a:solidFill>
                  <a:srgbClr val="FF0000"/>
                </a:solidFill>
              </a:rPr>
              <a:t>az</a:t>
            </a:r>
            <a:r>
              <a:rPr lang="en-US" sz="1200" dirty="0" smtClean="0">
                <a:solidFill>
                  <a:srgbClr val="FF0000"/>
                </a:solidFill>
              </a:rPr>
              <a:t> </a:t>
            </a:r>
            <a:r>
              <a:rPr lang="en-US" sz="1200" dirty="0" err="1" smtClean="0">
                <a:solidFill>
                  <a:srgbClr val="FF0000"/>
                </a:solidFill>
              </a:rPr>
              <a:t>bir</a:t>
            </a:r>
            <a:r>
              <a:rPr lang="en-US" sz="1200" dirty="0" smtClean="0">
                <a:solidFill>
                  <a:srgbClr val="FF0000"/>
                </a:solidFill>
              </a:rPr>
              <a:t> </a:t>
            </a:r>
            <a:r>
              <a:rPr lang="en-US" sz="1200" dirty="0" err="1" smtClean="0">
                <a:solidFill>
                  <a:srgbClr val="FF0000"/>
                </a:solidFill>
              </a:rPr>
              <a:t>değişiklik</a:t>
            </a:r>
            <a:r>
              <a:rPr lang="en-US" sz="1200" dirty="0" smtClean="0">
                <a:solidFill>
                  <a:srgbClr val="FF0000"/>
                </a:solidFill>
              </a:rPr>
              <a:t> </a:t>
            </a:r>
            <a:r>
              <a:rPr lang="en-US" sz="1200" dirty="0" err="1" smtClean="0">
                <a:solidFill>
                  <a:srgbClr val="FF0000"/>
                </a:solidFill>
              </a:rPr>
              <a:t>gözlemledik</a:t>
            </a:r>
            <a:r>
              <a:rPr lang="en-US" sz="1200" dirty="0" smtClean="0">
                <a:solidFill>
                  <a:srgbClr val="FF0000"/>
                </a:solidFill>
              </a:rPr>
              <a:t>, </a:t>
            </a:r>
            <a:r>
              <a:rPr lang="en-US" sz="1200" dirty="0" err="1" smtClean="0">
                <a:solidFill>
                  <a:srgbClr val="FF0000"/>
                </a:solidFill>
              </a:rPr>
              <a:t>bu</a:t>
            </a:r>
            <a:r>
              <a:rPr lang="en-US" sz="1200" dirty="0" smtClean="0">
                <a:solidFill>
                  <a:srgbClr val="FF0000"/>
                </a:solidFill>
              </a:rPr>
              <a:t> hem </a:t>
            </a:r>
            <a:r>
              <a:rPr lang="en-US" sz="1200" dirty="0" err="1" smtClean="0">
                <a:solidFill>
                  <a:srgbClr val="FF0000"/>
                </a:solidFill>
              </a:rPr>
              <a:t>müdahale</a:t>
            </a:r>
            <a:r>
              <a:rPr lang="en-US" sz="1200" dirty="0" smtClean="0">
                <a:solidFill>
                  <a:srgbClr val="FF0000"/>
                </a:solidFill>
              </a:rPr>
              <a:t> hem de </a:t>
            </a:r>
            <a:r>
              <a:rPr lang="en-US" sz="1200" dirty="0" err="1" smtClean="0">
                <a:solidFill>
                  <a:srgbClr val="FF0000"/>
                </a:solidFill>
              </a:rPr>
              <a:t>kontrol</a:t>
            </a:r>
            <a:r>
              <a:rPr lang="en-US" sz="1200" dirty="0" smtClean="0">
                <a:solidFill>
                  <a:srgbClr val="FF0000"/>
                </a:solidFill>
              </a:rPr>
              <a:t> </a:t>
            </a:r>
            <a:r>
              <a:rPr lang="en-US" sz="1200" dirty="0" err="1" smtClean="0">
                <a:solidFill>
                  <a:srgbClr val="FF0000"/>
                </a:solidFill>
              </a:rPr>
              <a:t>gruplarında</a:t>
            </a:r>
            <a:r>
              <a:rPr lang="en-US" sz="1200" dirty="0" smtClean="0">
                <a:solidFill>
                  <a:srgbClr val="FF0000"/>
                </a:solidFill>
              </a:rPr>
              <a:t> </a:t>
            </a:r>
            <a:r>
              <a:rPr lang="en-US" sz="1200" dirty="0" err="1" smtClean="0">
                <a:solidFill>
                  <a:srgbClr val="FF0000"/>
                </a:solidFill>
              </a:rPr>
              <a:t>gözlendi</a:t>
            </a:r>
            <a:r>
              <a:rPr lang="en-US" sz="1200" dirty="0" smtClean="0">
                <a:solidFill>
                  <a:srgbClr val="FF0000"/>
                </a:solidFill>
              </a:rPr>
              <a:t>. </a:t>
            </a:r>
            <a:r>
              <a:rPr lang="en-US" sz="1200" dirty="0" err="1" smtClean="0">
                <a:solidFill>
                  <a:srgbClr val="FF0000"/>
                </a:solidFill>
              </a:rPr>
              <a:t>Müdahale</a:t>
            </a:r>
            <a:r>
              <a:rPr lang="en-US" sz="1200" dirty="0" smtClean="0">
                <a:solidFill>
                  <a:srgbClr val="FF0000"/>
                </a:solidFill>
              </a:rPr>
              <a:t> </a:t>
            </a:r>
            <a:r>
              <a:rPr lang="en-US" sz="1200" dirty="0" err="1" smtClean="0">
                <a:solidFill>
                  <a:srgbClr val="FF0000"/>
                </a:solidFill>
              </a:rPr>
              <a:t>grupları</a:t>
            </a:r>
            <a:r>
              <a:rPr lang="en-US" sz="1200" dirty="0" smtClean="0">
                <a:solidFill>
                  <a:srgbClr val="FF0000"/>
                </a:solidFill>
              </a:rPr>
              <a:t> </a:t>
            </a:r>
            <a:r>
              <a:rPr lang="en-US" sz="1200" dirty="0" err="1" smtClean="0">
                <a:solidFill>
                  <a:srgbClr val="FF0000"/>
                </a:solidFill>
              </a:rPr>
              <a:t>arasında</a:t>
            </a:r>
            <a:r>
              <a:rPr lang="en-US" sz="1200" dirty="0" smtClean="0">
                <a:solidFill>
                  <a:srgbClr val="FF0000"/>
                </a:solidFill>
              </a:rPr>
              <a:t> </a:t>
            </a:r>
            <a:r>
              <a:rPr lang="en-US" sz="1200" dirty="0" err="1" smtClean="0">
                <a:solidFill>
                  <a:srgbClr val="FF0000"/>
                </a:solidFill>
              </a:rPr>
              <a:t>müdahale</a:t>
            </a:r>
            <a:r>
              <a:rPr lang="en-US" sz="1200" dirty="0" smtClean="0">
                <a:solidFill>
                  <a:srgbClr val="FF0000"/>
                </a:solidFill>
              </a:rPr>
              <a:t> </a:t>
            </a:r>
            <a:r>
              <a:rPr lang="en-US" sz="1200" dirty="0" err="1" smtClean="0">
                <a:solidFill>
                  <a:srgbClr val="FF0000"/>
                </a:solidFill>
              </a:rPr>
              <a:t>sonrası</a:t>
            </a:r>
            <a:r>
              <a:rPr lang="en-US" sz="1200" dirty="0" smtClean="0">
                <a:solidFill>
                  <a:srgbClr val="FF0000"/>
                </a:solidFill>
              </a:rPr>
              <a:t> </a:t>
            </a:r>
            <a:r>
              <a:rPr lang="en-US" sz="1200" dirty="0" err="1" smtClean="0">
                <a:solidFill>
                  <a:srgbClr val="FF0000"/>
                </a:solidFill>
              </a:rPr>
              <a:t>babanın</a:t>
            </a:r>
            <a:r>
              <a:rPr lang="en-US" sz="1200" dirty="0" smtClean="0">
                <a:solidFill>
                  <a:srgbClr val="FF0000"/>
                </a:solidFill>
              </a:rPr>
              <a:t> </a:t>
            </a:r>
            <a:r>
              <a:rPr lang="en-US" sz="1200" dirty="0" err="1" smtClean="0">
                <a:solidFill>
                  <a:srgbClr val="FF0000"/>
                </a:solidFill>
              </a:rPr>
              <a:t>çocuk</a:t>
            </a:r>
            <a:r>
              <a:rPr lang="en-US" sz="1200" dirty="0" smtClean="0">
                <a:solidFill>
                  <a:srgbClr val="FF0000"/>
                </a:solidFill>
              </a:rPr>
              <a:t> </a:t>
            </a:r>
            <a:r>
              <a:rPr lang="en-US" sz="1200" dirty="0" err="1" smtClean="0">
                <a:solidFill>
                  <a:srgbClr val="FF0000"/>
                </a:solidFill>
              </a:rPr>
              <a:t>bakımına</a:t>
            </a:r>
            <a:r>
              <a:rPr lang="en-US" sz="1200" dirty="0" smtClean="0">
                <a:solidFill>
                  <a:srgbClr val="FF0000"/>
                </a:solidFill>
              </a:rPr>
              <a:t> </a:t>
            </a:r>
            <a:r>
              <a:rPr lang="en-US" sz="1200" dirty="0" err="1" smtClean="0">
                <a:solidFill>
                  <a:srgbClr val="FF0000"/>
                </a:solidFill>
              </a:rPr>
              <a:t>katılımı</a:t>
            </a:r>
            <a:r>
              <a:rPr lang="en-US" sz="1200" dirty="0" smtClean="0">
                <a:solidFill>
                  <a:srgbClr val="FF0000"/>
                </a:solidFill>
              </a:rPr>
              <a:t> </a:t>
            </a:r>
            <a:r>
              <a:rPr lang="en-US" sz="1200" dirty="0" err="1" smtClean="0">
                <a:solidFill>
                  <a:srgbClr val="FF0000"/>
                </a:solidFill>
              </a:rPr>
              <a:t>konusunda</a:t>
            </a:r>
            <a:r>
              <a:rPr lang="en-US" sz="1200" dirty="0" smtClean="0">
                <a:solidFill>
                  <a:srgbClr val="FF0000"/>
                </a:solidFill>
              </a:rPr>
              <a:t> </a:t>
            </a:r>
            <a:r>
              <a:rPr lang="en-US" sz="1200" dirty="0" err="1" smtClean="0">
                <a:solidFill>
                  <a:srgbClr val="FF0000"/>
                </a:solidFill>
              </a:rPr>
              <a:t>önemli</a:t>
            </a:r>
            <a:r>
              <a:rPr lang="en-US" sz="1200" dirty="0" smtClean="0">
                <a:solidFill>
                  <a:srgbClr val="FF0000"/>
                </a:solidFill>
              </a:rPr>
              <a:t> </a:t>
            </a:r>
            <a:r>
              <a:rPr lang="en-US" sz="1200" dirty="0" err="1" smtClean="0">
                <a:solidFill>
                  <a:srgbClr val="FF0000"/>
                </a:solidFill>
              </a:rPr>
              <a:t>gelişme</a:t>
            </a:r>
            <a:r>
              <a:rPr lang="en-US" sz="1200" dirty="0" smtClean="0">
                <a:solidFill>
                  <a:srgbClr val="FF0000"/>
                </a:solidFill>
              </a:rPr>
              <a:t> </a:t>
            </a:r>
            <a:r>
              <a:rPr lang="en-US" sz="1200" dirty="0" err="1" smtClean="0">
                <a:solidFill>
                  <a:srgbClr val="FF0000"/>
                </a:solidFill>
              </a:rPr>
              <a:t>gördük</a:t>
            </a:r>
            <a:r>
              <a:rPr lang="en-US" sz="1200" dirty="0" smtClean="0">
                <a:solidFill>
                  <a:srgbClr val="FF0000"/>
                </a:solidFill>
              </a:rPr>
              <a:t>. </a:t>
            </a:r>
            <a:r>
              <a:rPr lang="en-US" sz="1200" dirty="0" err="1" smtClean="0">
                <a:solidFill>
                  <a:srgbClr val="FF0000"/>
                </a:solidFill>
              </a:rPr>
              <a:t>Müdahale</a:t>
            </a:r>
            <a:r>
              <a:rPr lang="en-US" sz="1200" dirty="0" smtClean="0">
                <a:solidFill>
                  <a:srgbClr val="FF0000"/>
                </a:solidFill>
              </a:rPr>
              <a:t> </a:t>
            </a:r>
            <a:r>
              <a:rPr lang="en-US" sz="1200" dirty="0" err="1" smtClean="0">
                <a:solidFill>
                  <a:srgbClr val="FF0000"/>
                </a:solidFill>
              </a:rPr>
              <a:t>grubu</a:t>
            </a:r>
            <a:r>
              <a:rPr lang="en-US" sz="1200" dirty="0" smtClean="0">
                <a:solidFill>
                  <a:srgbClr val="FF0000"/>
                </a:solidFill>
              </a:rPr>
              <a:t> </a:t>
            </a:r>
            <a:r>
              <a:rPr lang="en-US" sz="1200" dirty="0" err="1" smtClean="0">
                <a:solidFill>
                  <a:srgbClr val="FF0000"/>
                </a:solidFill>
              </a:rPr>
              <a:t>kadınları</a:t>
            </a:r>
            <a:r>
              <a:rPr lang="en-US" sz="1200" dirty="0" smtClean="0">
                <a:solidFill>
                  <a:srgbClr val="FF0000"/>
                </a:solidFill>
              </a:rPr>
              <a:t> </a:t>
            </a:r>
            <a:r>
              <a:rPr lang="en-US" sz="1200" dirty="0" err="1" smtClean="0">
                <a:solidFill>
                  <a:srgbClr val="FF0000"/>
                </a:solidFill>
              </a:rPr>
              <a:t>ayrıca</a:t>
            </a:r>
            <a:r>
              <a:rPr lang="en-US" sz="1200" dirty="0" smtClean="0">
                <a:solidFill>
                  <a:srgbClr val="FF0000"/>
                </a:solidFill>
              </a:rPr>
              <a:t>, </a:t>
            </a:r>
            <a:r>
              <a:rPr lang="en-US" sz="1200" dirty="0" err="1" smtClean="0">
                <a:solidFill>
                  <a:srgbClr val="FF0000"/>
                </a:solidFill>
              </a:rPr>
              <a:t>kocaları</a:t>
            </a:r>
            <a:r>
              <a:rPr lang="en-US" sz="1200" dirty="0" smtClean="0">
                <a:solidFill>
                  <a:srgbClr val="FF0000"/>
                </a:solidFill>
              </a:rPr>
              <a:t> </a:t>
            </a:r>
            <a:r>
              <a:rPr lang="en-US" sz="1200" dirty="0" err="1" smtClean="0">
                <a:solidFill>
                  <a:srgbClr val="FF0000"/>
                </a:solidFill>
              </a:rPr>
              <a:t>ile</a:t>
            </a:r>
            <a:r>
              <a:rPr lang="en-US" sz="1200" dirty="0" smtClean="0">
                <a:solidFill>
                  <a:srgbClr val="FF0000"/>
                </a:solidFill>
              </a:rPr>
              <a:t> </a:t>
            </a:r>
            <a:r>
              <a:rPr lang="en-US" sz="1200" dirty="0" err="1" smtClean="0">
                <a:solidFill>
                  <a:srgbClr val="FF0000"/>
                </a:solidFill>
              </a:rPr>
              <a:t>ilişki</a:t>
            </a:r>
            <a:r>
              <a:rPr lang="en-US" sz="1200" dirty="0" smtClean="0">
                <a:solidFill>
                  <a:srgbClr val="FF0000"/>
                </a:solidFill>
              </a:rPr>
              <a:t> </a:t>
            </a:r>
            <a:r>
              <a:rPr lang="en-US" sz="1200" dirty="0" err="1" smtClean="0">
                <a:solidFill>
                  <a:srgbClr val="FF0000"/>
                </a:solidFill>
              </a:rPr>
              <a:t>doyumunda</a:t>
            </a:r>
            <a:r>
              <a:rPr lang="en-US" sz="1200" dirty="0" smtClean="0">
                <a:solidFill>
                  <a:srgbClr val="FF0000"/>
                </a:solidFill>
              </a:rPr>
              <a:t> da </a:t>
            </a:r>
            <a:r>
              <a:rPr lang="en-US" sz="1200" dirty="0" err="1" smtClean="0">
                <a:solidFill>
                  <a:srgbClr val="FF0000"/>
                </a:solidFill>
              </a:rPr>
              <a:t>daha</a:t>
            </a:r>
            <a:r>
              <a:rPr lang="en-US" sz="1200" dirty="0" smtClean="0">
                <a:solidFill>
                  <a:srgbClr val="FF0000"/>
                </a:solidFill>
              </a:rPr>
              <a:t> </a:t>
            </a:r>
            <a:r>
              <a:rPr lang="en-US" sz="1200" dirty="0" err="1" smtClean="0">
                <a:solidFill>
                  <a:srgbClr val="FF0000"/>
                </a:solidFill>
              </a:rPr>
              <a:t>büyük</a:t>
            </a:r>
            <a:r>
              <a:rPr lang="en-US" sz="1200" dirty="0" smtClean="0">
                <a:solidFill>
                  <a:srgbClr val="FF0000"/>
                </a:solidFill>
              </a:rPr>
              <a:t> </a:t>
            </a:r>
            <a:r>
              <a:rPr lang="en-US" sz="1200" dirty="0" err="1" smtClean="0">
                <a:solidFill>
                  <a:srgbClr val="FF0000"/>
                </a:solidFill>
              </a:rPr>
              <a:t>bir</a:t>
            </a:r>
            <a:r>
              <a:rPr lang="en-US" sz="1200" dirty="0" smtClean="0">
                <a:solidFill>
                  <a:srgbClr val="FF0000"/>
                </a:solidFill>
              </a:rPr>
              <a:t> </a:t>
            </a:r>
            <a:r>
              <a:rPr lang="en-US" sz="1200" dirty="0" err="1" smtClean="0">
                <a:solidFill>
                  <a:srgbClr val="FF0000"/>
                </a:solidFill>
              </a:rPr>
              <a:t>artış</a:t>
            </a:r>
            <a:r>
              <a:rPr lang="en-US" sz="1200" dirty="0" smtClean="0">
                <a:solidFill>
                  <a:srgbClr val="FF0000"/>
                </a:solidFill>
              </a:rPr>
              <a:t> </a:t>
            </a:r>
            <a:r>
              <a:rPr lang="en-US" sz="1200" dirty="0" err="1" smtClean="0">
                <a:solidFill>
                  <a:srgbClr val="FF0000"/>
                </a:solidFill>
              </a:rPr>
              <a:t>bildirdi</a:t>
            </a:r>
            <a:r>
              <a:rPr lang="en-US" sz="1200" dirty="0" smtClean="0">
                <a:solidFill>
                  <a:srgbClr val="FF0000"/>
                </a:solidFill>
              </a:rPr>
              <a:t>.</a:t>
            </a:r>
          </a:p>
          <a:p>
            <a:pPr algn="just"/>
            <a:r>
              <a:rPr lang="tr-TR" sz="1400" dirty="0"/>
              <a:t>Gelişmiş evlilik ve ebeveyn ilişkilerinin sonucunda yaşam stresinde azalma ve zihinsel sağlıkta artış beklenir.</a:t>
            </a:r>
          </a:p>
          <a:p>
            <a:pPr lvl="1" algn="just"/>
            <a:r>
              <a:rPr lang="en-US" sz="1200" dirty="0" smtClean="0">
                <a:solidFill>
                  <a:srgbClr val="FF0000"/>
                </a:solidFill>
              </a:rPr>
              <a:t> --- </a:t>
            </a:r>
            <a:r>
              <a:rPr lang="en-US" sz="1200" dirty="0" err="1" smtClean="0">
                <a:solidFill>
                  <a:srgbClr val="FF0000"/>
                </a:solidFill>
              </a:rPr>
              <a:t>sonuçlar</a:t>
            </a:r>
            <a:r>
              <a:rPr lang="en-US" sz="1200" dirty="0" smtClean="0">
                <a:solidFill>
                  <a:srgbClr val="FF0000"/>
                </a:solidFill>
              </a:rPr>
              <a:t> </a:t>
            </a:r>
            <a:r>
              <a:rPr lang="en-US" sz="1200" dirty="0" err="1" smtClean="0">
                <a:solidFill>
                  <a:srgbClr val="FF0000"/>
                </a:solidFill>
              </a:rPr>
              <a:t>beklentimizi</a:t>
            </a:r>
            <a:r>
              <a:rPr lang="en-US" sz="1200" dirty="0" smtClean="0">
                <a:solidFill>
                  <a:srgbClr val="FF0000"/>
                </a:solidFill>
              </a:rPr>
              <a:t> </a:t>
            </a:r>
            <a:r>
              <a:rPr lang="en-US" sz="1200" dirty="0" err="1" smtClean="0">
                <a:solidFill>
                  <a:srgbClr val="FF0000"/>
                </a:solidFill>
              </a:rPr>
              <a:t>kısmen</a:t>
            </a:r>
            <a:r>
              <a:rPr lang="en-US" sz="1200" dirty="0" smtClean="0">
                <a:solidFill>
                  <a:srgbClr val="FF0000"/>
                </a:solidFill>
              </a:rPr>
              <a:t> </a:t>
            </a:r>
            <a:r>
              <a:rPr lang="en-US" sz="1200" dirty="0" err="1" smtClean="0">
                <a:solidFill>
                  <a:srgbClr val="FF0000"/>
                </a:solidFill>
              </a:rPr>
              <a:t>destekliyor</a:t>
            </a:r>
            <a:r>
              <a:rPr lang="en-US" sz="1200" dirty="0" smtClean="0">
                <a:solidFill>
                  <a:srgbClr val="FF0000"/>
                </a:solidFill>
              </a:rPr>
              <a:t>: </a:t>
            </a:r>
            <a:r>
              <a:rPr lang="en-US" sz="1200" dirty="0" err="1" smtClean="0">
                <a:solidFill>
                  <a:srgbClr val="FF0000"/>
                </a:solidFill>
              </a:rPr>
              <a:t>yaşam</a:t>
            </a:r>
            <a:r>
              <a:rPr lang="en-US" sz="1200" dirty="0" smtClean="0">
                <a:solidFill>
                  <a:srgbClr val="FF0000"/>
                </a:solidFill>
              </a:rPr>
              <a:t> </a:t>
            </a:r>
            <a:r>
              <a:rPr lang="en-US" sz="1200" dirty="0" err="1" smtClean="0">
                <a:solidFill>
                  <a:srgbClr val="FF0000"/>
                </a:solidFill>
              </a:rPr>
              <a:t>stresi</a:t>
            </a:r>
            <a:r>
              <a:rPr lang="en-US" sz="1200" dirty="0" smtClean="0">
                <a:solidFill>
                  <a:srgbClr val="FF0000"/>
                </a:solidFill>
              </a:rPr>
              <a:t> </a:t>
            </a:r>
            <a:r>
              <a:rPr lang="en-US" sz="1200" dirty="0" err="1" smtClean="0">
                <a:solidFill>
                  <a:srgbClr val="FF0000"/>
                </a:solidFill>
              </a:rPr>
              <a:t>müdahale</a:t>
            </a:r>
            <a:r>
              <a:rPr lang="en-US" sz="1200" dirty="0" smtClean="0">
                <a:solidFill>
                  <a:srgbClr val="FF0000"/>
                </a:solidFill>
              </a:rPr>
              <a:t> </a:t>
            </a:r>
            <a:r>
              <a:rPr lang="en-US" sz="1200" dirty="0" err="1" smtClean="0">
                <a:solidFill>
                  <a:srgbClr val="FF0000"/>
                </a:solidFill>
              </a:rPr>
              <a:t>grubu</a:t>
            </a:r>
            <a:r>
              <a:rPr lang="en-US" sz="1200" dirty="0" smtClean="0">
                <a:solidFill>
                  <a:srgbClr val="FF0000"/>
                </a:solidFill>
              </a:rPr>
              <a:t> </a:t>
            </a:r>
            <a:r>
              <a:rPr lang="en-US" sz="1200" dirty="0" err="1" smtClean="0">
                <a:solidFill>
                  <a:srgbClr val="FF0000"/>
                </a:solidFill>
              </a:rPr>
              <a:t>arasında</a:t>
            </a:r>
            <a:r>
              <a:rPr lang="en-US" sz="1200" dirty="0" smtClean="0">
                <a:solidFill>
                  <a:srgbClr val="FF0000"/>
                </a:solidFill>
              </a:rPr>
              <a:t> </a:t>
            </a:r>
            <a:r>
              <a:rPr lang="en-US" sz="1200" dirty="0" err="1" smtClean="0">
                <a:solidFill>
                  <a:srgbClr val="FF0000"/>
                </a:solidFill>
              </a:rPr>
              <a:t>daha</a:t>
            </a:r>
            <a:r>
              <a:rPr lang="en-US" sz="1200" dirty="0" smtClean="0">
                <a:solidFill>
                  <a:srgbClr val="FF0000"/>
                </a:solidFill>
              </a:rPr>
              <a:t> </a:t>
            </a:r>
            <a:r>
              <a:rPr lang="en-US" sz="1200" dirty="0" err="1" smtClean="0">
                <a:solidFill>
                  <a:srgbClr val="FF0000"/>
                </a:solidFill>
              </a:rPr>
              <a:t>fazla</a:t>
            </a:r>
            <a:r>
              <a:rPr lang="en-US" sz="1200" dirty="0" smtClean="0">
                <a:solidFill>
                  <a:srgbClr val="FF0000"/>
                </a:solidFill>
              </a:rPr>
              <a:t> </a:t>
            </a:r>
            <a:r>
              <a:rPr lang="en-US" sz="1200" dirty="0" err="1" smtClean="0">
                <a:solidFill>
                  <a:srgbClr val="FF0000"/>
                </a:solidFill>
              </a:rPr>
              <a:t>azaldı</a:t>
            </a:r>
            <a:r>
              <a:rPr lang="en-US" sz="1200" dirty="0" smtClean="0">
                <a:solidFill>
                  <a:srgbClr val="FF0000"/>
                </a:solidFill>
              </a:rPr>
              <a:t>, </a:t>
            </a:r>
            <a:r>
              <a:rPr lang="en-US" sz="1200" dirty="0" err="1" smtClean="0">
                <a:solidFill>
                  <a:srgbClr val="FF0000"/>
                </a:solidFill>
              </a:rPr>
              <a:t>ancak</a:t>
            </a:r>
            <a:r>
              <a:rPr lang="en-US" sz="1200" dirty="0" smtClean="0">
                <a:solidFill>
                  <a:srgbClr val="FF0000"/>
                </a:solidFill>
              </a:rPr>
              <a:t> </a:t>
            </a:r>
            <a:r>
              <a:rPr lang="en-US" sz="1200" dirty="0" err="1" smtClean="0">
                <a:solidFill>
                  <a:srgbClr val="FF0000"/>
                </a:solidFill>
              </a:rPr>
              <a:t>zihinsel</a:t>
            </a:r>
            <a:r>
              <a:rPr lang="en-US" sz="1200" dirty="0" smtClean="0">
                <a:solidFill>
                  <a:srgbClr val="FF0000"/>
                </a:solidFill>
              </a:rPr>
              <a:t> </a:t>
            </a:r>
            <a:r>
              <a:rPr lang="en-US" sz="1200" dirty="0" err="1" smtClean="0">
                <a:solidFill>
                  <a:srgbClr val="FF0000"/>
                </a:solidFill>
              </a:rPr>
              <a:t>sağlık</a:t>
            </a:r>
            <a:r>
              <a:rPr lang="en-US" sz="1200" dirty="0" smtClean="0">
                <a:solidFill>
                  <a:srgbClr val="FF0000"/>
                </a:solidFill>
              </a:rPr>
              <a:t> </a:t>
            </a:r>
            <a:r>
              <a:rPr lang="en-US" sz="1200" dirty="0" err="1" smtClean="0">
                <a:solidFill>
                  <a:srgbClr val="FF0000"/>
                </a:solidFill>
              </a:rPr>
              <a:t>puanları</a:t>
            </a:r>
            <a:r>
              <a:rPr lang="en-US" sz="1200" dirty="0" smtClean="0">
                <a:solidFill>
                  <a:srgbClr val="FF0000"/>
                </a:solidFill>
              </a:rPr>
              <a:t> </a:t>
            </a:r>
            <a:r>
              <a:rPr lang="en-US" sz="1200" dirty="0" err="1" smtClean="0">
                <a:solidFill>
                  <a:srgbClr val="FF0000"/>
                </a:solidFill>
              </a:rPr>
              <a:t>önemli</a:t>
            </a:r>
            <a:r>
              <a:rPr lang="en-US" sz="1200" dirty="0" smtClean="0">
                <a:solidFill>
                  <a:srgbClr val="FF0000"/>
                </a:solidFill>
              </a:rPr>
              <a:t> </a:t>
            </a:r>
            <a:r>
              <a:rPr lang="en-US" sz="1200" dirty="0" err="1" smtClean="0">
                <a:solidFill>
                  <a:srgbClr val="FF0000"/>
                </a:solidFill>
              </a:rPr>
              <a:t>bir</a:t>
            </a:r>
            <a:r>
              <a:rPr lang="en-US" sz="1200" dirty="0" smtClean="0">
                <a:solidFill>
                  <a:srgbClr val="FF0000"/>
                </a:solidFill>
              </a:rPr>
              <a:t> </a:t>
            </a:r>
            <a:r>
              <a:rPr lang="en-US" sz="1200" dirty="0" err="1" smtClean="0">
                <a:solidFill>
                  <a:srgbClr val="FF0000"/>
                </a:solidFill>
              </a:rPr>
              <a:t>artış</a:t>
            </a:r>
            <a:r>
              <a:rPr lang="en-US" sz="1200" dirty="0" smtClean="0">
                <a:solidFill>
                  <a:srgbClr val="FF0000"/>
                </a:solidFill>
              </a:rPr>
              <a:t> </a:t>
            </a:r>
            <a:r>
              <a:rPr lang="en-US" sz="1200" dirty="0" err="1" smtClean="0">
                <a:solidFill>
                  <a:srgbClr val="FF0000"/>
                </a:solidFill>
              </a:rPr>
              <a:t>gösterse</a:t>
            </a:r>
            <a:r>
              <a:rPr lang="en-US" sz="1200" dirty="0" smtClean="0">
                <a:solidFill>
                  <a:srgbClr val="FF0000"/>
                </a:solidFill>
              </a:rPr>
              <a:t> de, </a:t>
            </a:r>
            <a:r>
              <a:rPr lang="en-US" sz="1200" dirty="0" err="1" smtClean="0">
                <a:solidFill>
                  <a:srgbClr val="FF0000"/>
                </a:solidFill>
              </a:rPr>
              <a:t>bu</a:t>
            </a:r>
            <a:r>
              <a:rPr lang="en-US" sz="1200" dirty="0" smtClean="0">
                <a:solidFill>
                  <a:srgbClr val="FF0000"/>
                </a:solidFill>
              </a:rPr>
              <a:t> hem </a:t>
            </a:r>
            <a:r>
              <a:rPr lang="en-US" sz="1200" dirty="0" err="1" smtClean="0">
                <a:solidFill>
                  <a:srgbClr val="FF0000"/>
                </a:solidFill>
              </a:rPr>
              <a:t>müdahale</a:t>
            </a:r>
            <a:r>
              <a:rPr lang="en-US" sz="1200" dirty="0" smtClean="0">
                <a:solidFill>
                  <a:srgbClr val="FF0000"/>
                </a:solidFill>
              </a:rPr>
              <a:t> hem de </a:t>
            </a:r>
            <a:r>
              <a:rPr lang="en-US" sz="1200" dirty="0" err="1" smtClean="0">
                <a:solidFill>
                  <a:srgbClr val="FF0000"/>
                </a:solidFill>
              </a:rPr>
              <a:t>kontrol</a:t>
            </a:r>
            <a:r>
              <a:rPr lang="en-US" sz="1200" dirty="0" smtClean="0">
                <a:solidFill>
                  <a:srgbClr val="FF0000"/>
                </a:solidFill>
              </a:rPr>
              <a:t> </a:t>
            </a:r>
            <a:r>
              <a:rPr lang="en-US" sz="1200" dirty="0" err="1" smtClean="0">
                <a:solidFill>
                  <a:srgbClr val="FF0000"/>
                </a:solidFill>
              </a:rPr>
              <a:t>grupları</a:t>
            </a:r>
            <a:r>
              <a:rPr lang="en-US" sz="1200" dirty="0" smtClean="0">
                <a:solidFill>
                  <a:srgbClr val="FF0000"/>
                </a:solidFill>
              </a:rPr>
              <a:t> </a:t>
            </a:r>
            <a:r>
              <a:rPr lang="en-US" sz="1200" dirty="0" err="1" smtClean="0">
                <a:solidFill>
                  <a:srgbClr val="FF0000"/>
                </a:solidFill>
              </a:rPr>
              <a:t>için</a:t>
            </a:r>
            <a:r>
              <a:rPr lang="en-US" sz="1200" dirty="0" smtClean="0">
                <a:solidFill>
                  <a:srgbClr val="FF0000"/>
                </a:solidFill>
              </a:rPr>
              <a:t> </a:t>
            </a:r>
            <a:r>
              <a:rPr lang="en-US" sz="1200" dirty="0" err="1" smtClean="0">
                <a:solidFill>
                  <a:srgbClr val="FF0000"/>
                </a:solidFill>
              </a:rPr>
              <a:t>geçerliydi</a:t>
            </a:r>
            <a:r>
              <a:rPr lang="en-US" sz="1200" dirty="0" smtClean="0">
                <a:solidFill>
                  <a:srgbClr val="FF0000"/>
                </a:solidFill>
              </a:rPr>
              <a:t>.</a:t>
            </a:r>
          </a:p>
          <a:p>
            <a:pPr algn="just"/>
            <a:r>
              <a:rPr lang="tr-TR" sz="1400" dirty="0"/>
              <a:t>Toplumsal cinsiyet rolü tutumlarında, daha geleneksel ve kadın ve erkeğe farklı roller biçen bir bakıştan, daha eşitlikçi bir duruş izleyen, kadınları kişisel ve sosyal bağlamda erkekler ile eşit ortaklar olarak gören bir duruşa doğu değişim beklenir.</a:t>
            </a:r>
          </a:p>
          <a:p>
            <a:pPr lvl="1" algn="just"/>
            <a:r>
              <a:rPr lang="en-US" sz="1200" dirty="0" smtClean="0">
                <a:solidFill>
                  <a:srgbClr val="FF0000"/>
                </a:solidFill>
              </a:rPr>
              <a:t> --- </a:t>
            </a:r>
            <a:r>
              <a:rPr lang="en-US" sz="1200" dirty="0" err="1" smtClean="0">
                <a:solidFill>
                  <a:srgbClr val="FF0000"/>
                </a:solidFill>
              </a:rPr>
              <a:t>sonuçlar</a:t>
            </a:r>
            <a:r>
              <a:rPr lang="en-US" sz="1200" dirty="0" smtClean="0">
                <a:solidFill>
                  <a:srgbClr val="FF0000"/>
                </a:solidFill>
              </a:rPr>
              <a:t> </a:t>
            </a:r>
            <a:r>
              <a:rPr lang="en-US" sz="1200" dirty="0" err="1" smtClean="0">
                <a:solidFill>
                  <a:srgbClr val="FF0000"/>
                </a:solidFill>
              </a:rPr>
              <a:t>beklentimizi</a:t>
            </a:r>
            <a:r>
              <a:rPr lang="en-US" sz="1200" dirty="0" smtClean="0">
                <a:solidFill>
                  <a:srgbClr val="FF0000"/>
                </a:solidFill>
              </a:rPr>
              <a:t> </a:t>
            </a:r>
            <a:r>
              <a:rPr lang="en-US" sz="1200" dirty="0" err="1" smtClean="0">
                <a:solidFill>
                  <a:srgbClr val="FF0000"/>
                </a:solidFill>
              </a:rPr>
              <a:t>destekliyor</a:t>
            </a:r>
            <a:endParaRPr lang="en-US" sz="1200" dirty="0" smtClean="0">
              <a:solidFill>
                <a:srgbClr val="FF0000"/>
              </a:solidFill>
            </a:endParaRPr>
          </a:p>
          <a:p>
            <a:pPr algn="just"/>
            <a:r>
              <a:rPr lang="tr-TR" sz="1400" dirty="0"/>
              <a:t>Ebeveynlik tutumlarında, daha otoriter ve katı bir ebeveynlik pratiğinden daha fazla  kabul edici ve daha az otoriter bir tutuma geçiş beklenir.</a:t>
            </a:r>
          </a:p>
          <a:p>
            <a:pPr lvl="1" algn="just"/>
            <a:r>
              <a:rPr lang="en-US" sz="1200" dirty="0" smtClean="0">
                <a:solidFill>
                  <a:srgbClr val="FF0000"/>
                </a:solidFill>
              </a:rPr>
              <a:t> --- </a:t>
            </a:r>
            <a:r>
              <a:rPr lang="en-US" sz="1200" dirty="0" err="1" smtClean="0">
                <a:solidFill>
                  <a:srgbClr val="FF0000"/>
                </a:solidFill>
              </a:rPr>
              <a:t>sonuçlar</a:t>
            </a:r>
            <a:r>
              <a:rPr lang="en-US" sz="1200" dirty="0" smtClean="0">
                <a:solidFill>
                  <a:srgbClr val="FF0000"/>
                </a:solidFill>
              </a:rPr>
              <a:t> </a:t>
            </a:r>
            <a:r>
              <a:rPr lang="en-US" sz="1200" dirty="0" err="1" smtClean="0">
                <a:solidFill>
                  <a:srgbClr val="FF0000"/>
                </a:solidFill>
              </a:rPr>
              <a:t>beklentimizi</a:t>
            </a:r>
            <a:r>
              <a:rPr lang="en-US" sz="1200" dirty="0" smtClean="0">
                <a:solidFill>
                  <a:srgbClr val="FF0000"/>
                </a:solidFill>
              </a:rPr>
              <a:t> </a:t>
            </a:r>
            <a:r>
              <a:rPr lang="en-US" sz="1200" dirty="0" err="1" smtClean="0">
                <a:solidFill>
                  <a:srgbClr val="FF0000"/>
                </a:solidFill>
              </a:rPr>
              <a:t>destekliyor</a:t>
            </a:r>
            <a:endParaRPr lang="en-US" sz="1200" dirty="0" smtClean="0">
              <a:solidFill>
                <a:srgbClr val="FF0000"/>
              </a:solidFill>
            </a:endParaRPr>
          </a:p>
          <a:p>
            <a:pPr algn="just"/>
            <a:r>
              <a:rPr lang="tr-TR" sz="1400" dirty="0"/>
              <a:t>Çocukluğa yönelik tutumlarda daha geleneksel ve cinsiyetçi </a:t>
            </a:r>
            <a:r>
              <a:rPr lang="tr-TR" sz="1400" dirty="0" err="1"/>
              <a:t>tutmlardan</a:t>
            </a:r>
            <a:r>
              <a:rPr lang="tr-TR" sz="1400" dirty="0"/>
              <a:t> daha eşitlikçi tutumlara geçiş beklenir.</a:t>
            </a:r>
          </a:p>
          <a:p>
            <a:pPr lvl="1" algn="just"/>
            <a:r>
              <a:rPr lang="en-US" sz="1200" dirty="0" smtClean="0">
                <a:solidFill>
                  <a:srgbClr val="FF0000"/>
                </a:solidFill>
              </a:rPr>
              <a:t> --- </a:t>
            </a:r>
            <a:r>
              <a:rPr lang="en-US" sz="1200" dirty="0" err="1" smtClean="0">
                <a:solidFill>
                  <a:srgbClr val="FF0000"/>
                </a:solidFill>
              </a:rPr>
              <a:t>sonuçlar</a:t>
            </a:r>
            <a:r>
              <a:rPr lang="en-US" sz="1200" dirty="0" smtClean="0">
                <a:solidFill>
                  <a:srgbClr val="FF0000"/>
                </a:solidFill>
              </a:rPr>
              <a:t> </a:t>
            </a:r>
            <a:r>
              <a:rPr lang="en-US" sz="1200" dirty="0" err="1" smtClean="0">
                <a:solidFill>
                  <a:srgbClr val="FF0000"/>
                </a:solidFill>
              </a:rPr>
              <a:t>beklentimizi</a:t>
            </a:r>
            <a:r>
              <a:rPr lang="en-US" sz="1200" dirty="0" smtClean="0">
                <a:solidFill>
                  <a:srgbClr val="FF0000"/>
                </a:solidFill>
              </a:rPr>
              <a:t> </a:t>
            </a:r>
            <a:r>
              <a:rPr lang="en-US" sz="1200" dirty="0" err="1" smtClean="0">
                <a:solidFill>
                  <a:srgbClr val="FF0000"/>
                </a:solidFill>
              </a:rPr>
              <a:t>destekliyor</a:t>
            </a:r>
            <a:endParaRPr lang="tr-TR" sz="1200" dirty="0">
              <a:solidFill>
                <a:srgbClr val="FF0000"/>
              </a:solidFill>
            </a:endParaRPr>
          </a:p>
        </p:txBody>
      </p:sp>
    </p:spTree>
    <p:extLst>
      <p:ext uri="{BB962C8B-B14F-4D97-AF65-F5344CB8AC3E}">
        <p14:creationId xmlns:p14="http://schemas.microsoft.com/office/powerpoint/2010/main" val="2293958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Çalışmanın Tasarımı</a:t>
            </a:r>
            <a:endParaRPr lang="tr-TR" dirty="0"/>
          </a:p>
        </p:txBody>
      </p:sp>
      <p:sp>
        <p:nvSpPr>
          <p:cNvPr id="3" name="Content Placeholder 2"/>
          <p:cNvSpPr>
            <a:spLocks noGrp="1"/>
          </p:cNvSpPr>
          <p:nvPr>
            <p:ph idx="1"/>
          </p:nvPr>
        </p:nvSpPr>
        <p:spPr>
          <a:xfrm>
            <a:off x="516112" y="880572"/>
            <a:ext cx="11470240" cy="5321923"/>
          </a:xfrm>
        </p:spPr>
        <p:txBody>
          <a:bodyPr>
            <a:noAutofit/>
          </a:bodyPr>
          <a:lstStyle/>
          <a:p>
            <a:pPr algn="just">
              <a:spcBef>
                <a:spcPts val="600"/>
              </a:spcBef>
              <a:buClr>
                <a:schemeClr val="accent5"/>
              </a:buClr>
              <a:buSzPct val="120000"/>
            </a:pPr>
            <a:r>
              <a:rPr lang="tr-TR" sz="1400" dirty="0" smtClean="0">
                <a:solidFill>
                  <a:schemeClr val="tx1"/>
                </a:solidFill>
              </a:rPr>
              <a:t>Programa katılanlar, KAMER personeli tarafından yukarıda listelenen beş şehirde 15.000 hanede gerçekleştirilen büyük tarama ziyaretleri ile toplandı.</a:t>
            </a:r>
          </a:p>
          <a:p>
            <a:pPr algn="just">
              <a:spcBef>
                <a:spcPts val="600"/>
              </a:spcBef>
              <a:buClr>
                <a:schemeClr val="accent5"/>
              </a:buClr>
              <a:buSzPct val="120000"/>
            </a:pPr>
            <a:r>
              <a:rPr lang="tr-TR" sz="1400" dirty="0" smtClean="0">
                <a:solidFill>
                  <a:schemeClr val="tx1"/>
                </a:solidFill>
              </a:rPr>
              <a:t>Bu hanelerde yaşayan kadınlar programa katılmaya davet edildi. Ancak, katılım gönüllülük esasına dayanıyordu. </a:t>
            </a:r>
            <a:r>
              <a:rPr lang="tr-TR" sz="1400" b="1" dirty="0" smtClean="0">
                <a:solidFill>
                  <a:schemeClr val="tx1"/>
                </a:solidFill>
              </a:rPr>
              <a:t>Farkındalık</a:t>
            </a:r>
            <a:r>
              <a:rPr lang="tr-TR" sz="1400" dirty="0" smtClean="0">
                <a:solidFill>
                  <a:schemeClr val="tx1"/>
                </a:solidFill>
              </a:rPr>
              <a:t> (Müdahale) grupları oluşturulduktan sonra, FREKANS Araştırma ekibi tarafından bu 15.000 hane halkı arasından müdahale grubuna benzer demografik özelliklerde ve karşılaştırılabilir </a:t>
            </a:r>
            <a:r>
              <a:rPr lang="tr-TR" sz="1400" b="1" dirty="0" smtClean="0">
                <a:solidFill>
                  <a:schemeClr val="tx1"/>
                </a:solidFill>
              </a:rPr>
              <a:t>Kontrol</a:t>
            </a:r>
            <a:r>
              <a:rPr lang="tr-TR" sz="1400" dirty="0" smtClean="0">
                <a:solidFill>
                  <a:schemeClr val="tx1"/>
                </a:solidFill>
              </a:rPr>
              <a:t> grupları oluşturuldu.</a:t>
            </a:r>
          </a:p>
          <a:p>
            <a:pPr algn="just">
              <a:spcBef>
                <a:spcPts val="600"/>
              </a:spcBef>
              <a:buClr>
                <a:schemeClr val="accent5"/>
              </a:buClr>
              <a:buSzPct val="120000"/>
            </a:pPr>
            <a:r>
              <a:rPr lang="tr-TR" sz="1400" dirty="0" smtClean="0">
                <a:solidFill>
                  <a:schemeClr val="tx1"/>
                </a:solidFill>
              </a:rPr>
              <a:t>Dolayısıyla Farkındalık ve Kontrol gruplarına seçilen katılımcıların rastsal bir seçimle atandığını varsayamıyoruz. FREKANS Araştırma ekibi tarafından gönüllü olmayan ya da Farkındalık programı bekleme listesinde yer alan ancak annenin yaş ve eğitim düzeyi ile çocuk yaşları bakımından benzer olan kadınlar arasından karşılaştırılabilir bir kontrol grubu seçildi. </a:t>
            </a:r>
          </a:p>
          <a:p>
            <a:pPr algn="just">
              <a:spcBef>
                <a:spcPts val="600"/>
              </a:spcBef>
              <a:buClr>
                <a:schemeClr val="accent5"/>
              </a:buClr>
              <a:buSzPct val="120000"/>
            </a:pPr>
            <a:r>
              <a:rPr lang="tr-TR" sz="1400" dirty="0" smtClean="0">
                <a:solidFill>
                  <a:schemeClr val="tx1"/>
                </a:solidFill>
              </a:rPr>
              <a:t>Ön Test ve 6 ay sonra Son Test değerlendirmeleri yapıldı. Farkındalık grubu için ön değerlendirmeler, Kamer toplantılarında KAMER ve FREKANS nezaretinde yapıldı. Kontrol gruplarının tüm Ön-Test değerlendirmeleri ve Farkındalık gruplarının 6-ay sonrası Son-Test değerlendirmeleri FREKANS saha personeli tarafından yapıldı.</a:t>
            </a:r>
          </a:p>
          <a:p>
            <a:pPr algn="just">
              <a:spcBef>
                <a:spcPts val="600"/>
              </a:spcBef>
              <a:buClr>
                <a:schemeClr val="accent5"/>
              </a:buClr>
              <a:buSzPct val="120000"/>
            </a:pPr>
            <a:r>
              <a:rPr lang="tr-TR" sz="1400" dirty="0" smtClean="0">
                <a:solidFill>
                  <a:schemeClr val="tx1"/>
                </a:solidFill>
              </a:rPr>
              <a:t>Katılımın gönüllük esası değerlendirme aşamasının en önemli kısıtlarından biridir. Annenin aile içi şiddet geçmişine ve şu an bildirilen yaşam ve ebeveynlik stresine baktığımızda açıkça görünen ve beklenen şudur: aile içi şiddet mağduru olanlar, sıkıntılı aile geçmişi olanlar ve halen çocuklarını büyütmekte sorunlar yaşadığını bildirenler daha büyük oranda katılmayı kabul etmiştir. Dolayısıyla, kontrol grubunu demografik özellikleri bakımından müdahale grubuyla eşleştirebilsek de, değişim ve risk alma motivasyonları açısından eşleştirmek mümkün olmamıştır: daha riskli ve değişime motive olmuş kişiler öncelikli olarak müdahale grubuna girmeye gönüllü olmuştur.</a:t>
            </a:r>
          </a:p>
          <a:p>
            <a:pPr algn="just">
              <a:spcBef>
                <a:spcPts val="600"/>
              </a:spcBef>
              <a:buClr>
                <a:schemeClr val="accent5"/>
              </a:buClr>
              <a:buSzPct val="120000"/>
            </a:pPr>
            <a:r>
              <a:rPr lang="tr-TR" sz="1400" dirty="0" smtClean="0">
                <a:solidFill>
                  <a:schemeClr val="tx1"/>
                </a:solidFill>
              </a:rPr>
              <a:t>Yine de kontrol grubunun varlığı, kalitesi (demografik benzerlik açısından) ve kontrol grubunun büyüklüğü bu değerlendirmenin en çarpıcı gücüdür. Zaman içinde çocukların büyümesinin etkisini değerlendiren bir kontrol grubu olmadan, annenin yalnızca zamanın geçişi ile annelikte daha fazla tecrübe kazanması, müdahalenin etkisi konusunda güçlü sonuçlar çıkarmamızı yetersiz bırakırdı. Mevcut tasarımla, gözlemlediğimiz sonuçlardaki müdahale etkisinin gücünü, annenin zaman geçişi sonucu tecrübe kazanmasının etkisi ötesinde bakabiliyor ve bu etkiyi gösterebiliyor olacağız.</a:t>
            </a:r>
          </a:p>
          <a:p>
            <a:pPr algn="just">
              <a:spcBef>
                <a:spcPts val="600"/>
              </a:spcBef>
              <a:buClr>
                <a:schemeClr val="accent5"/>
              </a:buClr>
              <a:buSzPct val="120000"/>
            </a:pPr>
            <a:r>
              <a:rPr lang="tr-TR" sz="1400" dirty="0" smtClean="0">
                <a:solidFill>
                  <a:schemeClr val="tx1"/>
                </a:solidFill>
              </a:rPr>
              <a:t>Üç yıla yayılmış müdahale grubunun varlığı, bu değerlendirmenin bir başka önemli gücüdür. “Kadınlar ve Çocuklar Dünyayı Değiştirecek” gibi farkındalık programları, hava koşulları (örneğin, değerlendirme yılı son derece sert / ılıman ve katılım olasılığını artıran / azaltan) gibi </a:t>
            </a:r>
            <a:r>
              <a:rPr lang="tr-TR" sz="1400" dirty="0">
                <a:solidFill>
                  <a:schemeClr val="tx1"/>
                </a:solidFill>
              </a:rPr>
              <a:t>çevresel değişikliklere </a:t>
            </a:r>
            <a:r>
              <a:rPr lang="tr-TR" sz="1400" dirty="0" smtClean="0">
                <a:solidFill>
                  <a:schemeClr val="tx1"/>
                </a:solidFill>
              </a:rPr>
              <a:t>veya toplumsal meselelere (değerlendirme </a:t>
            </a:r>
            <a:r>
              <a:rPr lang="tr-TR" sz="1400" dirty="0">
                <a:solidFill>
                  <a:schemeClr val="tx1"/>
                </a:solidFill>
              </a:rPr>
              <a:t>yılı boyunca savaş benzeri bir </a:t>
            </a:r>
            <a:r>
              <a:rPr lang="tr-TR" sz="1400" dirty="0" smtClean="0">
                <a:solidFill>
                  <a:schemeClr val="tx1"/>
                </a:solidFill>
              </a:rPr>
              <a:t>çatışma gibi) karşı çok duyarlı olabilir. Değerlendirme çalışması tek bir kohortla sınırlıysa, bu tür çevresel veya sosyo-tarihsel dalgalanmaların programın etkinliği üzerindeki etkisinin büyüklüğü değerlendirilemez. 3 farklı yıldan 3 kohortu içeren mevcut değerlendirme, kohort -yani farklı tarihi noktalarda programı deneyimleme- farklılıklarını değerlendirebilir ve böylece programın bu gibi etkiler ötesinde etkinliği hakkında konuşabilir - program içeriğinin ne şekilde tutarlı olduğunu gösterir - böylece değerlendirilen programın zaman içinde farklı topluluklara genişleme potansiyelini de arttırır .</a:t>
            </a:r>
          </a:p>
        </p:txBody>
      </p:sp>
      <p:sp>
        <p:nvSpPr>
          <p:cNvPr id="4" name="Slide Number Placeholder 3"/>
          <p:cNvSpPr>
            <a:spLocks noGrp="1"/>
          </p:cNvSpPr>
          <p:nvPr>
            <p:ph type="sldNum" sz="quarter" idx="12"/>
          </p:nvPr>
        </p:nvSpPr>
        <p:spPr/>
        <p:txBody>
          <a:bodyPr/>
          <a:lstStyle/>
          <a:p>
            <a:fld id="{EDE33F61-6FEC-4FD1-81A4-86B6F1FB65B4}" type="slidenum">
              <a:rPr lang="en-US" smtClean="0"/>
              <a:t>5</a:t>
            </a:fld>
            <a:endParaRPr lang="en-US"/>
          </a:p>
        </p:txBody>
      </p:sp>
    </p:spTree>
    <p:extLst>
      <p:ext uri="{BB962C8B-B14F-4D97-AF65-F5344CB8AC3E}">
        <p14:creationId xmlns:p14="http://schemas.microsoft.com/office/powerpoint/2010/main" val="9460056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Summary of what was evaluated- </a:t>
            </a:r>
            <a:r>
              <a:rPr lang="en-US" dirty="0" smtClean="0">
                <a:solidFill>
                  <a:srgbClr val="FF0000"/>
                </a:solidFill>
              </a:rPr>
              <a:t>REVISITED</a:t>
            </a:r>
            <a:endParaRPr lang="tr-TR" dirty="0">
              <a:solidFill>
                <a:srgbClr val="FF0000"/>
              </a:solidFill>
            </a:endParaRPr>
          </a:p>
        </p:txBody>
      </p:sp>
      <p:sp>
        <p:nvSpPr>
          <p:cNvPr id="8" name="Content Placeholder 7"/>
          <p:cNvSpPr>
            <a:spLocks noGrp="1"/>
          </p:cNvSpPr>
          <p:nvPr>
            <p:ph sz="quarter" idx="4"/>
          </p:nvPr>
        </p:nvSpPr>
        <p:spPr/>
        <p:txBody>
          <a:bodyPr>
            <a:normAutofit/>
          </a:bodyPr>
          <a:lstStyle/>
          <a:p>
            <a:pPr marL="0" indent="0">
              <a:buNone/>
            </a:pPr>
            <a:endParaRPr lang="en-US" sz="2000" dirty="0" smtClean="0"/>
          </a:p>
          <a:p>
            <a:pPr marL="0" indent="0">
              <a:buNone/>
            </a:pPr>
            <a:endParaRPr lang="tr-TR" sz="2000" dirty="0"/>
          </a:p>
        </p:txBody>
      </p:sp>
      <p:sp>
        <p:nvSpPr>
          <p:cNvPr id="4" name="Slayt Numarası Yer Tutucusu 3"/>
          <p:cNvSpPr>
            <a:spLocks noGrp="1"/>
          </p:cNvSpPr>
          <p:nvPr>
            <p:ph type="sldNum" sz="quarter" idx="12"/>
          </p:nvPr>
        </p:nvSpPr>
        <p:spPr/>
        <p:txBody>
          <a:bodyPr/>
          <a:lstStyle/>
          <a:p>
            <a:fld id="{EDE33F61-6FEC-4FD1-81A4-86B6F1FB65B4}" type="slidenum">
              <a:rPr lang="en-US" smtClean="0"/>
              <a:t>50</a:t>
            </a:fld>
            <a:endParaRPr lang="en-US"/>
          </a:p>
        </p:txBody>
      </p:sp>
      <p:sp>
        <p:nvSpPr>
          <p:cNvPr id="11" name="Text Placeholder 5"/>
          <p:cNvSpPr txBox="1">
            <a:spLocks/>
          </p:cNvSpPr>
          <p:nvPr/>
        </p:nvSpPr>
        <p:spPr>
          <a:xfrm>
            <a:off x="839789" y="950012"/>
            <a:ext cx="10455071" cy="823912"/>
          </a:xfrm>
          <a:prstGeom prst="rect">
            <a:avLst/>
          </a:prstGeom>
        </p:spPr>
        <p:txBody>
          <a:bodyPr vert="horz" lIns="91440" tIns="45720" rIns="91440" bIns="45720" rtlCol="0" anchor="b">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bg2">
                    <a:lumMod val="2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bg2">
                    <a:lumMod val="2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bg2">
                    <a:lumMod val="2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bg2">
                    <a:lumMod val="2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bg2">
                    <a:lumMod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tr-TR" sz="4000" dirty="0"/>
              <a:t>Çocuk Oyun Grubu Programı</a:t>
            </a:r>
          </a:p>
          <a:p>
            <a:pPr algn="ctr"/>
            <a:r>
              <a:rPr lang="tr-TR" sz="2800" dirty="0"/>
              <a:t>Neyi ölçtük ve hangi değişimi görmeyi </a:t>
            </a:r>
            <a:r>
              <a:rPr lang="tr-TR" sz="2800" dirty="0" smtClean="0"/>
              <a:t>bekledik</a:t>
            </a:r>
            <a:r>
              <a:rPr lang="en-US" sz="2800" dirty="0" smtClean="0"/>
              <a:t>- </a:t>
            </a:r>
            <a:r>
              <a:rPr lang="en-US" sz="2800" dirty="0" smtClean="0">
                <a:solidFill>
                  <a:srgbClr val="FF0000"/>
                </a:solidFill>
              </a:rPr>
              <a:t>ne </a:t>
            </a:r>
            <a:r>
              <a:rPr lang="en-US" sz="2800" dirty="0" err="1" smtClean="0">
                <a:solidFill>
                  <a:srgbClr val="FF0000"/>
                </a:solidFill>
              </a:rPr>
              <a:t>bulduk</a:t>
            </a:r>
            <a:endParaRPr lang="tr-TR" sz="2800" dirty="0">
              <a:solidFill>
                <a:srgbClr val="FF0000"/>
              </a:solidFill>
            </a:endParaRPr>
          </a:p>
        </p:txBody>
      </p:sp>
      <p:sp>
        <p:nvSpPr>
          <p:cNvPr id="12" name="İçerik Yer Tutucusu 2"/>
          <p:cNvSpPr txBox="1">
            <a:spLocks/>
          </p:cNvSpPr>
          <p:nvPr/>
        </p:nvSpPr>
        <p:spPr>
          <a:xfrm>
            <a:off x="839789" y="1978472"/>
            <a:ext cx="10042700" cy="450789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tr-TR" sz="1800" dirty="0" smtClean="0"/>
              <a:t>Müdahale </a:t>
            </a:r>
            <a:r>
              <a:rPr lang="tr-TR" sz="1800" dirty="0"/>
              <a:t>grubundaki annelerin şiddet kullanımın zararları konusundaki bilgisi  ve şiddet içermeyen iletişim becerilerinde yetkinlikleri arttıkça, fiziksel ve psikolojik olarak zararlı kabul edilen disiplin pratiklerinde düşüş beklenir. </a:t>
            </a:r>
          </a:p>
          <a:p>
            <a:pPr lvl="1" algn="just"/>
            <a:r>
              <a:rPr lang="tr-TR" sz="1400" b="1" dirty="0" smtClean="0">
                <a:solidFill>
                  <a:srgbClr val="FF0000"/>
                </a:solidFill>
              </a:rPr>
              <a:t>--- </a:t>
            </a:r>
            <a:r>
              <a:rPr lang="tr-TR" sz="1400" b="1" dirty="0" smtClean="0">
                <a:solidFill>
                  <a:srgbClr val="FF0000"/>
                </a:solidFill>
              </a:rPr>
              <a:t>sonuçlar beklentimizi destekliyor</a:t>
            </a:r>
          </a:p>
          <a:p>
            <a:pPr algn="just"/>
            <a:r>
              <a:rPr lang="tr-TR" sz="1800" dirty="0"/>
              <a:t>Fiziksel ve psikolojik olarak agresif disiplin uygulamalarının çocuğa zarar verme potansiyelinde farkındalığın arttırılması beklenir.</a:t>
            </a:r>
          </a:p>
          <a:p>
            <a:pPr lvl="1" algn="just"/>
            <a:r>
              <a:rPr lang="tr-TR" sz="1400" b="1" dirty="0" smtClean="0">
                <a:solidFill>
                  <a:srgbClr val="FF0000"/>
                </a:solidFill>
              </a:rPr>
              <a:t>--- </a:t>
            </a:r>
            <a:r>
              <a:rPr lang="tr-TR" sz="1400" b="1" dirty="0">
                <a:solidFill>
                  <a:srgbClr val="FF0000"/>
                </a:solidFill>
              </a:rPr>
              <a:t>sonuçlar beklentimizi </a:t>
            </a:r>
            <a:r>
              <a:rPr lang="tr-TR" sz="1400" b="1" dirty="0" smtClean="0">
                <a:solidFill>
                  <a:srgbClr val="FF0000"/>
                </a:solidFill>
              </a:rPr>
              <a:t>destekliyor</a:t>
            </a:r>
            <a:endParaRPr lang="tr-TR" sz="1400" dirty="0" smtClean="0"/>
          </a:p>
          <a:p>
            <a:pPr algn="just"/>
            <a:r>
              <a:rPr lang="tr-TR" sz="1800" dirty="0"/>
              <a:t>Müdahale grubundaki annelerin çocuk gelişimi ve çocuklarının yaşa uygun davranışları hakkındaki bilgileri arttıkça annelerin çocuklarını kabullenmelerinde de artış beklenir. Programın bir parçası olarak annelerin çocuklarıyla da şiddet içermeyen ve daha kabullenici etkileşim becerilerini artmasını bekliyoruz. . Bu becerilerin artışının, ebeveyn-çocuk ilişkisi kalitesini de arttırması ile ebeveyn kabulünün </a:t>
            </a:r>
            <a:r>
              <a:rPr lang="tr-TR" sz="1800" dirty="0" err="1"/>
              <a:t>ertışına</a:t>
            </a:r>
            <a:r>
              <a:rPr lang="tr-TR" sz="1800" dirty="0"/>
              <a:t> etki etmesi beklenir. </a:t>
            </a:r>
          </a:p>
          <a:p>
            <a:pPr lvl="1" algn="just"/>
            <a:r>
              <a:rPr lang="tr-TR" sz="1400" b="1" dirty="0" smtClean="0">
                <a:solidFill>
                  <a:srgbClr val="FF0000"/>
                </a:solidFill>
              </a:rPr>
              <a:t>--- </a:t>
            </a:r>
            <a:r>
              <a:rPr lang="tr-TR" sz="1400" b="1" dirty="0">
                <a:solidFill>
                  <a:srgbClr val="FF0000"/>
                </a:solidFill>
              </a:rPr>
              <a:t>sonuçlar beklentimizi </a:t>
            </a:r>
            <a:r>
              <a:rPr lang="tr-TR" sz="1400" b="1" dirty="0" smtClean="0">
                <a:solidFill>
                  <a:srgbClr val="FF0000"/>
                </a:solidFill>
              </a:rPr>
              <a:t>destekliyor</a:t>
            </a:r>
            <a:endParaRPr lang="tr-TR" sz="1400" dirty="0" smtClean="0"/>
          </a:p>
          <a:p>
            <a:pPr algn="just"/>
            <a:r>
              <a:rPr lang="tr-TR" sz="1800" dirty="0"/>
              <a:t>Çocuğun ebeveyni bir kişi olarak kabul ettiğini gösteren belirli davranışlarda artış - bu davranışlar müdahale programının ayrılmaz bir parçasıdır- ve annelerin müdahale sonrası bu davranışları daha sık uygulamaları beklenir.</a:t>
            </a:r>
          </a:p>
          <a:p>
            <a:pPr lvl="1" algn="just"/>
            <a:r>
              <a:rPr lang="tr-TR" sz="1400" dirty="0" smtClean="0"/>
              <a:t>. </a:t>
            </a:r>
            <a:r>
              <a:rPr lang="tr-TR" sz="1400" b="1" dirty="0">
                <a:solidFill>
                  <a:srgbClr val="FF0000"/>
                </a:solidFill>
              </a:rPr>
              <a:t>--- sonuçlar beklentimizi </a:t>
            </a:r>
            <a:r>
              <a:rPr lang="tr-TR" sz="1400" b="1" dirty="0" smtClean="0">
                <a:solidFill>
                  <a:srgbClr val="FF0000"/>
                </a:solidFill>
              </a:rPr>
              <a:t>destekliyor</a:t>
            </a:r>
            <a:endParaRPr lang="tr-TR" sz="1400" dirty="0" smtClean="0"/>
          </a:p>
          <a:p>
            <a:pPr algn="just"/>
            <a:r>
              <a:rPr lang="tr-TR" sz="1800" dirty="0"/>
              <a:t>Ebeveynlik stresinde azalma beklenir. Şiddet içermeyen disiplinin ek bir sonucu olarak, çocuğun daha fazla kabul görmesini beklediğimizden, bu annelerin çocuklarıyla daha az stresli bir ebeveynlik ilişkisi yaşamasını bekliyoruz.</a:t>
            </a:r>
          </a:p>
          <a:p>
            <a:pPr lvl="1" algn="just"/>
            <a:r>
              <a:rPr lang="tr-TR" sz="1400" b="1" dirty="0" smtClean="0">
                <a:solidFill>
                  <a:srgbClr val="FF0000"/>
                </a:solidFill>
              </a:rPr>
              <a:t>--- </a:t>
            </a:r>
            <a:r>
              <a:rPr lang="tr-TR" sz="1400" b="1" dirty="0">
                <a:solidFill>
                  <a:srgbClr val="FF0000"/>
                </a:solidFill>
              </a:rPr>
              <a:t>sonuçlar beklentimizi destekliyor</a:t>
            </a:r>
          </a:p>
          <a:p>
            <a:pPr algn="just"/>
            <a:r>
              <a:rPr lang="tr-TR" sz="1800" dirty="0"/>
              <a:t>Artan kabul ve azalan ebeveynlik stresinin bir sonucu olarak </a:t>
            </a:r>
            <a:r>
              <a:rPr lang="tr-TR" sz="1800" dirty="0" err="1"/>
              <a:t>çocucuğun</a:t>
            </a:r>
            <a:r>
              <a:rPr lang="tr-TR" sz="1800" dirty="0"/>
              <a:t> güçlerini daha olumlu bir değerlendirmeleri beklenir.</a:t>
            </a:r>
          </a:p>
          <a:p>
            <a:pPr lvl="1" algn="just"/>
            <a:r>
              <a:rPr lang="tr-TR" sz="1400" b="1" dirty="0" smtClean="0">
                <a:solidFill>
                  <a:srgbClr val="FF0000"/>
                </a:solidFill>
              </a:rPr>
              <a:t>--- </a:t>
            </a:r>
            <a:r>
              <a:rPr lang="tr-TR" sz="1400" b="1" dirty="0">
                <a:solidFill>
                  <a:srgbClr val="FF0000"/>
                </a:solidFill>
              </a:rPr>
              <a:t>sonuçlar beklentimizi destekliyor</a:t>
            </a:r>
          </a:p>
          <a:p>
            <a:pPr marL="0" indent="0" algn="just">
              <a:buNone/>
            </a:pPr>
            <a:endParaRPr lang="tr-TR" sz="2000" dirty="0"/>
          </a:p>
        </p:txBody>
      </p:sp>
    </p:spTree>
    <p:extLst>
      <p:ext uri="{BB962C8B-B14F-4D97-AF65-F5344CB8AC3E}">
        <p14:creationId xmlns:p14="http://schemas.microsoft.com/office/powerpoint/2010/main" val="3268341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solidFill>
                  <a:schemeClr val="accent1"/>
                </a:solidFill>
              </a:rPr>
              <a:t>Sonuç</a:t>
            </a:r>
            <a:endParaRPr lang="en-US" dirty="0">
              <a:solidFill>
                <a:schemeClr val="accent1"/>
              </a:solidFill>
            </a:endParaRPr>
          </a:p>
        </p:txBody>
      </p:sp>
      <p:sp>
        <p:nvSpPr>
          <p:cNvPr id="3" name="İçerik Yer Tutucusu 2"/>
          <p:cNvSpPr>
            <a:spLocks noGrp="1"/>
          </p:cNvSpPr>
          <p:nvPr>
            <p:ph idx="1"/>
          </p:nvPr>
        </p:nvSpPr>
        <p:spPr>
          <a:xfrm>
            <a:off x="932330" y="1090445"/>
            <a:ext cx="10515600" cy="5552401"/>
          </a:xfrm>
        </p:spPr>
        <p:txBody>
          <a:bodyPr>
            <a:normAutofit lnSpcReduction="10000"/>
          </a:bodyPr>
          <a:lstStyle/>
          <a:p>
            <a:pPr algn="just"/>
            <a:r>
              <a:rPr lang="tr-TR" sz="2000" b="1" dirty="0" smtClean="0"/>
              <a:t>Müdahale grubu için tüm göstergelerde, beklenen </a:t>
            </a:r>
            <a:r>
              <a:rPr lang="en-US" sz="2000" b="1" dirty="0" err="1" smtClean="0"/>
              <a:t>yönde</a:t>
            </a:r>
            <a:r>
              <a:rPr lang="en-US" sz="2000" b="1" dirty="0" smtClean="0"/>
              <a:t> </a:t>
            </a:r>
            <a:r>
              <a:rPr lang="en-US" sz="2000" b="1" dirty="0" err="1" smtClean="0"/>
              <a:t>anlamlı</a:t>
            </a:r>
            <a:r>
              <a:rPr lang="en-US" sz="2000" b="1" dirty="0" smtClean="0"/>
              <a:t> </a:t>
            </a:r>
            <a:r>
              <a:rPr lang="tr-TR" sz="2000" b="1" dirty="0" smtClean="0"/>
              <a:t>değişiklikler </a:t>
            </a:r>
            <a:r>
              <a:rPr lang="tr-TR" sz="2000" b="1" dirty="0" smtClean="0"/>
              <a:t>görüyoruz.</a:t>
            </a:r>
          </a:p>
          <a:p>
            <a:pPr algn="just"/>
            <a:r>
              <a:rPr lang="tr-TR" sz="2000" dirty="0" smtClean="0"/>
              <a:t>Örneklem büyüklüğü, çoklu </a:t>
            </a:r>
            <a:r>
              <a:rPr lang="tr-TR" sz="2000" dirty="0" err="1" smtClean="0"/>
              <a:t>kohortların</a:t>
            </a:r>
            <a:r>
              <a:rPr lang="tr-TR" sz="2000" dirty="0" smtClean="0"/>
              <a:t> varlığı ve karşılaştırılabilir bir kontrol grubu bu değerlendirme çalışmasının </a:t>
            </a:r>
            <a:r>
              <a:rPr lang="tr-TR" sz="2000" dirty="0" smtClean="0"/>
              <a:t>önemli </a:t>
            </a:r>
            <a:r>
              <a:rPr lang="en-US" sz="2000" dirty="0" err="1" smtClean="0"/>
              <a:t>güçleridir</a:t>
            </a:r>
            <a:r>
              <a:rPr lang="tr-TR" sz="2000" dirty="0" smtClean="0"/>
              <a:t>.</a:t>
            </a:r>
            <a:endParaRPr lang="tr-TR" sz="2000" dirty="0" smtClean="0"/>
          </a:p>
          <a:p>
            <a:pPr algn="just"/>
            <a:r>
              <a:rPr lang="tr-TR" sz="2000" dirty="0" smtClean="0"/>
              <a:t>Ancak, grup atamalarının </a:t>
            </a:r>
            <a:r>
              <a:rPr lang="en-US" sz="2000" dirty="0" err="1" smtClean="0"/>
              <a:t>rastlantısal</a:t>
            </a:r>
            <a:r>
              <a:rPr lang="en-US" sz="2000" dirty="0" smtClean="0"/>
              <a:t> </a:t>
            </a:r>
            <a:r>
              <a:rPr lang="tr-TR" sz="2000" dirty="0" smtClean="0"/>
              <a:t>olmayan </a:t>
            </a:r>
            <a:r>
              <a:rPr lang="tr-TR" sz="2000" dirty="0" smtClean="0"/>
              <a:t>doğası bazı sınırlamalar getirmektedir. </a:t>
            </a:r>
            <a:r>
              <a:rPr lang="en-US" sz="2000" dirty="0" err="1" smtClean="0"/>
              <a:t>Rastlantısal</a:t>
            </a:r>
            <a:r>
              <a:rPr lang="en-US" sz="2000" dirty="0" smtClean="0"/>
              <a:t> </a:t>
            </a:r>
            <a:r>
              <a:rPr lang="tr-TR" sz="2000" dirty="0" smtClean="0"/>
              <a:t>olmayan </a:t>
            </a:r>
            <a:r>
              <a:rPr lang="tr-TR" sz="2000" dirty="0" smtClean="0"/>
              <a:t>grup atamaları her zaman problemlidir, çünkü </a:t>
            </a:r>
            <a:r>
              <a:rPr lang="tr-TR" sz="2000" dirty="0" err="1" smtClean="0"/>
              <a:t>rastlantısallık</a:t>
            </a:r>
            <a:r>
              <a:rPr lang="tr-TR" sz="2000" dirty="0" smtClean="0"/>
              <a:t> gözlemlenen etkiler için bir çok alternatif </a:t>
            </a:r>
            <a:r>
              <a:rPr lang="tr-TR" sz="2000" dirty="0" smtClean="0"/>
              <a:t>açıklama</a:t>
            </a:r>
            <a:r>
              <a:rPr lang="en-US" sz="2000" dirty="0" err="1" smtClean="0"/>
              <a:t>yı</a:t>
            </a:r>
            <a:r>
              <a:rPr lang="tr-TR" sz="2000" dirty="0" smtClean="0"/>
              <a:t> </a:t>
            </a:r>
            <a:r>
              <a:rPr lang="tr-TR" sz="2000" dirty="0" smtClean="0"/>
              <a:t>kontrol eder ve </a:t>
            </a:r>
            <a:r>
              <a:rPr lang="tr-TR" sz="2000" dirty="0" smtClean="0"/>
              <a:t>müdahale</a:t>
            </a:r>
            <a:r>
              <a:rPr lang="en-US" sz="2000" dirty="0" err="1" smtClean="0"/>
              <a:t>nin</a:t>
            </a:r>
            <a:r>
              <a:rPr lang="tr-TR" sz="2000" dirty="0" smtClean="0"/>
              <a:t> etki</a:t>
            </a:r>
            <a:r>
              <a:rPr lang="en-US" sz="2000" dirty="0" err="1" smtClean="0"/>
              <a:t>sini</a:t>
            </a:r>
            <a:r>
              <a:rPr lang="en-US" sz="2000" dirty="0" smtClean="0"/>
              <a:t> </a:t>
            </a:r>
            <a:r>
              <a:rPr lang="en-US" sz="2000" dirty="0" err="1" smtClean="0"/>
              <a:t>daha</a:t>
            </a:r>
            <a:r>
              <a:rPr lang="en-US" sz="2000" dirty="0" smtClean="0"/>
              <a:t> </a:t>
            </a:r>
            <a:r>
              <a:rPr lang="en-US" sz="2000" dirty="0" err="1" smtClean="0"/>
              <a:t>yalın</a:t>
            </a:r>
            <a:r>
              <a:rPr lang="en-US" sz="2000" dirty="0" smtClean="0"/>
              <a:t> </a:t>
            </a:r>
            <a:r>
              <a:rPr lang="en-US" sz="2000" dirty="0" err="1" smtClean="0"/>
              <a:t>olarak</a:t>
            </a:r>
            <a:r>
              <a:rPr lang="en-US" sz="2000" dirty="0" smtClean="0"/>
              <a:t> </a:t>
            </a:r>
            <a:r>
              <a:rPr lang="en-US" sz="2000" dirty="0" err="1" smtClean="0"/>
              <a:t>görmemizi</a:t>
            </a:r>
            <a:r>
              <a:rPr lang="en-US" sz="2000" dirty="0" smtClean="0"/>
              <a:t> </a:t>
            </a:r>
            <a:r>
              <a:rPr lang="en-US" sz="2000" dirty="0" err="1" smtClean="0"/>
              <a:t>sağlar</a:t>
            </a:r>
            <a:r>
              <a:rPr lang="en-US" sz="2000" dirty="0" smtClean="0"/>
              <a:t>.</a:t>
            </a:r>
            <a:r>
              <a:rPr lang="tr-TR" sz="2000" dirty="0" smtClean="0"/>
              <a:t> </a:t>
            </a:r>
            <a:r>
              <a:rPr lang="en-US" sz="2000" dirty="0" err="1" smtClean="0"/>
              <a:t>Raslantısal</a:t>
            </a:r>
            <a:r>
              <a:rPr lang="en-US" sz="2000" dirty="0" smtClean="0"/>
              <a:t> </a:t>
            </a:r>
            <a:r>
              <a:rPr lang="tr-TR" sz="2000" dirty="0" smtClean="0"/>
              <a:t>atanmamış </a:t>
            </a:r>
            <a:r>
              <a:rPr lang="tr-TR" sz="2000" dirty="0" smtClean="0"/>
              <a:t>grup karşılaştırmaları gözlemlenen </a:t>
            </a:r>
            <a:r>
              <a:rPr lang="en-US" sz="2000" dirty="0" err="1" smtClean="0"/>
              <a:t>farkların</a:t>
            </a:r>
            <a:r>
              <a:rPr lang="en-US" sz="2000" dirty="0" smtClean="0"/>
              <a:t> </a:t>
            </a:r>
            <a:r>
              <a:rPr lang="en-US" sz="2000" dirty="0" err="1" smtClean="0"/>
              <a:t>müdahale</a:t>
            </a:r>
            <a:r>
              <a:rPr lang="en-US" sz="2000" dirty="0" smtClean="0"/>
              <a:t> </a:t>
            </a:r>
            <a:r>
              <a:rPr lang="en-US" sz="2000" dirty="0" err="1" smtClean="0"/>
              <a:t>etkisi</a:t>
            </a:r>
            <a:r>
              <a:rPr lang="en-US" sz="2000" dirty="0" smtClean="0"/>
              <a:t> </a:t>
            </a:r>
            <a:r>
              <a:rPr lang="en-US" sz="2000" dirty="0" err="1" smtClean="0"/>
              <a:t>dışında</a:t>
            </a:r>
            <a:r>
              <a:rPr lang="en-US" sz="2000" dirty="0" smtClean="0"/>
              <a:t> </a:t>
            </a:r>
            <a:r>
              <a:rPr lang="en-US" sz="2000" dirty="0" err="1" smtClean="0"/>
              <a:t>sebeplerle</a:t>
            </a:r>
            <a:r>
              <a:rPr lang="en-US" sz="2000" dirty="0" smtClean="0"/>
              <a:t> </a:t>
            </a:r>
            <a:r>
              <a:rPr lang="en-US" sz="2000" dirty="0" err="1" smtClean="0"/>
              <a:t>ortaya</a:t>
            </a:r>
            <a:r>
              <a:rPr lang="en-US" sz="2000" dirty="0" smtClean="0"/>
              <a:t> </a:t>
            </a:r>
            <a:r>
              <a:rPr lang="en-US" sz="2000" dirty="0" err="1" smtClean="0"/>
              <a:t>çıkma</a:t>
            </a:r>
            <a:r>
              <a:rPr lang="en-US" sz="2000" dirty="0" smtClean="0"/>
              <a:t> </a:t>
            </a:r>
            <a:r>
              <a:rPr lang="en-US" sz="2000" dirty="0" err="1" smtClean="0"/>
              <a:t>ihmalini</a:t>
            </a:r>
            <a:r>
              <a:rPr lang="en-US" sz="2000" dirty="0" smtClean="0"/>
              <a:t> </a:t>
            </a:r>
            <a:r>
              <a:rPr lang="en-US" sz="2000" dirty="0" err="1" smtClean="0"/>
              <a:t>silmemizi</a:t>
            </a:r>
            <a:r>
              <a:rPr lang="en-US" sz="2000" dirty="0" smtClean="0"/>
              <a:t> </a:t>
            </a:r>
            <a:r>
              <a:rPr lang="en-US" sz="2000" dirty="0" err="1" smtClean="0"/>
              <a:t>engellediği</a:t>
            </a:r>
            <a:r>
              <a:rPr lang="en-US" sz="2000" dirty="0" smtClean="0"/>
              <a:t> </a:t>
            </a:r>
            <a:r>
              <a:rPr lang="en-US" sz="2000" dirty="0" err="1" smtClean="0"/>
              <a:t>için</a:t>
            </a:r>
            <a:r>
              <a:rPr lang="en-US" sz="2000" dirty="0" smtClean="0"/>
              <a:t> </a:t>
            </a:r>
            <a:r>
              <a:rPr lang="en-US" sz="2000" dirty="0" err="1" smtClean="0"/>
              <a:t>gözlemlenen</a:t>
            </a:r>
            <a:r>
              <a:rPr lang="en-US" sz="2000" dirty="0" smtClean="0"/>
              <a:t> </a:t>
            </a:r>
            <a:r>
              <a:rPr lang="en-US" sz="2000" dirty="0" err="1" smtClean="0"/>
              <a:t>değişimleri</a:t>
            </a:r>
            <a:r>
              <a:rPr lang="en-US" sz="2000" dirty="0" smtClean="0"/>
              <a:t> </a:t>
            </a:r>
            <a:r>
              <a:rPr lang="en-US" sz="2000" dirty="0" err="1" smtClean="0"/>
              <a:t>daha</a:t>
            </a:r>
            <a:r>
              <a:rPr lang="en-US" sz="2000" dirty="0" smtClean="0"/>
              <a:t> </a:t>
            </a:r>
            <a:r>
              <a:rPr lang="en-US" sz="2000" dirty="0" err="1" smtClean="0"/>
              <a:t>az</a:t>
            </a:r>
            <a:r>
              <a:rPr lang="en-US" sz="2000" dirty="0" smtClean="0"/>
              <a:t> </a:t>
            </a:r>
            <a:r>
              <a:rPr lang="en-US" sz="2000" dirty="0" err="1" smtClean="0"/>
              <a:t>güçle</a:t>
            </a:r>
            <a:r>
              <a:rPr lang="en-US" sz="2000" dirty="0" smtClean="0"/>
              <a:t> </a:t>
            </a:r>
            <a:r>
              <a:rPr lang="en-US" sz="2000" dirty="0" err="1" smtClean="0"/>
              <a:t>müdahale</a:t>
            </a:r>
            <a:r>
              <a:rPr lang="en-US" sz="2000" dirty="0" smtClean="0"/>
              <a:t> </a:t>
            </a:r>
            <a:r>
              <a:rPr lang="en-US" sz="2000" dirty="0" err="1" smtClean="0"/>
              <a:t>etkisine</a:t>
            </a:r>
            <a:r>
              <a:rPr lang="en-US" sz="2000" dirty="0" smtClean="0"/>
              <a:t> </a:t>
            </a:r>
            <a:r>
              <a:rPr lang="en-US" sz="2000" dirty="0" err="1" smtClean="0"/>
              <a:t>yorumlayabilir</a:t>
            </a:r>
            <a:r>
              <a:rPr lang="en-US" sz="2000" dirty="0" smtClean="0"/>
              <a:t> </a:t>
            </a:r>
            <a:r>
              <a:rPr lang="en-US" sz="2000" dirty="0" err="1" smtClean="0"/>
              <a:t>kılar</a:t>
            </a:r>
            <a:r>
              <a:rPr lang="en-US" sz="2000" dirty="0" smtClean="0"/>
              <a:t>. </a:t>
            </a:r>
            <a:endParaRPr lang="tr-TR" sz="2000" dirty="0" smtClean="0"/>
          </a:p>
          <a:p>
            <a:pPr algn="just"/>
            <a:r>
              <a:rPr lang="tr-TR" sz="2000" dirty="0" smtClean="0"/>
              <a:t>Bununla birlikte, bu çalışmada </a:t>
            </a:r>
            <a:r>
              <a:rPr lang="en-US" sz="2000" dirty="0" err="1" smtClean="0"/>
              <a:t>rastlantısal</a:t>
            </a:r>
            <a:r>
              <a:rPr lang="en-US" sz="2000" dirty="0" smtClean="0"/>
              <a:t> </a:t>
            </a:r>
            <a:r>
              <a:rPr lang="tr-TR" sz="2000" dirty="0" smtClean="0"/>
              <a:t>olmama </a:t>
            </a:r>
            <a:r>
              <a:rPr lang="en-US" sz="2000" dirty="0" err="1" smtClean="0"/>
              <a:t>şekli</a:t>
            </a:r>
            <a:r>
              <a:rPr lang="en-US" sz="2000" dirty="0" smtClean="0"/>
              <a:t> </a:t>
            </a:r>
            <a:r>
              <a:rPr lang="en-US" sz="2000" dirty="0" err="1" smtClean="0"/>
              <a:t>olabilecek</a:t>
            </a:r>
            <a:r>
              <a:rPr lang="en-US" sz="2000" dirty="0" smtClean="0"/>
              <a:t> “</a:t>
            </a:r>
            <a:r>
              <a:rPr lang="en-US" sz="2000" dirty="0" err="1" smtClean="0"/>
              <a:t>seçilmişliğin</a:t>
            </a:r>
            <a:r>
              <a:rPr lang="en-US" sz="2000" dirty="0" smtClean="0"/>
              <a:t>” </a:t>
            </a:r>
            <a:r>
              <a:rPr lang="en-US" sz="2000" dirty="0" err="1" smtClean="0"/>
              <a:t>daha</a:t>
            </a:r>
            <a:r>
              <a:rPr lang="en-US" sz="2000" dirty="0" smtClean="0"/>
              <a:t> “</a:t>
            </a:r>
            <a:r>
              <a:rPr lang="en-US" sz="2000" dirty="0" err="1" smtClean="0"/>
              <a:t>iyisi</a:t>
            </a:r>
            <a:r>
              <a:rPr lang="en-US" sz="2000" dirty="0" smtClean="0"/>
              <a:t>/</a:t>
            </a:r>
            <a:r>
              <a:rPr lang="en-US" sz="2000" dirty="0" err="1" smtClean="0"/>
              <a:t>savunulabilenidir</a:t>
            </a:r>
            <a:r>
              <a:rPr lang="en-US" sz="2000" dirty="0" smtClean="0"/>
              <a:t>” </a:t>
            </a:r>
            <a:r>
              <a:rPr lang="en-US" sz="2000" dirty="0" err="1" smtClean="0"/>
              <a:t>diyebiliriz</a:t>
            </a:r>
            <a:r>
              <a:rPr lang="tr-TR" sz="2000" dirty="0" smtClean="0"/>
              <a:t>: </a:t>
            </a:r>
            <a:r>
              <a:rPr lang="tr-TR" sz="2000" dirty="0" smtClean="0"/>
              <a:t>gönüllü </a:t>
            </a:r>
            <a:r>
              <a:rPr lang="en-US" sz="2000" dirty="0" err="1" smtClean="0"/>
              <a:t>katılımla</a:t>
            </a:r>
            <a:r>
              <a:rPr lang="en-US" sz="2000" dirty="0" smtClean="0"/>
              <a:t> </a:t>
            </a:r>
            <a:r>
              <a:rPr lang="en-US" sz="2000" dirty="0" err="1" smtClean="0"/>
              <a:t>seçilen</a:t>
            </a:r>
            <a:r>
              <a:rPr lang="en-US" sz="2000" dirty="0" smtClean="0"/>
              <a:t> </a:t>
            </a:r>
            <a:r>
              <a:rPr lang="tr-TR" sz="2000" dirty="0" smtClean="0"/>
              <a:t>müdahale </a:t>
            </a:r>
            <a:r>
              <a:rPr lang="tr-TR" sz="2000" dirty="0" smtClean="0"/>
              <a:t>grupları, çocuklarına bakmakta daha fazla sorun </a:t>
            </a:r>
            <a:r>
              <a:rPr lang="tr-TR" sz="2000" dirty="0" smtClean="0"/>
              <a:t>yaşadıkları</a:t>
            </a:r>
            <a:r>
              <a:rPr lang="en-US" sz="2000" dirty="0" err="1" smtClean="0"/>
              <a:t>nı</a:t>
            </a:r>
            <a:r>
              <a:rPr lang="tr-TR" sz="2000" dirty="0" smtClean="0"/>
              <a:t> bildirilen</a:t>
            </a:r>
            <a:r>
              <a:rPr lang="en-US" sz="2000" dirty="0" smtClean="0"/>
              <a:t>,</a:t>
            </a:r>
            <a:r>
              <a:rPr lang="tr-TR" sz="2000" dirty="0" smtClean="0"/>
              <a:t> </a:t>
            </a:r>
            <a:r>
              <a:rPr lang="tr-TR" sz="2000" dirty="0" smtClean="0"/>
              <a:t>daha riskli annelerden </a:t>
            </a:r>
            <a:r>
              <a:rPr lang="tr-TR" sz="2000" dirty="0" smtClean="0"/>
              <a:t>oluşu</a:t>
            </a:r>
            <a:r>
              <a:rPr lang="en-US" sz="2000" dirty="0" err="1" smtClean="0"/>
              <a:t>yor</a:t>
            </a:r>
            <a:r>
              <a:rPr lang="tr-TR" sz="2000" dirty="0" smtClean="0"/>
              <a:t>. </a:t>
            </a:r>
            <a:r>
              <a:rPr lang="en-US" sz="2000" dirty="0" err="1" smtClean="0"/>
              <a:t>Yani</a:t>
            </a:r>
            <a:r>
              <a:rPr lang="en-US" sz="2000" dirty="0" smtClean="0"/>
              <a:t>, </a:t>
            </a:r>
            <a:r>
              <a:rPr lang="en-US" sz="2000" dirty="0" err="1" smtClean="0"/>
              <a:t>programın</a:t>
            </a:r>
            <a:r>
              <a:rPr lang="en-US" sz="2000" dirty="0" smtClean="0"/>
              <a:t> </a:t>
            </a:r>
            <a:r>
              <a:rPr lang="en-US" sz="2000" dirty="0" err="1" smtClean="0"/>
              <a:t>yaratacağı</a:t>
            </a:r>
            <a:r>
              <a:rPr lang="en-US" sz="2000" dirty="0" smtClean="0"/>
              <a:t> </a:t>
            </a:r>
            <a:r>
              <a:rPr lang="en-US" sz="2000" dirty="0" err="1" smtClean="0"/>
              <a:t>değişime</a:t>
            </a:r>
            <a:r>
              <a:rPr lang="en-US" sz="2000" dirty="0" smtClean="0"/>
              <a:t> </a:t>
            </a:r>
            <a:r>
              <a:rPr lang="en-US" sz="2000" dirty="0" err="1" smtClean="0"/>
              <a:t>daha</a:t>
            </a:r>
            <a:r>
              <a:rPr lang="en-US" sz="2000" dirty="0" smtClean="0"/>
              <a:t> </a:t>
            </a:r>
            <a:r>
              <a:rPr lang="en-US" sz="2000" dirty="0" err="1" smtClean="0"/>
              <a:t>fazla</a:t>
            </a:r>
            <a:r>
              <a:rPr lang="en-US" sz="2000" dirty="0" smtClean="0"/>
              <a:t> </a:t>
            </a:r>
            <a:r>
              <a:rPr lang="en-US" sz="2000" dirty="0" err="1" smtClean="0"/>
              <a:t>ihtiyacı</a:t>
            </a:r>
            <a:r>
              <a:rPr lang="en-US" sz="2000" dirty="0" smtClean="0"/>
              <a:t> </a:t>
            </a:r>
            <a:r>
              <a:rPr lang="en-US" sz="2000" dirty="0" err="1" smtClean="0"/>
              <a:t>olan</a:t>
            </a:r>
            <a:r>
              <a:rPr lang="en-US" sz="2000" dirty="0" smtClean="0"/>
              <a:t> </a:t>
            </a:r>
            <a:r>
              <a:rPr lang="en-US" sz="2000" dirty="0" err="1" smtClean="0"/>
              <a:t>annelerden</a:t>
            </a:r>
            <a:r>
              <a:rPr lang="en-US" sz="2000" dirty="0" smtClean="0"/>
              <a:t> </a:t>
            </a:r>
            <a:r>
              <a:rPr lang="en-US" sz="2000" dirty="0" err="1" smtClean="0"/>
              <a:t>oluşan</a:t>
            </a:r>
            <a:r>
              <a:rPr lang="en-US" sz="2000" dirty="0" smtClean="0"/>
              <a:t> </a:t>
            </a:r>
            <a:r>
              <a:rPr lang="en-US" sz="2000" dirty="0" err="1" smtClean="0"/>
              <a:t>bir</a:t>
            </a:r>
            <a:r>
              <a:rPr lang="en-US" sz="2000" dirty="0" smtClean="0"/>
              <a:t> </a:t>
            </a:r>
            <a:r>
              <a:rPr lang="en-US" sz="2000" dirty="0" err="1" smtClean="0"/>
              <a:t>gruba</a:t>
            </a:r>
            <a:r>
              <a:rPr lang="en-US" sz="2000" dirty="0" smtClean="0"/>
              <a:t> </a:t>
            </a:r>
            <a:r>
              <a:rPr lang="en-US" sz="2000" dirty="0" err="1" smtClean="0"/>
              <a:t>bakıyoruz</a:t>
            </a:r>
            <a:r>
              <a:rPr lang="tr-TR" sz="2000" b="1" dirty="0" smtClean="0"/>
              <a:t>.</a:t>
            </a:r>
            <a:endParaRPr lang="tr-TR" sz="2000" b="1" dirty="0" smtClean="0"/>
          </a:p>
          <a:p>
            <a:pPr algn="just"/>
            <a:r>
              <a:rPr lang="tr-TR" sz="2000" dirty="0" smtClean="0"/>
              <a:t>Ayrıca olası önemli </a:t>
            </a:r>
            <a:r>
              <a:rPr lang="tr-TR" sz="2000" dirty="0" err="1" smtClean="0"/>
              <a:t>kohort</a:t>
            </a:r>
            <a:r>
              <a:rPr lang="tr-TR" sz="2000" dirty="0" smtClean="0"/>
              <a:t> etkilerini de kontrol ettik, </a:t>
            </a:r>
            <a:r>
              <a:rPr lang="tr-TR" sz="2000" dirty="0" smtClean="0"/>
              <a:t>tutarlı</a:t>
            </a:r>
            <a:r>
              <a:rPr lang="en-US" sz="2000" dirty="0" smtClean="0"/>
              <a:t>,</a:t>
            </a:r>
            <a:r>
              <a:rPr lang="tr-TR" sz="2000" dirty="0" smtClean="0"/>
              <a:t> </a:t>
            </a:r>
            <a:r>
              <a:rPr lang="en-US" sz="2000" dirty="0" smtClean="0"/>
              <a:t>“</a:t>
            </a:r>
            <a:r>
              <a:rPr lang="tr-TR" sz="2000" dirty="0" err="1" smtClean="0"/>
              <a:t>kohort</a:t>
            </a:r>
            <a:r>
              <a:rPr lang="tr-TR" sz="2000" dirty="0" smtClean="0"/>
              <a:t> etkisi</a:t>
            </a:r>
            <a:r>
              <a:rPr lang="en-US" sz="2000" dirty="0" smtClean="0"/>
              <a:t>”</a:t>
            </a:r>
            <a:r>
              <a:rPr lang="tr-TR" sz="2000" dirty="0" smtClean="0"/>
              <a:t> </a:t>
            </a:r>
            <a:r>
              <a:rPr lang="tr-TR" sz="2000" dirty="0" smtClean="0"/>
              <a:t>olarak etiketlemeyi hak edecek güçlü bir </a:t>
            </a:r>
            <a:r>
              <a:rPr lang="en-US" sz="2000" dirty="0" err="1" smtClean="0"/>
              <a:t>yönelim</a:t>
            </a:r>
            <a:r>
              <a:rPr lang="en-US" sz="2000" dirty="0" smtClean="0"/>
              <a:t> </a:t>
            </a:r>
            <a:r>
              <a:rPr lang="tr-TR" sz="2000" dirty="0" smtClean="0"/>
              <a:t>olmadığı </a:t>
            </a:r>
            <a:r>
              <a:rPr lang="tr-TR" sz="2000" dirty="0" smtClean="0"/>
              <a:t>görülüyor. </a:t>
            </a:r>
            <a:r>
              <a:rPr lang="tr-TR" sz="2000" b="1" dirty="0" smtClean="0"/>
              <a:t>Ölçek puanlarındaki tüm değişiklikler 3 yıl boyunca benzer bir yapı izlemektedir.</a:t>
            </a:r>
            <a:r>
              <a:rPr lang="tr-TR" sz="2000" dirty="0" smtClean="0"/>
              <a:t> Bunlar programın aslına uygunluk ön kontrolleridir - program içerik sunumu güvenilir bir şekilde benzer </a:t>
            </a:r>
            <a:r>
              <a:rPr lang="en-US" sz="2000" dirty="0" err="1" smtClean="0"/>
              <a:t>sunulabiliyor</a:t>
            </a:r>
            <a:r>
              <a:rPr lang="en-US" sz="2000" dirty="0" smtClean="0"/>
              <a:t> mu</a:t>
            </a:r>
            <a:r>
              <a:rPr lang="tr-TR" sz="2000" dirty="0" smtClean="0"/>
              <a:t>? – </a:t>
            </a:r>
            <a:r>
              <a:rPr lang="en-US" sz="2000" dirty="0" smtClean="0"/>
              <a:t>Bu </a:t>
            </a:r>
            <a:r>
              <a:rPr lang="en-US" sz="2000" dirty="0" err="1" smtClean="0"/>
              <a:t>sonuçlar</a:t>
            </a:r>
            <a:r>
              <a:rPr lang="en-US" sz="2000" dirty="0" smtClean="0"/>
              <a:t> </a:t>
            </a:r>
            <a:r>
              <a:rPr lang="tr-TR" sz="2000" dirty="0" err="1" smtClean="0"/>
              <a:t>KAMER'in</a:t>
            </a:r>
            <a:r>
              <a:rPr lang="tr-TR" sz="2000" dirty="0" smtClean="0"/>
              <a:t> </a:t>
            </a:r>
            <a:r>
              <a:rPr lang="tr-TR" sz="2000" dirty="0" smtClean="0"/>
              <a:t>“Kadınlar ve Çocuklar Dünyayı Değiştirecek” Programı için benzer bir içerik sunumu olduğuna işaret etmektedir.</a:t>
            </a:r>
          </a:p>
        </p:txBody>
      </p:sp>
      <p:sp>
        <p:nvSpPr>
          <p:cNvPr id="4" name="Slayt Numarası Yer Tutucusu 3"/>
          <p:cNvSpPr>
            <a:spLocks noGrp="1"/>
          </p:cNvSpPr>
          <p:nvPr>
            <p:ph type="sldNum" sz="quarter" idx="12"/>
          </p:nvPr>
        </p:nvSpPr>
        <p:spPr/>
        <p:txBody>
          <a:bodyPr/>
          <a:lstStyle/>
          <a:p>
            <a:fld id="{EDE33F61-6FEC-4FD1-81A4-86B6F1FB65B4}" type="slidenum">
              <a:rPr lang="en-US" smtClean="0"/>
              <a:t>51</a:t>
            </a:fld>
            <a:endParaRPr lang="en-US" dirty="0"/>
          </a:p>
        </p:txBody>
      </p:sp>
    </p:spTree>
    <p:extLst>
      <p:ext uri="{BB962C8B-B14F-4D97-AF65-F5344CB8AC3E}">
        <p14:creationId xmlns:p14="http://schemas.microsoft.com/office/powerpoint/2010/main" val="29634547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Katılımcıların Program Değerlendirmeleri</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52</a:t>
            </a:fld>
            <a:endParaRPr lang="en-US" dirty="0"/>
          </a:p>
        </p:txBody>
      </p:sp>
      <p:sp>
        <p:nvSpPr>
          <p:cNvPr id="6" name="TextBox 5"/>
          <p:cNvSpPr txBox="1"/>
          <p:nvPr/>
        </p:nvSpPr>
        <p:spPr>
          <a:xfrm>
            <a:off x="3573302" y="1384441"/>
            <a:ext cx="2223173" cy="276999"/>
          </a:xfrm>
          <a:prstGeom prst="rect">
            <a:avLst/>
          </a:prstGeom>
          <a:noFill/>
        </p:spPr>
        <p:txBody>
          <a:bodyPr wrap="none" rtlCol="0">
            <a:spAutoFit/>
          </a:bodyPr>
          <a:lstStyle/>
          <a:p>
            <a:r>
              <a:rPr lang="en-US" sz="1200" dirty="0" smtClean="0"/>
              <a:t>654 </a:t>
            </a:r>
            <a:r>
              <a:rPr lang="tr-TR" sz="1200" dirty="0" smtClean="0"/>
              <a:t>katılımcının değerlendirmesi</a:t>
            </a:r>
            <a:endParaRPr lang="en-US" sz="1200" dirty="0"/>
          </a:p>
        </p:txBody>
      </p:sp>
      <p:graphicFrame>
        <p:nvGraphicFramePr>
          <p:cNvPr id="9" name="Object 8"/>
          <p:cNvGraphicFramePr>
            <a:graphicFrameLocks noChangeAspect="1"/>
          </p:cNvGraphicFramePr>
          <p:nvPr>
            <p:extLst>
              <p:ext uri="{D42A27DB-BD31-4B8C-83A1-F6EECF244321}">
                <p14:modId xmlns:p14="http://schemas.microsoft.com/office/powerpoint/2010/main" val="2566186280"/>
              </p:ext>
            </p:extLst>
          </p:nvPr>
        </p:nvGraphicFramePr>
        <p:xfrm>
          <a:off x="3365500" y="1055688"/>
          <a:ext cx="8128000" cy="5287962"/>
        </p:xfrm>
        <a:graphic>
          <a:graphicData uri="http://schemas.openxmlformats.org/presentationml/2006/ole">
            <mc:AlternateContent xmlns:mc="http://schemas.openxmlformats.org/markup-compatibility/2006">
              <mc:Choice xmlns:v="urn:schemas-microsoft-com:vml" Requires="v">
                <p:oleObj spid="_x0000_s5146" name="Worksheet" r:id="rId3" imgW="16867547" imgH="10972669" progId="Excel.Sheet.12">
                  <p:embed/>
                </p:oleObj>
              </mc:Choice>
              <mc:Fallback>
                <p:oleObj name="Worksheet" r:id="rId3" imgW="16867547" imgH="10972669" progId="Excel.Sheet.12">
                  <p:embed/>
                  <p:pic>
                    <p:nvPicPr>
                      <p:cNvPr id="0" name=""/>
                      <p:cNvPicPr/>
                      <p:nvPr/>
                    </p:nvPicPr>
                    <p:blipFill>
                      <a:blip r:embed="rId4"/>
                      <a:stretch>
                        <a:fillRect/>
                      </a:stretch>
                    </p:blipFill>
                    <p:spPr>
                      <a:xfrm>
                        <a:off x="3365500" y="1055688"/>
                        <a:ext cx="8128000" cy="5287962"/>
                      </a:xfrm>
                      <a:prstGeom prst="rect">
                        <a:avLst/>
                      </a:prstGeom>
                    </p:spPr>
                  </p:pic>
                </p:oleObj>
              </mc:Fallback>
            </mc:AlternateContent>
          </a:graphicData>
        </a:graphic>
      </p:graphicFrame>
      <p:sp>
        <p:nvSpPr>
          <p:cNvPr id="10" name="Metin kutusu 6"/>
          <p:cNvSpPr txBox="1"/>
          <p:nvPr/>
        </p:nvSpPr>
        <p:spPr>
          <a:xfrm>
            <a:off x="674919" y="1067983"/>
            <a:ext cx="2586680" cy="5170646"/>
          </a:xfrm>
          <a:prstGeom prst="rect">
            <a:avLst/>
          </a:prstGeom>
          <a:solidFill>
            <a:schemeClr val="bg1">
              <a:lumMod val="95000"/>
            </a:schemeClr>
          </a:solidFill>
        </p:spPr>
        <p:txBody>
          <a:bodyPr wrap="square" rtlCol="0">
            <a:spAutoFit/>
          </a:bodyPr>
          <a:lstStyle/>
          <a:p>
            <a:pPr algn="just"/>
            <a:r>
              <a:rPr lang="tr-TR" sz="1100" dirty="0" smtClean="0"/>
              <a:t>Ayrıca 654 katılımcıya uygulanan 14 maddelik program değerlendirme anketi ile programdan katılımcı memnuniyeti hakkında </a:t>
            </a:r>
            <a:r>
              <a:rPr lang="en-US" sz="1100" dirty="0" smtClean="0"/>
              <a:t>da </a:t>
            </a:r>
            <a:r>
              <a:rPr lang="tr-TR" sz="1100" dirty="0" smtClean="0"/>
              <a:t>veri </a:t>
            </a:r>
            <a:r>
              <a:rPr lang="tr-TR" sz="1100" dirty="0" smtClean="0"/>
              <a:t>topladık. Değerlendirme 5 puanlık bir ölçekte yapıldı.</a:t>
            </a:r>
          </a:p>
          <a:p>
            <a:pPr algn="just"/>
            <a:endParaRPr lang="tr-TR" sz="1100" dirty="0" smtClean="0"/>
          </a:p>
          <a:p>
            <a:pPr algn="just"/>
            <a:r>
              <a:rPr lang="tr-TR" sz="1100" dirty="0" smtClean="0"/>
              <a:t>Sonuçlar, katılımcıların genel olarak programdan oldukça memnun olduklarını göstermektedir (4.8 / 5). İki program arasında (Kadınların Güçlendirilmesi ve Birlikte Çocuk Oyunu) ve her iki programın da 3 </a:t>
            </a:r>
            <a:r>
              <a:rPr lang="tr-TR" sz="1100" dirty="0" err="1" smtClean="0"/>
              <a:t>kohortu</a:t>
            </a:r>
            <a:r>
              <a:rPr lang="tr-TR" sz="1100" dirty="0" smtClean="0"/>
              <a:t> arasında (2016, 2017 ve 2018 sınıfları) program memnuniyetinde anlamlı bir fark </a:t>
            </a:r>
            <a:r>
              <a:rPr lang="tr-TR" sz="1100" dirty="0" smtClean="0"/>
              <a:t>yoktu</a:t>
            </a:r>
            <a:r>
              <a:rPr lang="en-US" sz="1100" dirty="0" smtClean="0"/>
              <a:t>r</a:t>
            </a:r>
            <a:r>
              <a:rPr lang="tr-TR" sz="1100" dirty="0" smtClean="0"/>
              <a:t>. </a:t>
            </a:r>
            <a:endParaRPr lang="en-US" sz="1100" dirty="0" smtClean="0"/>
          </a:p>
          <a:p>
            <a:pPr algn="just"/>
            <a:r>
              <a:rPr lang="tr-TR" sz="1100" dirty="0" smtClean="0"/>
              <a:t>Farklı </a:t>
            </a:r>
            <a:r>
              <a:rPr lang="tr-TR" sz="1100" dirty="0" smtClean="0"/>
              <a:t>şehirler arasında memnuniyet düzeylerinde farklılık </a:t>
            </a:r>
            <a:r>
              <a:rPr lang="tr-TR" sz="1100" dirty="0" smtClean="0"/>
              <a:t>vardı</a:t>
            </a:r>
            <a:r>
              <a:rPr lang="en-US" sz="1100" dirty="0" smtClean="0"/>
              <a:t>r</a:t>
            </a:r>
            <a:r>
              <a:rPr lang="tr-TR" sz="1100" dirty="0" smtClean="0"/>
              <a:t>: </a:t>
            </a:r>
            <a:r>
              <a:rPr lang="tr-TR" sz="1100" dirty="0" smtClean="0"/>
              <a:t>Hakkari ve Batman katılımcıları Bitlis, Diyarbakır ve Van gruplarından daha az memnundu. Ancak, en az memnun olan şehirde (Hakkari) bile, genel memnuniyet düzeyi 4.6 / 5 idi ve programla bildirdikleri en az tatmin edilen konu «programa ayrılan toplam süre» idi.</a:t>
            </a:r>
          </a:p>
          <a:p>
            <a:pPr algn="just"/>
            <a:endParaRPr lang="tr-TR" sz="1100" dirty="0" smtClean="0"/>
          </a:p>
          <a:p>
            <a:pPr algn="just"/>
            <a:r>
              <a:rPr lang="tr-TR" sz="1100" dirty="0" smtClean="0"/>
              <a:t>Böylece katılımcıların programın bir parçası olmaktan mutlu olduklarını ve programın yaşamlarına önemli katkılar </a:t>
            </a:r>
            <a:r>
              <a:rPr lang="tr-TR" sz="1100" dirty="0" smtClean="0"/>
              <a:t>yaptı</a:t>
            </a:r>
            <a:r>
              <a:rPr lang="en-US" sz="1100" dirty="0" err="1" smtClean="0"/>
              <a:t>ığına</a:t>
            </a:r>
            <a:r>
              <a:rPr lang="tr-TR" sz="1100" dirty="0" smtClean="0"/>
              <a:t> </a:t>
            </a:r>
            <a:r>
              <a:rPr lang="tr-TR" sz="1100" dirty="0" smtClean="0"/>
              <a:t>inandıklarını söyleyebiliriz. Yüksek bir çoğunluk, programı arkadaşlarına önereceklerini </a:t>
            </a:r>
            <a:r>
              <a:rPr lang="en-US" sz="1100" dirty="0" err="1" smtClean="0"/>
              <a:t>bildirmiştir</a:t>
            </a:r>
            <a:r>
              <a:rPr lang="tr-TR" sz="1100" dirty="0" smtClean="0"/>
              <a:t>.</a:t>
            </a:r>
            <a:endParaRPr lang="tr-TR" sz="1100" dirty="0"/>
          </a:p>
        </p:txBody>
      </p:sp>
    </p:spTree>
    <p:extLst>
      <p:ext uri="{BB962C8B-B14F-4D97-AF65-F5344CB8AC3E}">
        <p14:creationId xmlns:p14="http://schemas.microsoft.com/office/powerpoint/2010/main" val="40443350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7189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Değerlendirme </a:t>
            </a:r>
            <a:r>
              <a:rPr lang="tr-TR" dirty="0"/>
              <a:t>Çalışması Süreci</a:t>
            </a:r>
          </a:p>
        </p:txBody>
      </p:sp>
      <p:sp>
        <p:nvSpPr>
          <p:cNvPr id="3" name="Content Placeholder 2"/>
          <p:cNvSpPr>
            <a:spLocks noGrp="1"/>
          </p:cNvSpPr>
          <p:nvPr>
            <p:ph idx="1"/>
          </p:nvPr>
        </p:nvSpPr>
        <p:spPr>
          <a:xfrm>
            <a:off x="838201" y="1157680"/>
            <a:ext cx="10515600" cy="5328685"/>
          </a:xfrm>
        </p:spPr>
        <p:txBody>
          <a:bodyPr>
            <a:normAutofit fontScale="70000" lnSpcReduction="20000"/>
          </a:bodyPr>
          <a:lstStyle/>
          <a:p>
            <a:r>
              <a:rPr lang="tr-TR" dirty="0" smtClean="0"/>
              <a:t>Gelişim psikolojisi ve ebeveynlik üzerine iki uzman, </a:t>
            </a:r>
            <a:r>
              <a:rPr lang="tr-TR" dirty="0" err="1" smtClean="0"/>
              <a:t>KAMER’in</a:t>
            </a:r>
            <a:r>
              <a:rPr lang="tr-TR" dirty="0" smtClean="0"/>
              <a:t> “Kadınlar ve Çocuklar Dünyayı Değiştirecek” program içeriğini gözden geçirdi ve programın beklenen sonuçlarını değerlendirmek için kullanılacak içerik ve ölçüm araçlarını belirledi.</a:t>
            </a:r>
          </a:p>
          <a:p>
            <a:r>
              <a:rPr lang="tr-TR" dirty="0" smtClean="0"/>
              <a:t>Bu ölçüm araçları ve ilave anket soruları toplandı, bölgede kullanım uygunluğu açısından değerlendirildi ve iki değerlendirme programına ayrıldı:</a:t>
            </a:r>
          </a:p>
          <a:p>
            <a:pPr lvl="1"/>
            <a:r>
              <a:rPr lang="tr-TR" dirty="0" smtClean="0"/>
              <a:t>Kadının Güçlendirilmesi ve Şiddet Dışı Etkileşim Küçük Grup Değerlendirme Programı</a:t>
            </a:r>
          </a:p>
          <a:p>
            <a:pPr lvl="1"/>
            <a:r>
              <a:rPr lang="tr-TR" dirty="0" smtClean="0"/>
              <a:t>Çocuk-Anne Oyun Birlikte Değerlendirme Programı</a:t>
            </a:r>
          </a:p>
          <a:p>
            <a:r>
              <a:rPr lang="tr-TR" dirty="0" smtClean="0"/>
              <a:t>Bu değerlendirme programları KAMER personeli ve tüm KAMER saha personeli, değerlendirme ekibi temsilcisi olarak Dr. Çarkoğlu ve Frekans saha koordinatörleri ile bir grup toplantısı ile Diyarbakır'da Kasım 2015'te paylaşıldı. Bu toplantıda değerlendirme paketinin dilsel netliği, anlaşılırlığı ve kültürel uygunluğu değerlendirildi. Bu toplantının sonucunda, değerlendirme araçlarına birkaç madde eklendi, bazı cümleler netleştirildi ve genel olarak araçların işleyiş yönergeleri açıklandı. Değerlendirme materyallerinin Kürtçeye muhtemel çevirisi KAMER personeli tarafından da bu toplantıda tartışıldı ve dışlandı.</a:t>
            </a:r>
          </a:p>
          <a:p>
            <a:r>
              <a:rPr lang="tr-TR" dirty="0" smtClean="0"/>
              <a:t>Dr. Çarkoğlu (Frekans) ve Sn. Aksakoğlu (BvL) ile bir başka personel grubu toplantısı, birinci yılın sonunda, sürecin değerlendirmesi amaçlı yapıldı.</a:t>
            </a:r>
          </a:p>
          <a:p>
            <a:pPr lvl="1"/>
            <a:r>
              <a:rPr lang="tr-TR" dirty="0" smtClean="0"/>
              <a:t>KAMER grubu için sürecin nasıl çalıştığını değerlendirildi.</a:t>
            </a:r>
          </a:p>
          <a:p>
            <a:pPr lvl="1"/>
            <a:r>
              <a:rPr lang="tr-TR" dirty="0" smtClean="0"/>
              <a:t>İlk yıl değerlendirmesinin kısa tanımlayıcı sonuçları, özellikle değerlendirme aracı kullanımındaki şehirler arası farklılıklar açısından paylaşıldı ve tartışıldı.</a:t>
            </a:r>
          </a:p>
          <a:p>
            <a:pPr lvl="1"/>
            <a:r>
              <a:rPr lang="tr-TR" dirty="0" smtClean="0"/>
              <a:t>Kontrol grubu ve son test müdahale grubu değerlendirmeleri için Frekans saha ekibiyle koordinasyonun detayları konuşuldu.</a:t>
            </a:r>
          </a:p>
        </p:txBody>
      </p:sp>
      <p:sp>
        <p:nvSpPr>
          <p:cNvPr id="4" name="Slide Number Placeholder 3"/>
          <p:cNvSpPr>
            <a:spLocks noGrp="1"/>
          </p:cNvSpPr>
          <p:nvPr>
            <p:ph type="sldNum" sz="quarter" idx="12"/>
          </p:nvPr>
        </p:nvSpPr>
        <p:spPr/>
        <p:txBody>
          <a:bodyPr/>
          <a:lstStyle/>
          <a:p>
            <a:fld id="{EDE33F61-6FEC-4FD1-81A4-86B6F1FB65B4}" type="slidenum">
              <a:rPr lang="en-US" smtClean="0"/>
              <a:t>6</a:t>
            </a:fld>
            <a:endParaRPr lang="en-US"/>
          </a:p>
        </p:txBody>
      </p:sp>
    </p:spTree>
    <p:extLst>
      <p:ext uri="{BB962C8B-B14F-4D97-AF65-F5344CB8AC3E}">
        <p14:creationId xmlns:p14="http://schemas.microsoft.com/office/powerpoint/2010/main" val="2046033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tr-TR" dirty="0" smtClean="0"/>
              <a:t>Özetle Neler Ölçüldü</a:t>
            </a:r>
            <a:endParaRPr lang="tr-TR" dirty="0"/>
          </a:p>
        </p:txBody>
      </p:sp>
      <p:sp>
        <p:nvSpPr>
          <p:cNvPr id="4" name="Slayt Numarası Yer Tutucusu 3"/>
          <p:cNvSpPr>
            <a:spLocks noGrp="1"/>
          </p:cNvSpPr>
          <p:nvPr>
            <p:ph type="sldNum" sz="quarter" idx="12"/>
          </p:nvPr>
        </p:nvSpPr>
        <p:spPr/>
        <p:txBody>
          <a:bodyPr/>
          <a:lstStyle/>
          <a:p>
            <a:fld id="{EDE33F61-6FEC-4FD1-81A4-86B6F1FB65B4}" type="slidenum">
              <a:rPr lang="en-US" smtClean="0"/>
              <a:t>7</a:t>
            </a:fld>
            <a:endParaRPr lang="en-US"/>
          </a:p>
        </p:txBody>
      </p:sp>
      <p:sp>
        <p:nvSpPr>
          <p:cNvPr id="9" name="Text Placeholder 8"/>
          <p:cNvSpPr>
            <a:spLocks noGrp="1"/>
          </p:cNvSpPr>
          <p:nvPr>
            <p:ph type="body" idx="1"/>
          </p:nvPr>
        </p:nvSpPr>
        <p:spPr>
          <a:xfrm>
            <a:off x="795720" y="962866"/>
            <a:ext cx="5157787" cy="823912"/>
          </a:xfrm>
        </p:spPr>
        <p:txBody>
          <a:bodyPr>
            <a:normAutofit fontScale="77500" lnSpcReduction="20000"/>
          </a:bodyPr>
          <a:lstStyle/>
          <a:p>
            <a:pPr algn="ctr"/>
            <a:r>
              <a:rPr lang="tr-TR" sz="2600" dirty="0"/>
              <a:t>Kadının Güçlendirilmesi Programı</a:t>
            </a:r>
          </a:p>
          <a:p>
            <a:pPr algn="ctr"/>
            <a:r>
              <a:rPr lang="tr-TR" sz="2600" dirty="0"/>
              <a:t>Neyi </a:t>
            </a:r>
            <a:r>
              <a:rPr lang="tr-TR" sz="2600" dirty="0" smtClean="0"/>
              <a:t>ölçtük </a:t>
            </a:r>
            <a:r>
              <a:rPr lang="tr-TR" sz="2600" dirty="0"/>
              <a:t>ve </a:t>
            </a:r>
            <a:r>
              <a:rPr lang="tr-TR" sz="2600" dirty="0" smtClean="0"/>
              <a:t>hangi değişimi </a:t>
            </a:r>
            <a:r>
              <a:rPr lang="tr-TR" sz="2600" dirty="0"/>
              <a:t>görmeyi </a:t>
            </a:r>
            <a:r>
              <a:rPr lang="tr-TR" sz="2600" dirty="0" smtClean="0"/>
              <a:t>bekledik</a:t>
            </a:r>
            <a:endParaRPr lang="tr-TR" dirty="0"/>
          </a:p>
        </p:txBody>
      </p:sp>
      <p:sp>
        <p:nvSpPr>
          <p:cNvPr id="10" name="Content Placeholder 9"/>
          <p:cNvSpPr>
            <a:spLocks noGrp="1"/>
          </p:cNvSpPr>
          <p:nvPr>
            <p:ph sz="half" idx="2"/>
          </p:nvPr>
        </p:nvSpPr>
        <p:spPr>
          <a:xfrm>
            <a:off x="795720" y="1991326"/>
            <a:ext cx="5157787" cy="4176305"/>
          </a:xfrm>
        </p:spPr>
        <p:txBody>
          <a:bodyPr>
            <a:normAutofit lnSpcReduction="10000"/>
          </a:bodyPr>
          <a:lstStyle/>
          <a:p>
            <a:pPr marL="0" indent="0">
              <a:buNone/>
            </a:pPr>
            <a:r>
              <a:rPr lang="tr-TR" sz="1300" dirty="0" smtClean="0"/>
              <a:t>Görmeyi beklediklerimiz</a:t>
            </a:r>
          </a:p>
          <a:p>
            <a:pPr>
              <a:buClr>
                <a:schemeClr val="accent5"/>
              </a:buClr>
              <a:buSzPct val="120000"/>
            </a:pPr>
            <a:r>
              <a:rPr lang="tr-TR" sz="1300" dirty="0" smtClean="0"/>
              <a:t>Müdahale </a:t>
            </a:r>
            <a:r>
              <a:rPr lang="tr-TR" sz="1300" dirty="0"/>
              <a:t>grubundaki </a:t>
            </a:r>
            <a:r>
              <a:rPr lang="tr-TR" sz="1300" dirty="0" smtClean="0"/>
              <a:t>kadınların </a:t>
            </a:r>
            <a:r>
              <a:rPr lang="tr-TR" sz="1300" dirty="0"/>
              <a:t>kendi hayatlarını yönetme ve kişilerarası çatışmayı şiddet içermeyen yollarla ele alma yetkisi </a:t>
            </a:r>
            <a:r>
              <a:rPr lang="tr-TR" sz="1300" dirty="0" smtClean="0"/>
              <a:t>kazanmaları sonucunda hayattan ve ilişkilerden memnuniyetlerinde artış beklenir.</a:t>
            </a:r>
          </a:p>
          <a:p>
            <a:pPr>
              <a:buClr>
                <a:schemeClr val="accent5"/>
              </a:buClr>
              <a:buSzPct val="120000"/>
            </a:pPr>
            <a:r>
              <a:rPr lang="tr-TR" sz="1300" dirty="0" smtClean="0"/>
              <a:t>Müdahale </a:t>
            </a:r>
            <a:r>
              <a:rPr lang="tr-TR" sz="1300" dirty="0"/>
              <a:t>grubundaki kadınların iletişim becerileri </a:t>
            </a:r>
            <a:r>
              <a:rPr lang="tr-TR" sz="1300" dirty="0" smtClean="0"/>
              <a:t>arttıkça kendi </a:t>
            </a:r>
            <a:r>
              <a:rPr lang="tr-TR" sz="1300" dirty="0"/>
              <a:t>ve çocuklarının ihtiyaçlarını daha iyi iletebilmeleri </a:t>
            </a:r>
            <a:r>
              <a:rPr lang="tr-TR" sz="1300" dirty="0" smtClean="0"/>
              <a:t>ve böylece de kocalarının ev ve çocuk bakımına katılımının artması ve eşler </a:t>
            </a:r>
            <a:r>
              <a:rPr lang="tr-TR" sz="1300" dirty="0"/>
              <a:t>arası  ebeveynlik </a:t>
            </a:r>
            <a:r>
              <a:rPr lang="tr-TR" sz="1300" dirty="0" smtClean="0"/>
              <a:t>pratiklerinin birbirine  uyumunun da artması beklenir. </a:t>
            </a:r>
          </a:p>
          <a:p>
            <a:pPr>
              <a:buClr>
                <a:schemeClr val="accent5"/>
              </a:buClr>
              <a:buSzPct val="120000"/>
            </a:pPr>
            <a:r>
              <a:rPr lang="tr-TR" sz="1300" dirty="0" smtClean="0"/>
              <a:t>Gelişmiş evlilik ve ebeveyn ilişkilerinin sonucunda yaşam stresinde azalma ve zihinsel sağlıkta artış beklenir.</a:t>
            </a:r>
          </a:p>
          <a:p>
            <a:pPr>
              <a:buClr>
                <a:schemeClr val="accent5"/>
              </a:buClr>
              <a:buSzPct val="120000"/>
            </a:pPr>
            <a:r>
              <a:rPr lang="tr-TR" sz="1300" dirty="0" smtClean="0"/>
              <a:t>Toplumsal cinsiyet rolü tutumlarında, daha geleneksel ve kadın ve erkeğe farklı roller biçen bir bakıştan, daha eşitlikçi bir duruş izleyen, kadınları kişisel ve sosyal bağlamda erkekler ile eşit ortaklar olarak gören bir duruşa doğu değişim beklenir.</a:t>
            </a:r>
          </a:p>
          <a:p>
            <a:pPr>
              <a:buClr>
                <a:schemeClr val="accent5"/>
              </a:buClr>
              <a:buSzPct val="120000"/>
            </a:pPr>
            <a:r>
              <a:rPr lang="tr-TR" sz="1300" dirty="0" smtClean="0"/>
              <a:t>Ebeveynlik tutumlarında, daha otoriter ve katı bir ebeveynlik pratiğinden daha fazla  kabul edici ve daha az otoriter bir tutuma geçiş beklenir.</a:t>
            </a:r>
          </a:p>
          <a:p>
            <a:pPr>
              <a:buClr>
                <a:schemeClr val="accent5"/>
              </a:buClr>
              <a:buSzPct val="120000"/>
            </a:pPr>
            <a:r>
              <a:rPr lang="tr-TR" sz="1300" dirty="0" smtClean="0"/>
              <a:t>Çocukluğa yönelik tutumlarda daha geleneksel ve cinsiyetçi tutmlardan daha eşitlikçi tutumlara geçiş beklenir.</a:t>
            </a:r>
            <a:endParaRPr lang="tr-TR" sz="1300" dirty="0"/>
          </a:p>
        </p:txBody>
      </p:sp>
      <p:sp>
        <p:nvSpPr>
          <p:cNvPr id="11" name="Text Placeholder 5"/>
          <p:cNvSpPr txBox="1">
            <a:spLocks/>
          </p:cNvSpPr>
          <p:nvPr/>
        </p:nvSpPr>
        <p:spPr>
          <a:xfrm>
            <a:off x="6137073" y="950012"/>
            <a:ext cx="5157787" cy="823912"/>
          </a:xfrm>
          <a:prstGeom prst="rect">
            <a:avLst/>
          </a:prstGeom>
        </p:spPr>
        <p:txBody>
          <a:bodyPr vert="horz" lIns="91440" tIns="45720" rIns="91440" bIns="45720" rtlCol="0" anchor="b">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bg2">
                    <a:lumMod val="2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bg2">
                    <a:lumMod val="2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bg2">
                    <a:lumMod val="2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bg2">
                    <a:lumMod val="2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bg2">
                    <a:lumMod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tr-TR" sz="2600" dirty="0" smtClean="0"/>
              <a:t>Çocuk Oyun Grubu Programı</a:t>
            </a:r>
          </a:p>
          <a:p>
            <a:r>
              <a:rPr lang="tr-TR" dirty="0"/>
              <a:t>Neyi ölçtük ve hangi değişimi görmeyi </a:t>
            </a:r>
            <a:r>
              <a:rPr lang="tr-TR" dirty="0" smtClean="0"/>
              <a:t>bekledik</a:t>
            </a:r>
            <a:endParaRPr lang="tr-TR" dirty="0"/>
          </a:p>
        </p:txBody>
      </p:sp>
      <p:sp>
        <p:nvSpPr>
          <p:cNvPr id="12" name="İçerik Yer Tutucusu 2"/>
          <p:cNvSpPr txBox="1">
            <a:spLocks/>
          </p:cNvSpPr>
          <p:nvPr/>
        </p:nvSpPr>
        <p:spPr>
          <a:xfrm>
            <a:off x="6137073" y="1978472"/>
            <a:ext cx="5378652" cy="4507894"/>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800" dirty="0" smtClean="0"/>
              <a:t>Görmeyi beklediklerimiz</a:t>
            </a:r>
          </a:p>
          <a:p>
            <a:pPr>
              <a:lnSpc>
                <a:spcPct val="110000"/>
              </a:lnSpc>
              <a:buClr>
                <a:schemeClr val="accent5"/>
              </a:buClr>
              <a:buSzPct val="120000"/>
            </a:pPr>
            <a:r>
              <a:rPr lang="tr-TR" sz="1900" dirty="0" smtClean="0"/>
              <a:t>Müdahale grubundaki annelerin şiddet kullanımın zararları konusundaki bilgisi  ve şiddet içermeyen iletişim becerilerinde yetkinlikleri arttıkça, fiziksel ve psikolojik olarak zararlı kabul edilen disiplin pratiklerinde düşüş beklenir. </a:t>
            </a:r>
          </a:p>
          <a:p>
            <a:pPr>
              <a:lnSpc>
                <a:spcPct val="110000"/>
              </a:lnSpc>
              <a:buClr>
                <a:schemeClr val="accent5"/>
              </a:buClr>
              <a:buSzPct val="120000"/>
            </a:pPr>
            <a:r>
              <a:rPr lang="tr-TR" sz="1900" dirty="0" smtClean="0"/>
              <a:t>Fiziksel ve psikolojik olarak agresif disiplin uygulamalarının çocuğa zarar verme potansiyelinde farkındalığın arttırılması beklenir.</a:t>
            </a:r>
          </a:p>
          <a:p>
            <a:pPr>
              <a:lnSpc>
                <a:spcPct val="110000"/>
              </a:lnSpc>
              <a:buClr>
                <a:schemeClr val="accent5"/>
              </a:buClr>
              <a:buSzPct val="120000"/>
            </a:pPr>
            <a:r>
              <a:rPr lang="tr-TR" sz="1900" dirty="0" smtClean="0"/>
              <a:t>Müdahale grubundaki annelerin çocuk gelişimi ve çocuklarının yaşa uygun davranışları hakkındaki bilgileri arttıkça annelerin çocuklarını kabullenmelerinde de artış beklenir. Programın bir parçası olarak annelerin çocuklarıyla da şiddet içermeyen ve daha kabullenici etkileşim becerilerini artmasını bekliyoruz. . Bu becerilerin artışının, ebeveyn-çocuk ilişkisi kalitesini de arttırması ile ebeveyn kabulünün ertışına etki etmesi beklenir. </a:t>
            </a:r>
          </a:p>
          <a:p>
            <a:pPr>
              <a:lnSpc>
                <a:spcPct val="110000"/>
              </a:lnSpc>
              <a:buClr>
                <a:schemeClr val="accent5"/>
              </a:buClr>
              <a:buSzPct val="120000"/>
            </a:pPr>
            <a:r>
              <a:rPr lang="tr-TR" sz="1900" dirty="0" smtClean="0"/>
              <a:t>Çocuğun ebeveyni bir kişi olarak kabul ettiğini gösteren belirli davranışlarda artış - bu davranışlar müdahale programının ayrılmaz bir parçasıdır- ve annelerin müdahale sonrası bu davranışları daha sık uygulamaları beklenir.</a:t>
            </a:r>
          </a:p>
          <a:p>
            <a:pPr>
              <a:lnSpc>
                <a:spcPct val="110000"/>
              </a:lnSpc>
              <a:buClr>
                <a:schemeClr val="accent5"/>
              </a:buClr>
              <a:buSzPct val="120000"/>
            </a:pPr>
            <a:r>
              <a:rPr lang="tr-TR" sz="1900" dirty="0" smtClean="0"/>
              <a:t>Ebeveynlik stresinde azalma beklenir. Şiddet içermeyen disiplinin ek bir sonucu olarak, çocuğun daha fazla kabul görmesini beklediğimizden, bu annelerin çocuklarıyla daha az stresli bir ebeveynlik ilişkisi yaşamasını bekliyoruz.</a:t>
            </a:r>
          </a:p>
          <a:p>
            <a:pPr>
              <a:lnSpc>
                <a:spcPct val="110000"/>
              </a:lnSpc>
              <a:buClr>
                <a:schemeClr val="accent5"/>
              </a:buClr>
              <a:buSzPct val="120000"/>
            </a:pPr>
            <a:r>
              <a:rPr lang="tr-TR" sz="1900" dirty="0"/>
              <a:t>Artan kabul ve azalan ebeveynlik stresinin bir sonucu </a:t>
            </a:r>
            <a:r>
              <a:rPr lang="tr-TR" sz="1900" dirty="0" smtClean="0"/>
              <a:t>olarak çocucuğun güçllerini daha olumlu bir değerlendirmeleri beklenir.</a:t>
            </a:r>
            <a:endParaRPr lang="tr-TR" sz="2000" dirty="0"/>
          </a:p>
        </p:txBody>
      </p:sp>
    </p:spTree>
    <p:extLst>
      <p:ext uri="{BB962C8B-B14F-4D97-AF65-F5344CB8AC3E}">
        <p14:creationId xmlns:p14="http://schemas.microsoft.com/office/powerpoint/2010/main" val="3356661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Tablolara Dair</a:t>
            </a:r>
            <a:endParaRPr lang="tr-TR" dirty="0"/>
          </a:p>
        </p:txBody>
      </p:sp>
      <p:sp>
        <p:nvSpPr>
          <p:cNvPr id="3" name="Content Placeholder 2"/>
          <p:cNvSpPr>
            <a:spLocks noGrp="1"/>
          </p:cNvSpPr>
          <p:nvPr>
            <p:ph idx="1"/>
          </p:nvPr>
        </p:nvSpPr>
        <p:spPr/>
        <p:txBody>
          <a:bodyPr>
            <a:normAutofit/>
          </a:bodyPr>
          <a:lstStyle/>
          <a:p>
            <a:r>
              <a:rPr lang="tr-TR" sz="2400" dirty="0" smtClean="0"/>
              <a:t>Raporda Farkındalık ve Kontrol grupları ayrı ayrı kendi içlerinde ön test (</a:t>
            </a:r>
            <a:r>
              <a:rPr lang="tr-TR" sz="2400" dirty="0" err="1" smtClean="0"/>
              <a:t>Pre</a:t>
            </a:r>
            <a:r>
              <a:rPr lang="tr-TR" sz="2400" dirty="0" smtClean="0"/>
              <a:t>) ve son test (Post) olarak karşılaştırmalı verilmiştir. Gruplar içinde ön ve son test arasında istatistiki açıdan anlamlı farklılıkların olduğu ifadeler ok işaretleri ile ilgili grubun yanında belirtilmiştir. </a:t>
            </a:r>
          </a:p>
          <a:p>
            <a:r>
              <a:rPr lang="tr-TR" sz="2400" dirty="0" smtClean="0"/>
              <a:t>        o ifadede aşağı veya yukarı yönlü </a:t>
            </a:r>
            <a:r>
              <a:rPr lang="tr-TR" sz="2400" u="sng" dirty="0" smtClean="0"/>
              <a:t>olumlu</a:t>
            </a:r>
            <a:r>
              <a:rPr lang="tr-TR" sz="2400" dirty="0" smtClean="0"/>
              <a:t> anlamda bir farklılığın olduğunu belirtmektedir.</a:t>
            </a:r>
          </a:p>
          <a:p>
            <a:r>
              <a:rPr lang="tr-TR" sz="2400" dirty="0" smtClean="0"/>
              <a:t>        ise o </a:t>
            </a:r>
            <a:r>
              <a:rPr lang="tr-TR" sz="2400" dirty="0"/>
              <a:t>ifadede aşağı veya yukarı yönlü </a:t>
            </a:r>
            <a:r>
              <a:rPr lang="tr-TR" sz="2400" u="sng" dirty="0" smtClean="0"/>
              <a:t>olumsuz</a:t>
            </a:r>
            <a:r>
              <a:rPr lang="tr-TR" sz="2400" dirty="0" smtClean="0"/>
              <a:t> </a:t>
            </a:r>
            <a:r>
              <a:rPr lang="tr-TR" sz="2400" dirty="0"/>
              <a:t>anlamda bir farklılığın olduğunu belirtmektedir.</a:t>
            </a:r>
          </a:p>
          <a:p>
            <a:endParaRPr lang="tr-TR" sz="2400" dirty="0" smtClean="0"/>
          </a:p>
          <a:p>
            <a:endParaRPr lang="tr-TR" sz="2400" dirty="0"/>
          </a:p>
        </p:txBody>
      </p:sp>
      <p:sp>
        <p:nvSpPr>
          <p:cNvPr id="4" name="Slide Number Placeholder 3"/>
          <p:cNvSpPr>
            <a:spLocks noGrp="1"/>
          </p:cNvSpPr>
          <p:nvPr>
            <p:ph type="sldNum" sz="quarter" idx="12"/>
          </p:nvPr>
        </p:nvSpPr>
        <p:spPr/>
        <p:txBody>
          <a:bodyPr/>
          <a:lstStyle/>
          <a:p>
            <a:fld id="{EDE33F61-6FEC-4FD1-81A4-86B6F1FB65B4}" type="slidenum">
              <a:rPr lang="en-US" smtClean="0"/>
              <a:t>8</a:t>
            </a:fld>
            <a:endParaRPr lang="en-US"/>
          </a:p>
        </p:txBody>
      </p:sp>
      <p:sp>
        <p:nvSpPr>
          <p:cNvPr id="5" name="Down Arrow 4"/>
          <p:cNvSpPr/>
          <p:nvPr/>
        </p:nvSpPr>
        <p:spPr>
          <a:xfrm>
            <a:off x="1227337" y="2676264"/>
            <a:ext cx="166457" cy="23119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6" name="Down Arrow 5"/>
          <p:cNvSpPr/>
          <p:nvPr/>
        </p:nvSpPr>
        <p:spPr>
          <a:xfrm flipV="1">
            <a:off x="1431524" y="2676264"/>
            <a:ext cx="166457" cy="23119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7" name="Down Arrow 6"/>
          <p:cNvSpPr/>
          <p:nvPr/>
        </p:nvSpPr>
        <p:spPr>
          <a:xfrm>
            <a:off x="1227337" y="3421988"/>
            <a:ext cx="166457" cy="231191"/>
          </a:xfrm>
          <a:prstGeom prst="down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
        <p:nvSpPr>
          <p:cNvPr id="8" name="Down Arrow 7"/>
          <p:cNvSpPr/>
          <p:nvPr/>
        </p:nvSpPr>
        <p:spPr>
          <a:xfrm flipV="1">
            <a:off x="1431524" y="3421988"/>
            <a:ext cx="166457" cy="231191"/>
          </a:xfrm>
          <a:prstGeom prst="downArrow">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71175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Demografya-Genel</a:t>
            </a:r>
            <a:endParaRPr lang="en-US" dirty="0"/>
          </a:p>
        </p:txBody>
      </p:sp>
      <p:sp>
        <p:nvSpPr>
          <p:cNvPr id="3" name="Slide Number Placeholder 2"/>
          <p:cNvSpPr>
            <a:spLocks noGrp="1"/>
          </p:cNvSpPr>
          <p:nvPr>
            <p:ph type="sldNum" sz="quarter" idx="12"/>
          </p:nvPr>
        </p:nvSpPr>
        <p:spPr/>
        <p:txBody>
          <a:bodyPr/>
          <a:lstStyle/>
          <a:p>
            <a:fld id="{EDE33F61-6FEC-4FD1-81A4-86B6F1FB65B4}" type="slidenum">
              <a:rPr lang="en-US" smtClean="0"/>
              <a:t>9</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09538902"/>
              </p:ext>
            </p:extLst>
          </p:nvPr>
        </p:nvGraphicFramePr>
        <p:xfrm>
          <a:off x="2538111" y="1137206"/>
          <a:ext cx="5959408" cy="5349240"/>
        </p:xfrm>
        <a:graphic>
          <a:graphicData uri="http://schemas.openxmlformats.org/drawingml/2006/table">
            <a:tbl>
              <a:tblPr>
                <a:tableStyleId>{5C22544A-7EE6-4342-B048-85BDC9FD1C3A}</a:tableStyleId>
              </a:tblPr>
              <a:tblGrid>
                <a:gridCol w="1669905">
                  <a:extLst>
                    <a:ext uri="{9D8B030D-6E8A-4147-A177-3AD203B41FA5}">
                      <a16:colId xmlns:a16="http://schemas.microsoft.com/office/drawing/2014/main" xmlns="" val="20000"/>
                    </a:ext>
                  </a:extLst>
                </a:gridCol>
                <a:gridCol w="1242568">
                  <a:extLst>
                    <a:ext uri="{9D8B030D-6E8A-4147-A177-3AD203B41FA5}">
                      <a16:colId xmlns:a16="http://schemas.microsoft.com/office/drawing/2014/main" xmlns="" val="20001"/>
                    </a:ext>
                  </a:extLst>
                </a:gridCol>
                <a:gridCol w="609387">
                  <a:extLst>
                    <a:ext uri="{9D8B030D-6E8A-4147-A177-3AD203B41FA5}">
                      <a16:colId xmlns:a16="http://schemas.microsoft.com/office/drawing/2014/main" xmlns="" val="20002"/>
                    </a:ext>
                  </a:extLst>
                </a:gridCol>
                <a:gridCol w="609387">
                  <a:extLst>
                    <a:ext uri="{9D8B030D-6E8A-4147-A177-3AD203B41FA5}">
                      <a16:colId xmlns:a16="http://schemas.microsoft.com/office/drawing/2014/main" xmlns="" val="20003"/>
                    </a:ext>
                  </a:extLst>
                </a:gridCol>
                <a:gridCol w="609387">
                  <a:extLst>
                    <a:ext uri="{9D8B030D-6E8A-4147-A177-3AD203B41FA5}">
                      <a16:colId xmlns:a16="http://schemas.microsoft.com/office/drawing/2014/main" xmlns="" val="20004"/>
                    </a:ext>
                  </a:extLst>
                </a:gridCol>
                <a:gridCol w="609387">
                  <a:extLst>
                    <a:ext uri="{9D8B030D-6E8A-4147-A177-3AD203B41FA5}">
                      <a16:colId xmlns:a16="http://schemas.microsoft.com/office/drawing/2014/main" xmlns="" val="20005"/>
                    </a:ext>
                  </a:extLst>
                </a:gridCol>
                <a:gridCol w="609387">
                  <a:extLst>
                    <a:ext uri="{9D8B030D-6E8A-4147-A177-3AD203B41FA5}">
                      <a16:colId xmlns:a16="http://schemas.microsoft.com/office/drawing/2014/main" xmlns="" val="20006"/>
                    </a:ext>
                  </a:extLst>
                </a:gridCol>
              </a:tblGrid>
              <a:tr h="221041">
                <a:tc rowSpan="2">
                  <a:txBody>
                    <a:bodyPr/>
                    <a:lstStyle/>
                    <a:p>
                      <a:pPr algn="l" fontAlgn="b"/>
                      <a:r>
                        <a:rPr lang="tr-TR" sz="1400" u="none" strike="noStrike" noProof="0" dirty="0">
                          <a:effectLst/>
                          <a:latin typeface="Calibri" panose="020F0502020204030204" pitchFamily="34" charset="0"/>
                          <a:cs typeface="Calibri" panose="020F0502020204030204" pitchFamily="34" charset="0"/>
                        </a:rPr>
                        <a:t> </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p>
                      <a:pPr algn="l" fontAlgn="b"/>
                      <a:r>
                        <a:rPr lang="tr-TR" sz="1400" u="none" strike="noStrike" noProof="0" dirty="0">
                          <a:effectLst/>
                          <a:latin typeface="Calibri" panose="020F0502020204030204" pitchFamily="34" charset="0"/>
                          <a:cs typeface="Calibri" panose="020F0502020204030204" pitchFamily="34" charset="0"/>
                        </a:rPr>
                        <a:t> </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rowSpan="2">
                  <a:txBody>
                    <a:bodyPr/>
                    <a:lstStyle/>
                    <a:p>
                      <a:pPr algn="l" fontAlgn="b"/>
                      <a:r>
                        <a:rPr lang="tr-TR" sz="1400" b="1" u="none" strike="noStrike" noProof="0" dirty="0">
                          <a:solidFill>
                            <a:schemeClr val="bg1"/>
                          </a:solidFill>
                          <a:effectLst/>
                          <a:latin typeface="Calibri" panose="020F0502020204030204" pitchFamily="34" charset="0"/>
                          <a:cs typeface="Calibri" panose="020F0502020204030204" pitchFamily="34" charset="0"/>
                        </a:rPr>
                        <a:t> </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p>
                      <a:pPr algn="l" fontAlgn="b"/>
                      <a:r>
                        <a:rPr lang="tr-TR" sz="1400" b="1" u="none" strike="noStrike" noProof="0" dirty="0">
                          <a:solidFill>
                            <a:schemeClr val="bg1"/>
                          </a:solidFill>
                          <a:effectLst/>
                          <a:latin typeface="Calibri" panose="020F0502020204030204" pitchFamily="34" charset="0"/>
                          <a:cs typeface="Calibri" panose="020F0502020204030204" pitchFamily="34" charset="0"/>
                        </a:rPr>
                        <a:t> </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noProof="0" dirty="0" smtClean="0">
                          <a:solidFill>
                            <a:schemeClr val="bg1"/>
                          </a:solidFill>
                          <a:effectLst/>
                          <a:latin typeface="Calibri" panose="020F0502020204030204" pitchFamily="34" charset="0"/>
                          <a:cs typeface="Calibri" panose="020F0502020204030204" pitchFamily="34" charset="0"/>
                        </a:rPr>
                        <a:t>Farkındalık</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tc>
                  <a:txBody>
                    <a:bodyPr/>
                    <a:lstStyle/>
                    <a:p>
                      <a:pPr algn="ctr" fontAlgn="b"/>
                      <a:r>
                        <a:rPr lang="tr-TR" sz="1400" b="1" u="none" strike="noStrike" noProof="0" dirty="0">
                          <a:solidFill>
                            <a:schemeClr val="bg1"/>
                          </a:solidFill>
                          <a:effectLst/>
                          <a:latin typeface="Calibri" panose="020F0502020204030204" pitchFamily="34" charset="0"/>
                          <a:cs typeface="Calibri" panose="020F0502020204030204" pitchFamily="34" charset="0"/>
                        </a:rPr>
                        <a:t> </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gridSpan="2">
                  <a:txBody>
                    <a:bodyPr/>
                    <a:lstStyle/>
                    <a:p>
                      <a:pPr algn="ctr" fontAlgn="b"/>
                      <a:r>
                        <a:rPr lang="tr-TR" sz="1400" b="1" u="none" strike="noStrike" noProof="0" dirty="0">
                          <a:solidFill>
                            <a:schemeClr val="bg1"/>
                          </a:solidFill>
                          <a:effectLst/>
                          <a:latin typeface="Calibri" panose="020F0502020204030204" pitchFamily="34" charset="0"/>
                          <a:cs typeface="Calibri" panose="020F0502020204030204" pitchFamily="34" charset="0"/>
                        </a:rPr>
                        <a:t>Kontrol</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hMerge="1">
                  <a:txBody>
                    <a:bodyPr/>
                    <a:lstStyle/>
                    <a:p>
                      <a:endParaRPr lang="tr-TR"/>
                    </a:p>
                  </a:txBody>
                  <a:tcPr/>
                </a:tc>
                <a:extLst>
                  <a:ext uri="{0D108BD9-81ED-4DB2-BD59-A6C34878D82A}">
                    <a16:rowId xmlns:a16="http://schemas.microsoft.com/office/drawing/2014/main" xmlns="" val="10000"/>
                  </a:ext>
                </a:extLst>
              </a:tr>
              <a:tr h="221041">
                <a:tc vMerge="1">
                  <a:txBody>
                    <a:bodyPr/>
                    <a:lstStyle/>
                    <a:p>
                      <a:pPr algn="l" fontAlgn="b"/>
                      <a:endParaRPr lang="tr-TR"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vMerge="1">
                  <a:txBody>
                    <a:bodyPr/>
                    <a:lstStyle/>
                    <a:p>
                      <a:pPr algn="l" fontAlgn="b"/>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noProof="0" dirty="0">
                          <a:solidFill>
                            <a:schemeClr val="bg1"/>
                          </a:solidFill>
                          <a:effectLst/>
                          <a:latin typeface="Calibri" panose="020F0502020204030204" pitchFamily="34" charset="0"/>
                          <a:cs typeface="Calibri" panose="020F0502020204030204" pitchFamily="34" charset="0"/>
                        </a:rPr>
                        <a:t>PRE</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noProof="0" dirty="0">
                          <a:solidFill>
                            <a:schemeClr val="bg1"/>
                          </a:solidFill>
                          <a:effectLst/>
                          <a:latin typeface="Calibri" panose="020F0502020204030204" pitchFamily="34" charset="0"/>
                          <a:cs typeface="Calibri" panose="020F0502020204030204" pitchFamily="34" charset="0"/>
                        </a:rPr>
                        <a:t>POST</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noProof="0" dirty="0">
                          <a:solidFill>
                            <a:schemeClr val="bg1"/>
                          </a:solidFill>
                          <a:effectLst/>
                          <a:latin typeface="Calibri" panose="020F0502020204030204" pitchFamily="34" charset="0"/>
                          <a:cs typeface="Calibri" panose="020F0502020204030204" pitchFamily="34" charset="0"/>
                        </a:rPr>
                        <a:t> </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ctr" fontAlgn="b"/>
                      <a:r>
                        <a:rPr lang="tr-TR" sz="1400" b="1" u="none" strike="noStrike" noProof="0" dirty="0">
                          <a:solidFill>
                            <a:schemeClr val="bg1"/>
                          </a:solidFill>
                          <a:effectLst/>
                          <a:latin typeface="Calibri" panose="020F0502020204030204" pitchFamily="34" charset="0"/>
                          <a:cs typeface="Calibri" panose="020F0502020204030204" pitchFamily="34" charset="0"/>
                        </a:rPr>
                        <a:t>PRE</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tc>
                  <a:txBody>
                    <a:bodyPr/>
                    <a:lstStyle/>
                    <a:p>
                      <a:pPr algn="l" fontAlgn="b"/>
                      <a:r>
                        <a:rPr lang="tr-TR" sz="1400" b="1" u="none" strike="noStrike" noProof="0" dirty="0">
                          <a:solidFill>
                            <a:schemeClr val="bg1"/>
                          </a:solidFill>
                          <a:effectLst/>
                          <a:latin typeface="Calibri" panose="020F0502020204030204" pitchFamily="34" charset="0"/>
                          <a:cs typeface="Calibri" panose="020F0502020204030204" pitchFamily="34" charset="0"/>
                        </a:rPr>
                        <a:t>POST</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221041">
                <a:tc>
                  <a:txBody>
                    <a:bodyPr/>
                    <a:lstStyle/>
                    <a:p>
                      <a:pPr algn="l" fontAlgn="b"/>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l" fontAlgn="b"/>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ctr" fontAlgn="b"/>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tc>
                  <a:txBody>
                    <a:bodyPr/>
                    <a:lstStyle/>
                    <a:p>
                      <a:pPr algn="l" fontAlgn="b"/>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xmlns="" val="10002"/>
                  </a:ext>
                </a:extLst>
              </a:tr>
              <a:tr h="221041">
                <a:tc rowSpan="13">
                  <a:txBody>
                    <a:bodyPr/>
                    <a:lstStyle/>
                    <a:p>
                      <a:pPr algn="l" fontAlgn="t"/>
                      <a:r>
                        <a:rPr lang="tr-TR" sz="1400" b="1" u="none" strike="noStrike" noProof="0" dirty="0" smtClean="0">
                          <a:solidFill>
                            <a:schemeClr val="bg1"/>
                          </a:solidFill>
                          <a:effectLst/>
                          <a:latin typeface="Calibri" panose="020F0502020204030204" pitchFamily="34" charset="0"/>
                          <a:cs typeface="Calibri" panose="020F0502020204030204" pitchFamily="34" charset="0"/>
                        </a:rPr>
                        <a:t>Çocuk sayısı</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smtClean="0">
                          <a:solidFill>
                            <a:schemeClr val="bg1"/>
                          </a:solidFill>
                          <a:effectLst/>
                          <a:latin typeface="+mn-lt"/>
                        </a:rPr>
                        <a:t>0</a:t>
                      </a:r>
                      <a:r>
                        <a:rPr lang="tr-TR" sz="1400" b="0" i="0" u="none" strike="noStrike" baseline="0" noProof="0" dirty="0" smtClean="0">
                          <a:solidFill>
                            <a:schemeClr val="bg1"/>
                          </a:solidFill>
                          <a:effectLst/>
                          <a:latin typeface="+mn-lt"/>
                        </a:rPr>
                        <a:t> (Çocuğu yok)</a:t>
                      </a:r>
                      <a:endParaRPr lang="tr-TR" sz="1400" b="0" i="0" u="none" strike="noStrike" noProof="0"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4%</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4%</a:t>
                      </a:r>
                    </a:p>
                  </a:txBody>
                  <a:tcPr marL="9525" marR="9525" marT="9525" marB="0"/>
                </a:tc>
                <a:extLst>
                  <a:ext uri="{0D108BD9-81ED-4DB2-BD59-A6C34878D82A}">
                    <a16:rowId xmlns:a16="http://schemas.microsoft.com/office/drawing/2014/main" xmlns="" val="10003"/>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1</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14%</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14%</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11%</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11%</a:t>
                      </a:r>
                    </a:p>
                  </a:txBody>
                  <a:tcPr marL="9525" marR="9525" marT="9525" marB="0"/>
                </a:tc>
                <a:extLst>
                  <a:ext uri="{0D108BD9-81ED-4DB2-BD59-A6C34878D82A}">
                    <a16:rowId xmlns:a16="http://schemas.microsoft.com/office/drawing/2014/main" xmlns="" val="10004"/>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2</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26%</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26%</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22%</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23%</a:t>
                      </a:r>
                    </a:p>
                  </a:txBody>
                  <a:tcPr marL="9525" marR="9525" marT="9525" marB="0"/>
                </a:tc>
                <a:extLst>
                  <a:ext uri="{0D108BD9-81ED-4DB2-BD59-A6C34878D82A}">
                    <a16:rowId xmlns:a16="http://schemas.microsoft.com/office/drawing/2014/main" xmlns="" val="10005"/>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3</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24%</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24%</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26%</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25%</a:t>
                      </a:r>
                    </a:p>
                  </a:txBody>
                  <a:tcPr marL="9525" marR="9525" marT="9525" marB="0"/>
                </a:tc>
                <a:extLst>
                  <a:ext uri="{0D108BD9-81ED-4DB2-BD59-A6C34878D82A}">
                    <a16:rowId xmlns:a16="http://schemas.microsoft.com/office/drawing/2014/main" xmlns="" val="10006"/>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4</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17%</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17%</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17%</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17%</a:t>
                      </a:r>
                    </a:p>
                  </a:txBody>
                  <a:tcPr marL="9525" marR="9525" marT="9525" marB="0"/>
                </a:tc>
                <a:extLst>
                  <a:ext uri="{0D108BD9-81ED-4DB2-BD59-A6C34878D82A}">
                    <a16:rowId xmlns:a16="http://schemas.microsoft.com/office/drawing/2014/main" xmlns="" val="10007"/>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5</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9%</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9%</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9%</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9%</a:t>
                      </a:r>
                    </a:p>
                  </a:txBody>
                  <a:tcPr marL="9525" marR="9525" marT="9525" marB="0"/>
                </a:tc>
                <a:extLst>
                  <a:ext uri="{0D108BD9-81ED-4DB2-BD59-A6C34878D82A}">
                    <a16:rowId xmlns:a16="http://schemas.microsoft.com/office/drawing/2014/main" xmlns="" val="10008"/>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a:solidFill>
                            <a:schemeClr val="bg1"/>
                          </a:solidFill>
                          <a:effectLst/>
                          <a:latin typeface="+mn-lt"/>
                        </a:rPr>
                        <a:t>6</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4%</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4%</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6%</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6%</a:t>
                      </a:r>
                    </a:p>
                  </a:txBody>
                  <a:tcPr marL="9525" marR="9525" marT="9525" marB="0"/>
                </a:tc>
                <a:extLst>
                  <a:ext uri="{0D108BD9-81ED-4DB2-BD59-A6C34878D82A}">
                    <a16:rowId xmlns:a16="http://schemas.microsoft.com/office/drawing/2014/main" xmlns="" val="10009"/>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7</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3%</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3%</a:t>
                      </a:r>
                    </a:p>
                  </a:txBody>
                  <a:tcPr marL="9525" marR="9525" marT="9525" marB="0"/>
                </a:tc>
                <a:extLst>
                  <a:ext uri="{0D108BD9-81ED-4DB2-BD59-A6C34878D82A}">
                    <a16:rowId xmlns:a16="http://schemas.microsoft.com/office/drawing/2014/main" xmlns="" val="10010"/>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8</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a:t>
                      </a:r>
                    </a:p>
                  </a:txBody>
                  <a:tcPr marL="9525" marR="9525" marT="9525" marB="0"/>
                </a:tc>
                <a:extLst>
                  <a:ext uri="{0D108BD9-81ED-4DB2-BD59-A6C34878D82A}">
                    <a16:rowId xmlns:a16="http://schemas.microsoft.com/office/drawing/2014/main" xmlns="" val="10011"/>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a:solidFill>
                            <a:schemeClr val="bg1"/>
                          </a:solidFill>
                          <a:effectLst/>
                          <a:latin typeface="+mn-lt"/>
                        </a:rPr>
                        <a:t>9</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0,1%</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0,7%</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,8%</a:t>
                      </a:r>
                    </a:p>
                  </a:txBody>
                  <a:tcPr marL="9525" marR="9525" marT="9525" marB="0"/>
                </a:tc>
                <a:extLst>
                  <a:ext uri="{0D108BD9-81ED-4DB2-BD59-A6C34878D82A}">
                    <a16:rowId xmlns:a16="http://schemas.microsoft.com/office/drawing/2014/main" xmlns="" val="10012"/>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10</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0,1%</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0,5%</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,7%</a:t>
                      </a:r>
                    </a:p>
                  </a:txBody>
                  <a:tcPr marL="9525" marR="9525" marT="9525" marB="0"/>
                </a:tc>
                <a:extLst>
                  <a:ext uri="{0D108BD9-81ED-4DB2-BD59-A6C34878D82A}">
                    <a16:rowId xmlns:a16="http://schemas.microsoft.com/office/drawing/2014/main" xmlns="" val="10013"/>
                  </a:ext>
                </a:extLst>
              </a:tr>
              <a:tr h="221041">
                <a:tc vMerge="1">
                  <a:txBody>
                    <a:bodyPr/>
                    <a:lstStyle/>
                    <a:p>
                      <a:endParaRPr lang="tr-TR"/>
                    </a:p>
                  </a:txBody>
                  <a:tcPr/>
                </a:tc>
                <a:tc>
                  <a:txBody>
                    <a:bodyPr/>
                    <a:lstStyle/>
                    <a:p>
                      <a:pPr algn="l" fontAlgn="t"/>
                      <a:r>
                        <a:rPr lang="tr-TR" sz="1400" b="0" i="0" u="none" strike="noStrike" noProof="0" dirty="0">
                          <a:solidFill>
                            <a:schemeClr val="bg1"/>
                          </a:solidFill>
                          <a:effectLst/>
                          <a:latin typeface="+mn-lt"/>
                        </a:rPr>
                        <a:t>11</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0,1%</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a:t>
                      </a: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0,1%</a:t>
                      </a: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0,0%</a:t>
                      </a:r>
                    </a:p>
                  </a:txBody>
                  <a:tcPr marL="9525" marR="9525" marT="9525" marB="0"/>
                </a:tc>
                <a:extLst>
                  <a:ext uri="{0D108BD9-81ED-4DB2-BD59-A6C34878D82A}">
                    <a16:rowId xmlns:a16="http://schemas.microsoft.com/office/drawing/2014/main" xmlns="" val="10014"/>
                  </a:ext>
                </a:extLst>
              </a:tr>
              <a:tr h="221041">
                <a:tc vMerge="1">
                  <a:txBody>
                    <a:bodyPr/>
                    <a:lstStyle/>
                    <a:p>
                      <a:pPr algn="l" fontAlgn="t"/>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smtClean="0">
                          <a:solidFill>
                            <a:schemeClr val="bg1"/>
                          </a:solidFill>
                          <a:effectLst/>
                          <a:latin typeface="+mn-lt"/>
                        </a:rPr>
                        <a:t>ORTALAMA</a:t>
                      </a:r>
                      <a:endParaRPr lang="tr-TR" sz="1400" b="0" i="0" u="none" strike="noStrike" noProof="0"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noProof="0" dirty="0" smtClean="0">
                          <a:solidFill>
                            <a:srgbClr val="C00000"/>
                          </a:solidFill>
                          <a:effectLst/>
                          <a:latin typeface="Calibri" panose="020F0502020204030204" pitchFamily="34" charset="0"/>
                          <a:cs typeface="Calibri" panose="020F0502020204030204" pitchFamily="34" charset="0"/>
                        </a:rPr>
                        <a:t>3,0</a:t>
                      </a:r>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smtClean="0">
                          <a:solidFill>
                            <a:srgbClr val="C00000"/>
                          </a:solidFill>
                          <a:effectLst/>
                          <a:latin typeface="Calibri" panose="020F0502020204030204" pitchFamily="34" charset="0"/>
                          <a:cs typeface="Calibri" panose="020F0502020204030204" pitchFamily="34" charset="0"/>
                        </a:rPr>
                        <a:t>3,0</a:t>
                      </a:r>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smtClean="0">
                          <a:solidFill>
                            <a:srgbClr val="C00000"/>
                          </a:solidFill>
                          <a:effectLst/>
                          <a:latin typeface="Calibri" panose="020F0502020204030204" pitchFamily="34" charset="0"/>
                          <a:cs typeface="Calibri" panose="020F0502020204030204" pitchFamily="34" charset="0"/>
                        </a:rPr>
                        <a:t>3,2</a:t>
                      </a:r>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smtClean="0">
                          <a:solidFill>
                            <a:srgbClr val="C00000"/>
                          </a:solidFill>
                          <a:effectLst/>
                          <a:latin typeface="Calibri" panose="020F0502020204030204" pitchFamily="34" charset="0"/>
                          <a:cs typeface="Calibri" panose="020F0502020204030204" pitchFamily="34" charset="0"/>
                        </a:rPr>
                        <a:t>3,2</a:t>
                      </a:r>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5"/>
                  </a:ext>
                </a:extLst>
              </a:tr>
              <a:tr h="221041">
                <a:tc>
                  <a:txBody>
                    <a:bodyPr/>
                    <a:lstStyle/>
                    <a:p>
                      <a:pPr algn="l" fontAlgn="t"/>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l" fontAlgn="t"/>
                      <a:endParaRPr lang="tr-TR" sz="1400" b="0" i="0" u="none" strike="noStrike" noProof="0" dirty="0">
                        <a:solidFill>
                          <a:schemeClr val="bg1"/>
                        </a:solidFill>
                        <a:effectLst/>
                        <a:latin typeface="+mn-lt"/>
                      </a:endParaRPr>
                    </a:p>
                  </a:txBody>
                  <a:tcPr marL="9525" marR="9525" marT="9525" marB="0">
                    <a:solidFill>
                      <a:schemeClr val="bg1"/>
                    </a:solidFill>
                  </a:tcPr>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solidFill>
                      <a:schemeClr val="bg1"/>
                    </a:solidFill>
                  </a:tcPr>
                </a:tc>
                <a:extLst>
                  <a:ext uri="{0D108BD9-81ED-4DB2-BD59-A6C34878D82A}">
                    <a16:rowId xmlns:a16="http://schemas.microsoft.com/office/drawing/2014/main" xmlns="" val="10016"/>
                  </a:ext>
                </a:extLst>
              </a:tr>
              <a:tr h="221041">
                <a:tc rowSpan="7">
                  <a:txBody>
                    <a:bodyPr/>
                    <a:lstStyle/>
                    <a:p>
                      <a:pPr algn="l" fontAlgn="t"/>
                      <a:r>
                        <a:rPr lang="tr-TR" sz="1400" b="1" i="0" u="none" strike="noStrike" noProof="0" dirty="0" smtClean="0">
                          <a:solidFill>
                            <a:schemeClr val="bg1"/>
                          </a:solidFill>
                          <a:effectLst/>
                          <a:latin typeface="Calibri" panose="020F0502020204030204" pitchFamily="34" charset="0"/>
                          <a:cs typeface="Calibri" panose="020F0502020204030204" pitchFamily="34" charset="0"/>
                        </a:rPr>
                        <a:t>Anne yaşı</a:t>
                      </a:r>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smtClean="0">
                          <a:solidFill>
                            <a:schemeClr val="bg1"/>
                          </a:solidFill>
                          <a:effectLst/>
                          <a:latin typeface="+mn-lt"/>
                        </a:rPr>
                        <a:t>1 24 yaş ve altı</a:t>
                      </a:r>
                      <a:endParaRPr lang="tr-TR" sz="1400" b="0" i="0" u="none" strike="noStrike" noProof="0"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6%</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9%</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7"/>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a:solidFill>
                            <a:schemeClr val="bg1"/>
                          </a:solidFill>
                          <a:effectLst/>
                          <a:latin typeface="+mn-lt"/>
                        </a:rPr>
                        <a:t>2 25-29 yaş</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19%</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19%</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8"/>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a:solidFill>
                            <a:schemeClr val="bg1"/>
                          </a:solidFill>
                          <a:effectLst/>
                          <a:latin typeface="+mn-lt"/>
                        </a:rPr>
                        <a:t>3 30-34 yaş</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25%</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25%</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19"/>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a:solidFill>
                            <a:schemeClr val="bg1"/>
                          </a:solidFill>
                          <a:effectLst/>
                          <a:latin typeface="+mn-lt"/>
                        </a:rPr>
                        <a:t>4 35-39 yaş</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25%</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22%</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0"/>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a:solidFill>
                            <a:schemeClr val="bg1"/>
                          </a:solidFill>
                          <a:effectLst/>
                          <a:latin typeface="+mn-lt"/>
                        </a:rPr>
                        <a:t>5 40-44 yaş</a:t>
                      </a: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13%</a:t>
                      </a:r>
                    </a:p>
                  </a:txBody>
                  <a:tcPr marL="9525" marR="9525" marT="9525" marB="0"/>
                </a:tc>
                <a:tc>
                  <a:txBody>
                    <a:bodyPr/>
                    <a:lstStyle/>
                    <a:p>
                      <a:pPr algn="r" fontAlgn="t"/>
                      <a:r>
                        <a:rPr lang="tr-TR" sz="1400" b="0" i="0" u="none" strike="noStrike" noProof="0" dirty="0" smtClean="0">
                          <a:solidFill>
                            <a:schemeClr val="tx1"/>
                          </a:solidFill>
                          <a:effectLst/>
                          <a:latin typeface="Calibri" panose="020F0502020204030204" pitchFamily="34" charset="0"/>
                          <a:cs typeface="Calibri" panose="020F0502020204030204" pitchFamily="34" charset="0"/>
                        </a:rPr>
                        <a:t>_</a:t>
                      </a:r>
                      <a:endParaRPr lang="tr-TR" sz="1400" b="0" i="0" u="none" strike="noStrike" noProof="0" dirty="0">
                        <a:solidFill>
                          <a:schemeClr val="tx1"/>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14%</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1"/>
                  </a:ext>
                </a:extLst>
              </a:tr>
              <a:tr h="221041">
                <a:tc vMerge="1">
                  <a:txBody>
                    <a:bodyPr/>
                    <a:lstStyle/>
                    <a:p>
                      <a:pPr algn="l" fontAlgn="t"/>
                      <a:endParaRPr lang="tr-TR"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algn="l" fontAlgn="t"/>
                      <a:r>
                        <a:rPr lang="tr-TR" sz="1400" b="0" i="0" u="none" strike="noStrike" noProof="0" dirty="0" smtClean="0">
                          <a:solidFill>
                            <a:schemeClr val="bg1"/>
                          </a:solidFill>
                          <a:effectLst/>
                          <a:latin typeface="+mn-lt"/>
                        </a:rPr>
                        <a:t>6 45 yaş ve üzeri</a:t>
                      </a:r>
                      <a:endParaRPr lang="tr-TR" sz="1400" b="0" i="0" u="none" strike="noStrike" noProof="0"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11%</a:t>
                      </a:r>
                    </a:p>
                  </a:txBody>
                  <a:tcPr marL="9525" marR="9525" marT="9525" marB="0"/>
                </a:tc>
                <a:tc>
                  <a:txBody>
                    <a:bodyPr/>
                    <a:lstStyle/>
                    <a:p>
                      <a:pPr algn="r" fontAlgn="t"/>
                      <a:r>
                        <a:rPr lang="tr-TR" sz="1400" b="0" i="0" u="none" strike="noStrike" noProof="0" dirty="0" smtClean="0">
                          <a:solidFill>
                            <a:schemeClr val="tx1"/>
                          </a:solidFill>
                          <a:effectLst/>
                          <a:latin typeface="Calibri" panose="020F0502020204030204" pitchFamily="34" charset="0"/>
                          <a:cs typeface="Calibri" panose="020F0502020204030204" pitchFamily="34" charset="0"/>
                        </a:rPr>
                        <a:t>_</a:t>
                      </a:r>
                      <a:endParaRPr lang="tr-TR" sz="1400" b="0" i="0" u="none" strike="noStrike" noProof="0" dirty="0">
                        <a:solidFill>
                          <a:schemeClr val="tx1"/>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a:solidFill>
                            <a:srgbClr val="000000"/>
                          </a:solidFill>
                          <a:effectLst/>
                          <a:latin typeface="Calibri" panose="020F0502020204030204" pitchFamily="34" charset="0"/>
                          <a:cs typeface="Calibri" panose="020F0502020204030204" pitchFamily="34" charset="0"/>
                        </a:rPr>
                        <a:t>11%</a:t>
                      </a: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2"/>
                  </a:ext>
                </a:extLst>
              </a:tr>
              <a:tr h="221041">
                <a:tc vMerge="1">
                  <a:txBody>
                    <a:bodyPr/>
                    <a:lstStyle/>
                    <a:p>
                      <a:pPr algn="l" fontAlgn="t"/>
                      <a:endParaRPr lang="tr-TR" sz="1400" b="1" i="0" u="none" strike="noStrike" noProof="0" dirty="0">
                        <a:solidFill>
                          <a:schemeClr val="bg1"/>
                        </a:solidFill>
                        <a:effectLst/>
                        <a:latin typeface="Calibri" panose="020F0502020204030204" pitchFamily="34" charset="0"/>
                        <a:cs typeface="Calibri" panose="020F0502020204030204" pitchFamily="34" charset="0"/>
                      </a:endParaRPr>
                    </a:p>
                  </a:txBody>
                  <a:tcPr marL="9525" marR="9525" marT="9525" marB="0">
                    <a:solidFill>
                      <a:schemeClr val="accent5">
                        <a:lumMod val="60000"/>
                        <a:lumOff val="40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tr-TR" sz="1400" b="0" i="0" u="none" strike="noStrike" noProof="0" dirty="0" smtClean="0">
                          <a:solidFill>
                            <a:schemeClr val="bg1"/>
                          </a:solidFill>
                          <a:effectLst/>
                          <a:latin typeface="+mn-lt"/>
                        </a:rPr>
                        <a:t>ORTALAMA</a:t>
                      </a:r>
                      <a:endParaRPr lang="tr-TR" sz="1400" b="0" i="0" u="none" strike="noStrike" noProof="0" dirty="0">
                        <a:solidFill>
                          <a:schemeClr val="bg1"/>
                        </a:solidFill>
                        <a:effectLst/>
                        <a:latin typeface="+mn-lt"/>
                      </a:endParaRPr>
                    </a:p>
                  </a:txBody>
                  <a:tcPr marL="9525" marR="9525" marT="9525" marB="0">
                    <a:solidFill>
                      <a:schemeClr val="accent5">
                        <a:lumMod val="60000"/>
                        <a:lumOff val="40000"/>
                      </a:schemeClr>
                    </a:solidFill>
                  </a:tcPr>
                </a:tc>
                <a:tc>
                  <a:txBody>
                    <a:bodyPr/>
                    <a:lstStyle/>
                    <a:p>
                      <a:pPr algn="r" fontAlgn="t"/>
                      <a:r>
                        <a:rPr lang="tr-TR" sz="1400" b="0" i="0" u="none" strike="noStrike" noProof="0" dirty="0" smtClean="0">
                          <a:solidFill>
                            <a:srgbClr val="C00000"/>
                          </a:solidFill>
                          <a:effectLst/>
                          <a:latin typeface="Calibri" panose="020F0502020204030204" pitchFamily="34" charset="0"/>
                          <a:cs typeface="Calibri" panose="020F0502020204030204" pitchFamily="34" charset="0"/>
                        </a:rPr>
                        <a:t>34,6</a:t>
                      </a:r>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smtClean="0">
                          <a:solidFill>
                            <a:schemeClr val="tx1"/>
                          </a:solidFill>
                          <a:effectLst/>
                          <a:latin typeface="Calibri" panose="020F0502020204030204" pitchFamily="34" charset="0"/>
                          <a:cs typeface="Calibri" panose="020F0502020204030204" pitchFamily="34" charset="0"/>
                        </a:rPr>
                        <a:t>_</a:t>
                      </a:r>
                      <a:endParaRPr lang="tr-TR" sz="1400" b="0" i="0" u="none" strike="noStrike" noProof="0" dirty="0">
                        <a:solidFill>
                          <a:schemeClr val="tx1"/>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smtClean="0">
                          <a:solidFill>
                            <a:srgbClr val="C00000"/>
                          </a:solidFill>
                          <a:effectLst/>
                          <a:latin typeface="Calibri" panose="020F0502020204030204" pitchFamily="34" charset="0"/>
                          <a:cs typeface="Calibri" panose="020F0502020204030204" pitchFamily="34" charset="0"/>
                        </a:rPr>
                        <a:t>34,6</a:t>
                      </a:r>
                      <a:endParaRPr lang="tr-TR" sz="1400" b="0" i="0" u="none" strike="noStrike" noProof="0" dirty="0">
                        <a:solidFill>
                          <a:srgbClr val="C00000"/>
                        </a:solidFill>
                        <a:effectLst/>
                        <a:latin typeface="Calibri" panose="020F0502020204030204" pitchFamily="34" charset="0"/>
                        <a:cs typeface="Calibri" panose="020F0502020204030204" pitchFamily="34" charset="0"/>
                      </a:endParaRPr>
                    </a:p>
                  </a:txBody>
                  <a:tcPr marL="9525" marR="9525" marT="9525" marB="0"/>
                </a:tc>
                <a:tc>
                  <a:txBody>
                    <a:bodyPr/>
                    <a:lstStyle/>
                    <a:p>
                      <a:pPr algn="r" fontAlgn="t"/>
                      <a:r>
                        <a:rPr lang="tr-TR" sz="1400" b="0" i="0" u="none" strike="noStrike" noProof="0" dirty="0" smtClean="0">
                          <a:solidFill>
                            <a:srgbClr val="000000"/>
                          </a:solidFill>
                          <a:effectLst/>
                          <a:latin typeface="Calibri" panose="020F0502020204030204" pitchFamily="34" charset="0"/>
                          <a:cs typeface="Calibri" panose="020F0502020204030204" pitchFamily="34" charset="0"/>
                        </a:rPr>
                        <a:t>_</a:t>
                      </a:r>
                      <a:endParaRPr lang="tr-TR" sz="1400" b="0" i="0" u="none" strike="noStrike" noProof="0" dirty="0">
                        <a:solidFill>
                          <a:srgbClr val="000000"/>
                        </a:solidFill>
                        <a:effectLst/>
                        <a:latin typeface="Calibri" panose="020F0502020204030204" pitchFamily="34" charset="0"/>
                        <a:cs typeface="Calibri" panose="020F0502020204030204" pitchFamily="34" charset="0"/>
                      </a:endParaRPr>
                    </a:p>
                  </a:txBody>
                  <a:tcPr marL="9525" marR="9525" marT="9525" marB="0"/>
                </a:tc>
                <a:extLst>
                  <a:ext uri="{0D108BD9-81ED-4DB2-BD59-A6C34878D82A}">
                    <a16:rowId xmlns:a16="http://schemas.microsoft.com/office/drawing/2014/main" xmlns="" val="10023"/>
                  </a:ext>
                </a:extLst>
              </a:tr>
            </a:tbl>
          </a:graphicData>
        </a:graphic>
      </p:graphicFrame>
    </p:spTree>
    <p:extLst>
      <p:ext uri="{BB962C8B-B14F-4D97-AF65-F5344CB8AC3E}">
        <p14:creationId xmlns:p14="http://schemas.microsoft.com/office/powerpoint/2010/main" val="372438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FREKANS</Template>
  <TotalTime>81650</TotalTime>
  <Words>12725</Words>
  <Application>Microsoft Office PowerPoint</Application>
  <PresentationFormat>Widescreen</PresentationFormat>
  <Paragraphs>3290</Paragraphs>
  <Slides>53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Calibri Light</vt:lpstr>
      <vt:lpstr>Century Gothic</vt:lpstr>
      <vt:lpstr>Times New Roman</vt:lpstr>
      <vt:lpstr>Office Theme</vt:lpstr>
      <vt:lpstr>Worksheet</vt:lpstr>
      <vt:lpstr>Kadın &amp; Çocuk Dünyayı Değiştirecek</vt:lpstr>
      <vt:lpstr>KAMER Farkındalık Programı: "Kadın &amp; Çocuk Dünyayı Değiştirecek"</vt:lpstr>
      <vt:lpstr>Planlanan ve Gerçekleşen Görüşme Sayıları</vt:lpstr>
      <vt:lpstr>İllere Göre Gerçekleşen Görüşme Sayıları</vt:lpstr>
      <vt:lpstr>Çalışmanın Tasarımı</vt:lpstr>
      <vt:lpstr>Değerlendirme Çalışması Süreci</vt:lpstr>
      <vt:lpstr>Özetle Neler Ölçüldü</vt:lpstr>
      <vt:lpstr>Tablolara Dair</vt:lpstr>
      <vt:lpstr>Demografya-Genel</vt:lpstr>
      <vt:lpstr>Demografya-Gelir</vt:lpstr>
      <vt:lpstr>Demografya-Eğitim</vt:lpstr>
      <vt:lpstr>Demografya-Çalışma Durumu</vt:lpstr>
      <vt:lpstr>Demografya-Genel</vt:lpstr>
      <vt:lpstr>Şiddet Öyküsü-Maruz Kalınan Durumlar</vt:lpstr>
      <vt:lpstr>Değerlendirme Sonuçları</vt:lpstr>
      <vt:lpstr>Hayattan ve Yakın Aile Bireylerinden Memnuniyet</vt:lpstr>
      <vt:lpstr>Eşlerin Ev İşlerine ve Çocuk Bakımına Katkısı</vt:lpstr>
      <vt:lpstr>Eşler Arası Uyum</vt:lpstr>
      <vt:lpstr>Yaşam Dertleri</vt:lpstr>
      <vt:lpstr>Ebeveyn Stres Endeksi-WHO</vt:lpstr>
      <vt:lpstr>Ebeveyn Stres Endeksi-WHO</vt:lpstr>
      <vt:lpstr>Toplumsal Cinsiyet Rolleri Endeksi</vt:lpstr>
      <vt:lpstr>Toplumsal Cinsiyet Rolleri Endeksi</vt:lpstr>
      <vt:lpstr>Çocuk Yetiştirme Tutumu-PARI-Disiplin ve İtaat</vt:lpstr>
      <vt:lpstr>Çocuk Yetiştirme Tutumu-PARI-Disiplin ve İtaat</vt:lpstr>
      <vt:lpstr>Çocukluk Aktivitelerine Yönelik Tutumlar</vt:lpstr>
      <vt:lpstr>ÇOCUK OYUN GRUBU</vt:lpstr>
      <vt:lpstr>Kim Bu Çocuklar?</vt:lpstr>
      <vt:lpstr>Oyun Grubuna Katılan Çocukların Yaşı</vt:lpstr>
      <vt:lpstr>Çocuğun Yalnız Kaldığı Durumlar</vt:lpstr>
      <vt:lpstr>Çocuğun Ev Dışında Zaman Geçirdiği Yerler</vt:lpstr>
      <vt:lpstr>Hedef Çocuğa Verilen Sorumluluklar</vt:lpstr>
      <vt:lpstr>Hedef Çocuğun Risk Altında Kaldığı Durumlar</vt:lpstr>
      <vt:lpstr>Ebeveyn Şikayetleri</vt:lpstr>
      <vt:lpstr>Davranışsal Disiplin ve Kötü Muamele- CTS-PC Kullanım Sıklığı</vt:lpstr>
      <vt:lpstr>Davranışsal Disiplin ve Kötü Muamele- CTS-PC Kullanım Sıklığı</vt:lpstr>
      <vt:lpstr>Davranışsal Disiplin ve Kötü Muamele- CTS-PC Kullanım Sıklığı</vt:lpstr>
      <vt:lpstr>Disiplin Yönteminin Zararına Yönelik Düşünceler-CTS-17</vt:lpstr>
      <vt:lpstr>Ebeveyn Önleme ve Müdahale Stratejileri : PARQ-SF</vt:lpstr>
      <vt:lpstr>Ebeveyn Önleme ve Müdahale Stratejileri : PARQ-SF</vt:lpstr>
      <vt:lpstr>Çocuğa Yönelik Güçler ve Güçlükler- SDQ-PC1</vt:lpstr>
      <vt:lpstr>Çocuğa Yönelik Güçler ve Güçlükler- SDQ-PC1</vt:lpstr>
      <vt:lpstr>Çocuğa Yönelik Güçler ve Güçlükler- SDQ-PC1</vt:lpstr>
      <vt:lpstr>Çocuğa Yönelik Güçler ve Güçlükler- SDQ-PC1</vt:lpstr>
      <vt:lpstr>Ebeveyn Stres Endeksi- PSI-SF</vt:lpstr>
      <vt:lpstr>Ebeveyn Stres Endeksi- PSI-SF</vt:lpstr>
      <vt:lpstr>Sonuç</vt:lpstr>
      <vt:lpstr>Ölçek Puanları – Değişimin Gücü</vt:lpstr>
      <vt:lpstr>Summary of what was evaluated- REVISITED</vt:lpstr>
      <vt:lpstr>Summary of what was evaluated- REVISITED</vt:lpstr>
      <vt:lpstr>Sonuç</vt:lpstr>
      <vt:lpstr>Katılımcıların Program Değerlendirmeleri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Caglayan Isik</dc:creator>
  <cp:lastModifiedBy>Asu</cp:lastModifiedBy>
  <cp:revision>282</cp:revision>
  <cp:lastPrinted>2019-01-21T12:17:18Z</cp:lastPrinted>
  <dcterms:created xsi:type="dcterms:W3CDTF">2017-03-03T10:53:38Z</dcterms:created>
  <dcterms:modified xsi:type="dcterms:W3CDTF">2020-01-10T12:12:12Z</dcterms:modified>
</cp:coreProperties>
</file>